
<file path=[Content_Types].xml><?xml version="1.0" encoding="utf-8"?>
<Types xmlns="http://schemas.openxmlformats.org/package/2006/content-types">
  <Default Extension="jpe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1"/>
  </p:notesMasterIdLst>
  <p:sldIdLst>
    <p:sldId id="371" r:id="rId5"/>
    <p:sldId id="370" r:id="rId6"/>
    <p:sldId id="369" r:id="rId7"/>
    <p:sldId id="336" r:id="rId8"/>
    <p:sldId id="259" r:id="rId9"/>
    <p:sldId id="337" r:id="rId10"/>
    <p:sldId id="338" r:id="rId11"/>
    <p:sldId id="339" r:id="rId12"/>
    <p:sldId id="340" r:id="rId13"/>
    <p:sldId id="341" r:id="rId14"/>
    <p:sldId id="342" r:id="rId15"/>
    <p:sldId id="343" r:id="rId16"/>
    <p:sldId id="295" r:id="rId17"/>
    <p:sldId id="265" r:id="rId18"/>
    <p:sldId id="266" r:id="rId19"/>
    <p:sldId id="344" r:id="rId20"/>
    <p:sldId id="345" r:id="rId21"/>
    <p:sldId id="346" r:id="rId22"/>
    <p:sldId id="347" r:id="rId23"/>
    <p:sldId id="348" r:id="rId24"/>
    <p:sldId id="349" r:id="rId25"/>
    <p:sldId id="350" r:id="rId26"/>
    <p:sldId id="352" r:id="rId27"/>
    <p:sldId id="353" r:id="rId28"/>
    <p:sldId id="354" r:id="rId29"/>
    <p:sldId id="355" r:id="rId30"/>
    <p:sldId id="356" r:id="rId31"/>
    <p:sldId id="357" r:id="rId32"/>
    <p:sldId id="358" r:id="rId33"/>
    <p:sldId id="302" r:id="rId34"/>
    <p:sldId id="333" r:id="rId35"/>
    <p:sldId id="281" r:id="rId36"/>
    <p:sldId id="359" r:id="rId37"/>
    <p:sldId id="360" r:id="rId38"/>
    <p:sldId id="361" r:id="rId39"/>
    <p:sldId id="303" r:id="rId40"/>
    <p:sldId id="285" r:id="rId41"/>
    <p:sldId id="304" r:id="rId42"/>
    <p:sldId id="362" r:id="rId43"/>
    <p:sldId id="363" r:id="rId44"/>
    <p:sldId id="364" r:id="rId45"/>
    <p:sldId id="365" r:id="rId46"/>
    <p:sldId id="366" r:id="rId47"/>
    <p:sldId id="367" r:id="rId48"/>
    <p:sldId id="368" r:id="rId49"/>
    <p:sldId id="292" r:id="rId5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86"/>
    <a:srgbClr val="EAF7F8"/>
    <a:srgbClr val="557391"/>
    <a:srgbClr val="5AAA64"/>
    <a:srgbClr val="660099"/>
    <a:srgbClr val="E6643C"/>
    <a:srgbClr val="CC3366"/>
    <a:srgbClr val="D3DCE5"/>
    <a:srgbClr val="5AB9EB"/>
    <a:srgbClr val="DDE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604D11-6A10-5819-0959-CC821C6238DE}" v="10" dt="2026-08-18T04:03:33.368"/>
    <p1510:client id="{416C84B0-0860-5FC6-19E7-8C2372919808}" v="51" dt="2026-08-18T03:44:04.179"/>
    <p1510:client id="{CF6F2612-5E4D-B17D-2519-26F7508146DE}" v="1" dt="2026-08-18T01:33:12.9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2910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Training module on the Statutory Duty of Candour (SDC). Completing this module will help you to: describe SDC and who it applies to; comply with the SDC process and fulfil legal requirements; meet mandatory documentation and reporting requirements; and consider patient needs and support throughout the SDC process.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An apology is a mandatory requirement of SDC. In the SDC context, an apology means an expression of compassion, regret or sympathy in connection with any matter, and must be provided for the harm suffered by the patient. Say the words 'I am' or 'We are sorry' and avoid jargon or legalistic wording. When an apology is made in accordance with SDC in relation to a SAPSE, the legislation provides that the apology cannot be considered in civil proceedings relating to the SAPSE, such as litigation against the hospital. The hospital and clinicians do not have to worry about the apology being interpreted as anything other than a genuine expression of compassion, regret or sympathy. You are protected when you apologise: an apology made in line with SDC cannot be treated as an admission of liability in civil proceedings.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Patients, families and carers: understand what has happened and why; make informed decisions about future care; heal the relationship with the health service entity and rebuild trust in the healthcare system; avoid secondary harms from mismanaging the aftermath of clinical incidents; be involved in system improvements as entities learn from SAPSE reviews. Where harm has resulted in death, SDC ensures the next of kin receives the apology, is fully informed of the details of what occurred, and has clear pathways for answers. Health sector: accountability across the Victorian health sector, cultural change in health service entities, and greater transparency; sharing information with patients allows entities to further </a:t>
            </a:r>
            <a:r>
              <a:rPr lang="en-US" err="1"/>
              <a:t>recognise</a:t>
            </a:r>
            <a:r>
              <a:rPr lang="en-US"/>
              <a:t>, value and incorporate the perspective and experience of patients. Healthcare staff: encourage staff to raise safety concerns without fear of reprisal; promote open dialogue after a SAPSE, helping to alleviate stress or guilt for staff directly or indirectly involved; provide an opportunity for learning to prevent a similar event happening again.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Topic 1 checkpoint. You have completed the Introduction to Statutory Duty of Candour topic.</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SDC must commence as soon as the health service entity becomes aware of the SAPSE, either through the clinical incident management system, or when identified by a clinician, patient, their family or carer. Once the safety of patients, members of the public and staff has been established, the duty of candour process begins. All statutory deadlines are counted from the day the SAPSE is identified, except the meeting report (10 business days after the SDC meeting). The final review report extends to 75 business days where more than one health service entity is involved.</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Case study introduction. The following screens guide you through the SDC process with the help of Farrah, a practitioner, and Liam, a patient who has experienced a SAPSE. Through their stories, you will learn more about the process and your role within it.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Requirement 2: take steps to organise the SDC meeting within 3 business days of the SAPSE being identified. Confirm with the patient: when and where the SDC meeting will be held; who will attend, including representatives the patient would like to invite; details of the meeting, including that they will have the opportunity to relate their experience and ask any questions (suggest writing these down in preparation); and key contacts, such as a family liaison person, if the patient has questions before the meeting. Internal planning: hold a planning discussion before the meeting to ensure all relevant facts have been collected and understood; seek advice from the Aboriginal hospital liaison officer for any events involving Aboriginal and Torres Strait Islander patients; agree on who will be present from the entity and who will lead the meeting. Design the meeting with the patient's needs in mind - such as holding it over video conferencing, or not having a particular clinician present. Highlight the opportunity for further planning discussions before the meeting, and offer practical and emotional support at each stage of the process, such as covering travel or parking costs.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BA613-39EF-28C9-3015-6C506E3F3A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493F32-FA00-B166-8C1C-EF18E5FD6A7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F798E8B-BF4C-0DDD-3C9D-DBCAB344B7F1}"/>
              </a:ext>
            </a:extLst>
          </p:cNvPr>
          <p:cNvSpPr>
            <a:spLocks noGrp="1"/>
          </p:cNvSpPr>
          <p:nvPr>
            <p:ph type="body" idx="1"/>
          </p:nvPr>
        </p:nvSpPr>
        <p:spPr/>
        <p:txBody>
          <a:bodyPr/>
          <a:lstStyle/>
          <a:p>
            <a:r>
              <a:rPr lang="en-US"/>
              <a:t>Training module on the Statutory Duty of Candour (SDC). Completing this module will help you to: describe SDC and who it applies to; comply with the SDC process and fulfil legal requirements; meet mandatory documentation and reporting requirements; and consider patient needs and support throughout the SDC process.</a:t>
            </a:r>
          </a:p>
        </p:txBody>
      </p:sp>
      <p:sp>
        <p:nvSpPr>
          <p:cNvPr id="4" name="Slide Number Placeholder 3">
            <a:extLst>
              <a:ext uri="{FF2B5EF4-FFF2-40B4-BE49-F238E27FC236}">
                <a16:creationId xmlns:a16="http://schemas.microsoft.com/office/drawing/2014/main" id="{8E63D403-1753-1A1A-8554-6A8C0F4037AD}"/>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756966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At a minimum, one member must be experienced and suitably qualified in open disclosure or the SDC process, and a senior member of the clinical team involved must attend. A quality team member and trainee or junior staff member may attend. The patient may have representatives of their choice. Support the patient with a quiet, comfortable environment and materials for notes. If review information is not clear, explain that more detail will be in the review report.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Immediately post the meeting, compile a note covering: who was present; time and date; confirmation that all elements of the SDC were discussed; a point of contact for ongoing follow-up; clear details of the future timelines and requirements of the SDC process; and any other comments or questions. File a copy in the appropriate records.</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Requirement 5: document the SDC meeting and provide a copy of the meeting report to the patient within 10 business days of the SDC meeting. Ensure the report includes a detailed account of all the elements of SDC that were discussed. Documentation should follow usual clinical documentation conventions and expand on the initial note given after the meeting. Consider offering the report in a language understandable to the patient; if it requires translation, inform the patient this may take more time and document any delay in the appropriate location. Store a copy of the report in an appropriate location.</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Requirement 6: complete a review of the SAPSE and produce a report outlining what happened and any areas identified for improvement. If the SAPSE is classified as a sentinel event, the report must also outline clear recommendations from the review findings. Under s 128ZC of the Health Services Act 1988, the report must include: a written account of the facts regarding the SAPSE; an apology for the harm suffered; a description of the health service entity's response to the event; and the steps taken to prevent re-occurrence. Requirement 7: the report must be offered to the patient within 50 business days of the SAPSE being identified - or, if the patient is deceased or lacks capacity, to a person nominated by the patient, the immediate family, carer or next of kin. If the SAPSE involves more than one health service entity, the deadline is extended to 75 business days; the delay must be clearly communicated to the patient and documented in the appropriate location. Avoid jargon or legalistic wording, ensure the patient is aware of the timeline of the review, and consider whether the report requires translation (informing the patient this may take more time and documenting any delay). When the relevant review or investigation is complete, consider providing face-to-face (or video) feedback. A review conducted in accordance with Division 8 of Part 5A of the Health Services Act 1988 attracts relevant protections: a SAPSE review panel conducts the review and produces the SAPSE review report.</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Case study: Farrah documents the meeting fully, considers translation, offers the review report with the s 128ZC matters within 50 business days and considers face-to-face feedback once the review is complete. If Liam had died or lacked capacity, the report would be offered to his nominee, immediate family, carer or next of kin.</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DBCAE-F8BC-FFDE-233E-797D91B5D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A8563D-47F6-5B5C-9BC5-E0B2461852D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38C8B649-D91F-953A-57C5-D8282AA061AE}"/>
              </a:ext>
            </a:extLst>
          </p:cNvPr>
          <p:cNvSpPr>
            <a:spLocks noGrp="1"/>
          </p:cNvSpPr>
          <p:nvPr>
            <p:ph type="body" idx="1"/>
          </p:nvPr>
        </p:nvSpPr>
        <p:spPr/>
        <p:txBody>
          <a:bodyPr/>
          <a:lstStyle/>
          <a:p>
            <a:r>
              <a:rPr lang="en-US"/>
              <a:t>Topic 1 checkpoint. You have completed the Introduction to Statutory Duty of Candour topic.</a:t>
            </a:r>
          </a:p>
        </p:txBody>
      </p:sp>
      <p:sp>
        <p:nvSpPr>
          <p:cNvPr id="4" name="Slide Number Placeholder 3">
            <a:extLst>
              <a:ext uri="{FF2B5EF4-FFF2-40B4-BE49-F238E27FC236}">
                <a16:creationId xmlns:a16="http://schemas.microsoft.com/office/drawing/2014/main" id="{CCB48B6D-B555-47A0-0540-F8FBA68C1A70}"/>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2565400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Non-compliance can be identified through: data provided to the Victorian Agency for Health Information; internal audits of the health service entity or a direct complaint to the health service; information provided to the Department of Health, Safer Care Victoria or the Minister for Health, the Minister for Ambulance Services or the Minister for Mental Health; or a complaint to the Health Complaints Commissioner or the Mental Health Complaints Commissioner. The Minister or the Secretary may take into account the failure of an entity to comply with SDC when assessing whether the entity provides safe, patient-centred and appropriate services, and the quality and safety of health services provided by the entity. Where minor incidents of non-compliance occur (e.g. not all stages followed, or timelines missed) and are self-reported, SCV may work with health service entities to assist them to improve practice. Where there is a serious or repeated non-compliance - the entity has failed to comply on 2 or more occasions and the failure is serious in nature - the Minister may publish a statement on the Department's internet site setting out the name of the relevant health service entity. Publication only applies to a relevant health service entity, including a public hospital, a public health service, a multi-purpose service, a denominational hospital, a private hospital or a day procedure centre. Before publishing, the Minister must give the entity a reasonable opportunity to make oral or written submissions on the proposed publication of the statement.</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5D878-00EA-47E2-8241-E4AFE3024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2B343-7269-F287-9032-813FA421E26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23F2198-62D9-1F34-5088-55E951615422}"/>
              </a:ext>
            </a:extLst>
          </p:cNvPr>
          <p:cNvSpPr>
            <a:spLocks noGrp="1"/>
          </p:cNvSpPr>
          <p:nvPr>
            <p:ph type="body" idx="1"/>
          </p:nvPr>
        </p:nvSpPr>
        <p:spPr/>
        <p:txBody>
          <a:bodyPr/>
          <a:lstStyle/>
          <a:p>
            <a:r>
              <a:rPr lang="en-US"/>
              <a:t>From 30 November 2022, SDC became a legal obligation applying to relevant Victorian health service entities, ensuring that patients and their families or carers are </a:t>
            </a:r>
            <a:r>
              <a:rPr lang="en-US" err="1"/>
              <a:t>apologised</a:t>
            </a:r>
            <a:r>
              <a:rPr lang="en-US"/>
              <a:t> to and communicated with openly and honestly when a Serious Adverse Patient Safety Event (SAPSE) has occurred. SDC strengthens current obligations under the Australian Open Disclosure Framework, which continues to apply to all cases of harm and near miss. Apologies made under SDC are protected and will not constitute an admission of fault or liability and cannot be considered in relevant civil proceedings.</a:t>
            </a:r>
          </a:p>
        </p:txBody>
      </p:sp>
      <p:sp>
        <p:nvSpPr>
          <p:cNvPr id="4" name="Slide Number Placeholder 3">
            <a:extLst>
              <a:ext uri="{FF2B5EF4-FFF2-40B4-BE49-F238E27FC236}">
                <a16:creationId xmlns:a16="http://schemas.microsoft.com/office/drawing/2014/main" id="{A88B2108-BA8E-3A4C-0671-0C3C4A67923E}"/>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172370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Topic 3 checkpoint. Documentation and reporting: Requirements 8 and 9, and the consequences of non-compliance.</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Patients may opt not to be involved in the SDC process: ask them to sign a statement to this effect and store it in an appropriate location, and provide a point of contact so they can re-initiate the SDC process at any time. While opted out, the entity need not comply with the SDC requirements; if the patient re-engages, the commencement date must be clearly documented and the requirements within the Victorian Duty of Candour Guidelines must then be followed. If a patient requests a delay and is not yet ready to participate: negotiate a preferred date to make contact, or provide the details of a point of contact so the patient prefers to re-initiate the next interaction; once agreed, the commencement date must be clearly documented and the Guidelines followed. If there is a delay in conducting the SDC meeting, the entity must continue with Requirements 6 to 9 regardless. Circumstances requiring a delay include: the patient has low (or has lost) capacity, either temporarily or permanently, through the harm; or the patient is medically unable to participate, either temporarily or permanently, through the prognosis of their medical condition. In these circumstances the entity must undertake SDC with: the patient's immediate family, carer or next of kin; or a person nominated by the patient - unless the relevant person is not available, or they have opted out. When the patient recovers capacity, regardless of whether SDC has occurred with a person earlier, the entity must recommence the SDC process again with the patient (unless they opted out). The agreed commencement date must be clearly documented and the requirements within the Victorian Duty of Candour Guidelines followed.</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Visual, hearing or other impairment: arrange appropriate supports based on the patient's specific needs to ensure effective communication - for example organising a qualified health interpreter, such as an Auslan Certified Specialist Health Interpreter. The patient's usual carer or representatives are vital to the process and may provide valuable insights, but they are not to be used in place of professionally trained interpreters. Learning difficulties or cognitive impairment: ensure communication is in a format appropriate for the patient, and that the patient's family, carer or representative are available. Mental illness: the Mental Health Act was introduced to protect and support the rights of people living with mental illness, including rights to nominate support people who can receive information and support decision-making; clinicians should ensure they have considered the appropriate communication and approach. Language: use qualified health interpreters throughout the SDC process - using family members or friends as interpreters is not adequate; the patient's family or next of kin are vital to the process and may provide valuable insights, but are not to be used in place of professionally trained interpreters; entities may consider translating materials into the preferred language of the patient.</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Children and young people: together with the parents/carers, assess whether the child should be informed; consider the child's maturity, their wishes and their parents'/carers' wishes. Where the SAPSE occurs in relation to a child or young person, consider the best way to incorporate all family members/carers who have responsibility for the child - in the case of separated families this may be via one meeting or more, depending on needs. Where the child is considered legally competent, the involvement of parents would be comparable to that of consent in treatment involving the child; the team should decide on a case-by-case basis.</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Cultural considerations: incorporate cultural considerations into the SDC process - cultural differences may mean that specific needs must be met; provide additional cultural support where required; the process must keep the needs of the patient or next of kin at the forefront and be conducted in a way that is meaningful to them. Aboriginal and Torres Strait Islander peoples: culturally safe practice requires an environment that is safe, where there is no assault, challenge or denial of identity and experience. Historically, hospitals have been places of trauma where babies were removed or where family were sick and died; many Aboriginal people also fear hospitals due to concerns about racism and unconscious bias. Entities carrying out SDC with Aboriginal and Torres Strait Islander peoples and their families, carers or next of kin must be proficient in cultural safety; the expertise of Aboriginal hospital liaison officers must be used for any events involving Aboriginal patients; entities may consider notifying the Chief Aboriginal Health Advisor of a SAPSE involving Aboriginal and Torres Strait Islander peoples.</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SAPSE occurred at another health service entity (e.g. the patient was transferred): collaborate with the other entity in complying with SDC. Where practicable, the entity where the SAPSE occurred should lead the process; otherwise the entities should agree who leads. If an entity refuses to participate or there is disagreement, escalate to the Secretary, who may refer the matter to the Chief Quality and Safety Officer. SDC timelines and documentation obligations continue throughout - SCV may offer guidance to the entity leading. Two or more entities contributed: the entities agree how to conduct the process, but all must participate; disagreement about whether an event is a SAPSE, or how to run the process, is escalated to the Secretary; if one entity is interstate, the Victorian entity must still comply with SDC requirements. More than one patient involved: there may be instances where multiple people are harmed from a single event. The entity should initiate SDC once the SAPSE has been identified and follow up individually with each patient harmed by the event. A joint meeting may be appropriate with those involved - consent is necessary and must be obtained by the entity from every party involved. Plan ahead: a risk assessment, timelines, communication strategy and protocols; clearly document the timeline and decisions in these cases. SCV can advise entities unsure how to proceed.</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Topic 4 checkpoint. Considering patient needs and support throughout the SDC process.</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Conclusion. Continue your learning with the modules: SAPSE reviews, including protections; and Introduction to open disclosure. Key resources: Statutory Duty of Candour and protections for SAPSE reviews on the Safer Care Victoria website; the Victorian Duty of Candour Guidelines. Relevant Acts: Health Services Act 1988; Health Legislation Amendment (Quality and Safety) Act 2022; Ambulance Services Act 1986; Non-Emergency Patient Transport and First Aid Services Act 2003; Mental Health Act 2014. Definitions for key terms appear throughout this module and in the Victorian Duty of Candour Guidelines.</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You can now: describe Statutory Duty of Candour (SDC) and who it applies to; comply with the SDC process and fulfil legal requirements; meet mandatory documentation and reporting requirements; and consider patient needs and support throughout the SDC process.</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Four topics: 01 Introduction to SDC; 02 The SDC process (Stages 1-3, Requirements 1-7); 03 Documentation and reporting (Requirements 8-9 and non-compliance); 04 Considering patient needs and support.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The event chain: a patient safety event occurs; where serious harm results, and in the reasonable opinion of a registered health practitioner the event has resulted in, or is likely to result in, unintended or unexpected moderate or severe harm, or prolonged psychological harm, to the patient, it is a SAPSE; a SAPSE triggers the Duty of Candour process. Harm may be physical or psychological.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21246-744C-C37E-3BCA-37B92F0E1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22E927-BB2C-0D29-B6E4-9476125283A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9993A18-0B9E-C606-B590-339527537DD3}"/>
              </a:ext>
            </a:extLst>
          </p:cNvPr>
          <p:cNvSpPr>
            <a:spLocks noGrp="1"/>
          </p:cNvSpPr>
          <p:nvPr>
            <p:ph type="body" idx="1"/>
          </p:nvPr>
        </p:nvSpPr>
        <p:spPr/>
        <p:txBody>
          <a:bodyPr/>
          <a:lstStyle/>
          <a:p>
            <a:r>
              <a:rPr lang="en-US"/>
              <a:t>From 30 November 2022, SDC became a legal obligation applying to relevant Victorian health service entities, ensuring that patients and their families or carers are </a:t>
            </a:r>
            <a:r>
              <a:rPr lang="en-US" err="1"/>
              <a:t>apologised</a:t>
            </a:r>
            <a:r>
              <a:rPr lang="en-US"/>
              <a:t> to and communicated with openly and honestly when a Serious Adverse Patient Safety Event (SAPSE) has occurred. SDC strengthens current obligations under the Australian Open Disclosure Framework, which continues to apply to all cases of harm and near miss. Apologies made under SDC are protected and will not constitute an admission of fault or liability and cannot be considered in relevant civil proceedings.</a:t>
            </a:r>
          </a:p>
        </p:txBody>
      </p:sp>
      <p:sp>
        <p:nvSpPr>
          <p:cNvPr id="4" name="Slide Number Placeholder 3">
            <a:extLst>
              <a:ext uri="{FF2B5EF4-FFF2-40B4-BE49-F238E27FC236}">
                <a16:creationId xmlns:a16="http://schemas.microsoft.com/office/drawing/2014/main" id="{747F12F8-F7EC-2557-1D3B-87E87495319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6760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The patient must be provided with: a written account of the facts regarding the SAPSE; an apology for the harm suffered; a description of the health service entity's response to the event; the steps taken to prevent re-occurrence; and information required under the Victorian Duty of Candour Guidelines. Patients may choose to decline any or all of these elements - their decision should be respected, documented, and their re-entry into the process kept open.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The following health service entities must comply with SDC requirements: public hospitals, private hospitals, denominational hospitals, public health services, multi-purpose services, day procedure centres, the Victorian Institute of Forensic Mental Health, ambulance services (Ambulance Services Act 1986), and licensed non-emergency patient transport services (Non-Emergency Patient Transport and First Aid Services Act 2003; Non-Emergency Patient Transport Regulations 2016 / subsequent regulations). By elevating SDC from an individual clinician responsibility to a health service entity requirement, SDC fosters an open and just culture: it encourages staff to raise safety concerns without fear of reprisal, promotes open dialogue after a SAPSE (helping to alleviate stress or guilt for staff directly or indirectly involved), and provides an opportunity for learning to prevent a similar event happening again.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blank">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93468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2"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1.xml"/><Relationship Id="rId7" Type="http://schemas.openxmlformats.org/officeDocument/2006/relationships/image" Target="../media/image3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11" Type="http://schemas.openxmlformats.org/officeDocument/2006/relationships/image" Target="../media/image18.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notesSlide" Target="../notesSlides/notesSlide11.xml"/><Relationship Id="rId9"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xml"/><Relationship Id="rId7" Type="http://schemas.openxmlformats.org/officeDocument/2006/relationships/image" Target="../media/image4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1.png"/><Relationship Id="rId5" Type="http://schemas.openxmlformats.org/officeDocument/2006/relationships/image" Target="../media/image36.pn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18.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45.sv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8.svg"/><Relationship Id="rId5" Type="http://schemas.openxmlformats.org/officeDocument/2006/relationships/image" Target="../media/image47.svg"/><Relationship Id="rId4" Type="http://schemas.openxmlformats.org/officeDocument/2006/relationships/image" Target="../media/image46.svg"/></Relationships>
</file>

<file path=ppt/slides/_rels/slide22.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slideLayout" Target="../slideLayouts/slideLayout1.xml"/><Relationship Id="rId7" Type="http://schemas.openxmlformats.org/officeDocument/2006/relationships/image" Target="../media/image50.sv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49.svg"/><Relationship Id="rId5" Type="http://schemas.openxmlformats.org/officeDocument/2006/relationships/image" Target="../media/image18.png"/><Relationship Id="rId10" Type="http://schemas.openxmlformats.org/officeDocument/2006/relationships/image" Target="../media/image53.svg"/><Relationship Id="rId4" Type="http://schemas.openxmlformats.org/officeDocument/2006/relationships/notesSlide" Target="../notesSlides/notesSlide18.xml"/><Relationship Id="rId9" Type="http://schemas.openxmlformats.org/officeDocument/2006/relationships/image" Target="../media/image52.svg"/></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slideLayout" Target="../slideLayouts/slideLayout1.xml"/><Relationship Id="rId7" Type="http://schemas.openxmlformats.org/officeDocument/2006/relationships/image" Target="../media/image55.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18.png"/><Relationship Id="rId10" Type="http://schemas.openxmlformats.org/officeDocument/2006/relationships/image" Target="../media/image58.png"/><Relationship Id="rId4" Type="http://schemas.openxmlformats.org/officeDocument/2006/relationships/notesSlide" Target="../notesSlides/notesSlide19.xml"/><Relationship Id="rId9" Type="http://schemas.openxmlformats.org/officeDocument/2006/relationships/image" Target="../media/image57.png"/></Relationships>
</file>

<file path=ppt/slides/_rels/slide2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4.jpeg"/><Relationship Id="rId3" Type="http://schemas.openxmlformats.org/officeDocument/2006/relationships/slideLayout" Target="../slideLayouts/slideLayout1.xml"/><Relationship Id="rId7" Type="http://schemas.openxmlformats.org/officeDocument/2006/relationships/image" Target="../media/image56.png"/><Relationship Id="rId12" Type="http://schemas.openxmlformats.org/officeDocument/2006/relationships/image" Target="../media/image63.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8.png"/><Relationship Id="rId11" Type="http://schemas.openxmlformats.org/officeDocument/2006/relationships/image" Target="../media/image62.png"/><Relationship Id="rId5" Type="http://schemas.openxmlformats.org/officeDocument/2006/relationships/image" Target="../media/image40.png"/><Relationship Id="rId10" Type="http://schemas.openxmlformats.org/officeDocument/2006/relationships/image" Target="../media/image61.jpeg"/><Relationship Id="rId4" Type="http://schemas.openxmlformats.org/officeDocument/2006/relationships/notesSlide" Target="../notesSlides/notesSlide20.xml"/><Relationship Id="rId9" Type="http://schemas.openxmlformats.org/officeDocument/2006/relationships/image" Target="../media/image19.png"/><Relationship Id="rId14"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xml"/><Relationship Id="rId7" Type="http://schemas.openxmlformats.org/officeDocument/2006/relationships/image" Target="../media/image67.png"/><Relationship Id="rId12" Type="http://schemas.openxmlformats.org/officeDocument/2006/relationships/image" Target="../media/image58.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66.png"/><Relationship Id="rId11" Type="http://schemas.openxmlformats.org/officeDocument/2006/relationships/image" Target="../media/image69.png"/><Relationship Id="rId5" Type="http://schemas.openxmlformats.org/officeDocument/2006/relationships/image" Target="../media/image65.png"/><Relationship Id="rId10" Type="http://schemas.openxmlformats.org/officeDocument/2006/relationships/image" Target="../media/image56.png"/><Relationship Id="rId4" Type="http://schemas.openxmlformats.org/officeDocument/2006/relationships/notesSlide" Target="../notesSlides/notesSlide21.xml"/><Relationship Id="rId9" Type="http://schemas.openxmlformats.org/officeDocument/2006/relationships/image" Target="../media/image68.png"/></Relationships>
</file>

<file path=ppt/slides/_rels/slide2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1.xml"/><Relationship Id="rId7" Type="http://schemas.openxmlformats.org/officeDocument/2006/relationships/image" Target="../media/image58.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notesSlide" Target="../notesSlides/notesSlide22.xml"/><Relationship Id="rId9" Type="http://schemas.openxmlformats.org/officeDocument/2006/relationships/image" Target="../media/image18.png"/></Relationships>
</file>

<file path=ppt/slides/_rels/slide2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slideLayout" Target="../slideLayouts/slideLayout1.xml"/><Relationship Id="rId7" Type="http://schemas.openxmlformats.org/officeDocument/2006/relationships/image" Target="../media/image7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60.png"/><Relationship Id="rId5" Type="http://schemas.openxmlformats.org/officeDocument/2006/relationships/image" Target="../media/image18.png"/><Relationship Id="rId4" Type="http://schemas.openxmlformats.org/officeDocument/2006/relationships/notesSlide" Target="../notesSlides/notesSlide23.xml"/><Relationship Id="rId9" Type="http://schemas.openxmlformats.org/officeDocument/2006/relationships/image" Target="../media/image74.png"/></Relationships>
</file>

<file path=ppt/slides/_rels/slide2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slideLayout" Target="../slideLayouts/slideLayout1.xml"/><Relationship Id="rId7" Type="http://schemas.openxmlformats.org/officeDocument/2006/relationships/image" Target="../media/image19.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69.png"/><Relationship Id="rId5" Type="http://schemas.openxmlformats.org/officeDocument/2006/relationships/image" Target="../media/image18.png"/><Relationship Id="rId4"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9.png"/><Relationship Id="rId7"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2.png"/><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6.mp4"/><Relationship Id="rId1" Type="http://schemas.microsoft.com/office/2007/relationships/media" Target="../media/media16.mp4"/><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2.png"/><Relationship Id="rId7" Type="http://schemas.openxmlformats.org/officeDocument/2006/relationships/image" Target="../media/image77.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10.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8.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slideLayout" Target="../slideLayouts/slideLayout1.xml"/><Relationship Id="rId7" Type="http://schemas.openxmlformats.org/officeDocument/2006/relationships/image" Target="../media/image18.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81.svg"/><Relationship Id="rId5" Type="http://schemas.openxmlformats.org/officeDocument/2006/relationships/image" Target="../media/image77.png"/><Relationship Id="rId4" Type="http://schemas.openxmlformats.org/officeDocument/2006/relationships/notesSlide" Target="../notesSlides/notesSlide29.xml"/><Relationship Id="rId9" Type="http://schemas.openxmlformats.org/officeDocument/2006/relationships/image" Target="../media/image82.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9.mp4"/><Relationship Id="rId1" Type="http://schemas.microsoft.com/office/2007/relationships/media" Target="../media/media19.mp4"/><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0.mp4"/><Relationship Id="rId1" Type="http://schemas.microsoft.com/office/2007/relationships/media" Target="../media/media20.mp4"/><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slideLayout" Target="../slideLayouts/slideLayout1.xml"/><Relationship Id="rId7" Type="http://schemas.openxmlformats.org/officeDocument/2006/relationships/image" Target="../media/image8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notesSlide" Target="../notesSlides/notesSlide32.xml"/><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89.png"/><Relationship Id="rId4" Type="http://schemas.openxmlformats.org/officeDocument/2006/relationships/image" Target="../media/image88.png"/></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92.png"/><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2.png"/><Relationship Id="rId7" Type="http://schemas.openxmlformats.org/officeDocument/2006/relationships/image" Target="../media/image97.png"/><Relationship Id="rId12"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96.png"/><Relationship Id="rId11" Type="http://schemas.openxmlformats.org/officeDocument/2006/relationships/image" Target="../media/image27.png"/><Relationship Id="rId5" Type="http://schemas.openxmlformats.org/officeDocument/2006/relationships/image" Target="../media/image95.png"/><Relationship Id="rId10" Type="http://schemas.openxmlformats.org/officeDocument/2006/relationships/image" Target="../media/image28.png"/><Relationship Id="rId4" Type="http://schemas.openxmlformats.org/officeDocument/2006/relationships/image" Target="../media/image94.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6.xml"/><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7586"/>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BFF5E090-FD74-CC26-6E25-E95FE01D0ADC}"/>
              </a:ext>
            </a:extLst>
          </p:cNvPr>
          <p:cNvSpPr/>
          <p:nvPr/>
        </p:nvSpPr>
        <p:spPr>
          <a:xfrm>
            <a:off x="572480" y="853309"/>
            <a:ext cx="1142517" cy="1142517"/>
          </a:xfrm>
          <a:prstGeom prst="ellipse">
            <a:avLst/>
          </a:prstGeom>
          <a:solidFill>
            <a:srgbClr val="007586"/>
          </a:solidFill>
          <a:ln w="57150">
            <a:solidFill>
              <a:schemeClr val="bg1"/>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BFE0E5"/>
                </a:solidFill>
                <a:latin typeface="Arial" pitchFamily="34" charset="0"/>
                <a:ea typeface="Arial" pitchFamily="34" charset="-122"/>
                <a:cs typeface="Arial" pitchFamily="34" charset="-120"/>
              </a:rPr>
              <a:t>OFFICIAL</a:t>
            </a:r>
            <a:endParaRPr lang="en-US" sz="800"/>
          </a:p>
        </p:txBody>
      </p:sp>
      <p:pic>
        <p:nvPicPr>
          <p:cNvPr id="2" name="Graphic 1">
            <a:extLst>
              <a:ext uri="{FF2B5EF4-FFF2-40B4-BE49-F238E27FC236}">
                <a16:creationId xmlns:a16="http://schemas.microsoft.com/office/drawing/2014/main" id="{39DAF4D0-7EC4-988B-37AD-9A0E3D4CF3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1556" y="964843"/>
            <a:ext cx="914400" cy="914400"/>
          </a:xfrm>
          <a:prstGeom prst="rect">
            <a:avLst/>
          </a:prstGeom>
        </p:spPr>
      </p:pic>
      <p:pic>
        <p:nvPicPr>
          <p:cNvPr id="4" name="Image 0" descr="preencoded.png"/>
          <p:cNvPicPr>
            <a:picLocks noChangeAspect="1"/>
          </p:cNvPicPr>
          <p:nvPr/>
        </p:nvPicPr>
        <p:blipFill>
          <a:blip r:embed="rId4">
            <a:alphaModFix amt="45000"/>
          </a:blip>
          <a:stretch>
            <a:fillRect/>
          </a:stretch>
        </p:blipFill>
        <p:spPr>
          <a:xfrm>
            <a:off x="8763000" y="0"/>
            <a:ext cx="3429000" cy="6858000"/>
          </a:xfrm>
          <a:prstGeom prst="rect">
            <a:avLst/>
          </a:prstGeom>
        </p:spPr>
      </p:pic>
      <p:sp>
        <p:nvSpPr>
          <p:cNvPr id="7" name="Text 3"/>
          <p:cNvSpPr/>
          <p:nvPr/>
        </p:nvSpPr>
        <p:spPr>
          <a:xfrm>
            <a:off x="2069463" y="1116598"/>
            <a:ext cx="8653314" cy="868680"/>
          </a:xfrm>
          <a:prstGeom prst="rect">
            <a:avLst/>
          </a:prstGeom>
          <a:noFill/>
          <a:ln/>
        </p:spPr>
        <p:txBody>
          <a:bodyPr wrap="square" lIns="0" tIns="0" rIns="0" bIns="0" rtlCol="0" anchor="ctr"/>
          <a:lstStyle/>
          <a:p>
            <a:r>
              <a:rPr lang="en-US" sz="2800" b="1">
                <a:solidFill>
                  <a:schemeClr val="bg1"/>
                </a:solidFill>
                <a:latin typeface="Arial"/>
                <a:ea typeface="+mn-lt"/>
                <a:cs typeface="Arial"/>
              </a:rPr>
              <a:t>Please note</a:t>
            </a:r>
            <a:r>
              <a:rPr lang="en-US" sz="2800">
                <a:solidFill>
                  <a:schemeClr val="bg1"/>
                </a:solidFill>
                <a:latin typeface="Arial"/>
                <a:ea typeface="+mn-lt"/>
                <a:cs typeface="Arial"/>
              </a:rPr>
              <a:t>: This module is designed to be viewed as presentations. For the intended learning experience,</a:t>
            </a:r>
            <a:r>
              <a:rPr lang="en-US" sz="2800" b="1">
                <a:solidFill>
                  <a:schemeClr val="bg1"/>
                </a:solidFill>
                <a:latin typeface="Arial"/>
                <a:ea typeface="+mn-lt"/>
                <a:cs typeface="Arial"/>
              </a:rPr>
              <a:t> open the file in Presenter Mode </a:t>
            </a:r>
            <a:r>
              <a:rPr lang="en-US" sz="2800">
                <a:solidFill>
                  <a:schemeClr val="bg1"/>
                </a:solidFill>
                <a:latin typeface="Arial"/>
                <a:ea typeface="+mn-lt"/>
                <a:cs typeface="Arial"/>
              </a:rPr>
              <a:t>(or Slideshow mode).</a:t>
            </a:r>
            <a:endParaRPr lang="en-US" sz="2800">
              <a:solidFill>
                <a:schemeClr val="bg1"/>
              </a:solidFill>
              <a:latin typeface="Arial"/>
              <a:cs typeface="Arial"/>
            </a:endParaRPr>
          </a:p>
        </p:txBody>
      </p:sp>
      <p:sp>
        <p:nvSpPr>
          <p:cNvPr id="9" name="Text 5"/>
          <p:cNvSpPr/>
          <p:nvPr/>
        </p:nvSpPr>
        <p:spPr>
          <a:xfrm>
            <a:off x="495748" y="3876787"/>
            <a:ext cx="7772400" cy="868680"/>
          </a:xfrm>
          <a:prstGeom prst="rect">
            <a:avLst/>
          </a:prstGeom>
          <a:noFill/>
          <a:ln/>
        </p:spPr>
        <p:txBody>
          <a:bodyPr wrap="square" lIns="0" tIns="0" rIns="0" bIns="0" rtlCol="0" anchor="ctr"/>
          <a:lstStyle/>
          <a:p>
            <a:pPr marL="0" indent="0">
              <a:lnSpc>
                <a:spcPct val="120000"/>
              </a:lnSpc>
              <a:buNone/>
            </a:pPr>
            <a:endParaRPr lang="en-US" sz="1450"/>
          </a:p>
        </p:txBody>
      </p:sp>
      <p:pic>
        <p:nvPicPr>
          <p:cNvPr id="10" name="Image 1" descr="preencoded.png"/>
          <p:cNvPicPr>
            <a:picLocks noChangeAspect="1"/>
          </p:cNvPicPr>
          <p:nvPr/>
        </p:nvPicPr>
        <p:blipFill>
          <a:blip r:embed="rId5"/>
          <a:stretch>
            <a:fillRect/>
          </a:stretch>
        </p:blipFill>
        <p:spPr>
          <a:xfrm>
            <a:off x="566928" y="5257800"/>
            <a:ext cx="1360457" cy="960120"/>
          </a:xfrm>
          <a:prstGeom prst="rect">
            <a:avLst/>
          </a:prstGeom>
        </p:spPr>
      </p:pic>
      <p:pic>
        <p:nvPicPr>
          <p:cNvPr id="5" name="Picture 4">
            <a:extLst>
              <a:ext uri="{FF2B5EF4-FFF2-40B4-BE49-F238E27FC236}">
                <a16:creationId xmlns:a16="http://schemas.microsoft.com/office/drawing/2014/main" id="{CCA95786-8D0E-94BD-519F-92C80DAFD84E}"/>
              </a:ext>
            </a:extLst>
          </p:cNvPr>
          <p:cNvPicPr>
            <a:picLocks noChangeAspect="1"/>
          </p:cNvPicPr>
          <p:nvPr/>
        </p:nvPicPr>
        <p:blipFill>
          <a:blip r:embed="rId6"/>
          <a:stretch>
            <a:fillRect/>
          </a:stretch>
        </p:blipFill>
        <p:spPr>
          <a:xfrm>
            <a:off x="2426300" y="2650901"/>
            <a:ext cx="5836866" cy="3563154"/>
          </a:xfrm>
          <a:prstGeom prst="rect">
            <a:avLst/>
          </a:prstGeom>
        </p:spPr>
      </p:pic>
      <p:sp>
        <p:nvSpPr>
          <p:cNvPr id="6" name="Oval 5">
            <a:extLst>
              <a:ext uri="{FF2B5EF4-FFF2-40B4-BE49-F238E27FC236}">
                <a16:creationId xmlns:a16="http://schemas.microsoft.com/office/drawing/2014/main" id="{3CA2906A-2046-19F6-AAA4-04C786D39760}"/>
              </a:ext>
            </a:extLst>
          </p:cNvPr>
          <p:cNvSpPr/>
          <p:nvPr/>
        </p:nvSpPr>
        <p:spPr>
          <a:xfrm>
            <a:off x="6223596" y="5845520"/>
            <a:ext cx="345879" cy="48401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A373F29-DC13-49B3-9C4B-9F106D297AF9}"/>
              </a:ext>
            </a:extLst>
          </p:cNvPr>
          <p:cNvSpPr txBox="1"/>
          <p:nvPr/>
        </p:nvSpPr>
        <p:spPr>
          <a:xfrm>
            <a:off x="7294127" y="4034813"/>
            <a:ext cx="3730462" cy="1774448"/>
          </a:xfrm>
          <a:prstGeom prst="ellipse">
            <a:avLst/>
          </a:prstGeom>
          <a:solidFill>
            <a:srgbClr val="007586"/>
          </a:solidFill>
          <a:ln w="57150">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1050" dirty="0">
              <a:solidFill>
                <a:schemeClr val="bg1"/>
              </a:solidFill>
              <a:latin typeface="Arial"/>
              <a:cs typeface="Arial"/>
            </a:endParaRPr>
          </a:p>
          <a:p>
            <a:pPr algn="ctr"/>
            <a:r>
              <a:rPr lang="en-US" sz="1600">
                <a:solidFill>
                  <a:schemeClr val="bg1"/>
                </a:solidFill>
                <a:latin typeface="Arial"/>
                <a:cs typeface="Arial"/>
              </a:rPr>
              <a:t>Select the </a:t>
            </a:r>
            <a:r>
              <a:rPr lang="en-US" sz="1600" i="1">
                <a:solidFill>
                  <a:schemeClr val="bg1"/>
                </a:solidFill>
                <a:latin typeface="Arial"/>
                <a:cs typeface="Arial"/>
              </a:rPr>
              <a:t>Slide Show</a:t>
            </a:r>
            <a:r>
              <a:rPr lang="en-US" sz="1600" dirty="0">
                <a:solidFill>
                  <a:schemeClr val="bg1"/>
                </a:solidFill>
                <a:latin typeface="Arial"/>
                <a:cs typeface="Arial"/>
              </a:rPr>
              <a:t> </a:t>
            </a:r>
            <a:r>
              <a:rPr lang="en-US" sz="1600">
                <a:solidFill>
                  <a:schemeClr val="bg1"/>
                </a:solidFill>
                <a:latin typeface="Arial"/>
                <a:cs typeface="Arial"/>
              </a:rPr>
              <a:t>button on your screen to begin the presentation in full-screen mode.</a:t>
            </a:r>
            <a:endParaRPr lang="en-US">
              <a:solidFill>
                <a:schemeClr val="bg1"/>
              </a:solidFill>
              <a:ea typeface="Calibri"/>
              <a:cs typeface="Calibri"/>
            </a:endParaRPr>
          </a:p>
        </p:txBody>
      </p:sp>
      <p:sp>
        <p:nvSpPr>
          <p:cNvPr id="12" name="Arrow: Down 11">
            <a:extLst>
              <a:ext uri="{FF2B5EF4-FFF2-40B4-BE49-F238E27FC236}">
                <a16:creationId xmlns:a16="http://schemas.microsoft.com/office/drawing/2014/main" id="{BA554EA4-F646-560A-ED81-64B3AEC4336D}"/>
              </a:ext>
            </a:extLst>
          </p:cNvPr>
          <p:cNvSpPr/>
          <p:nvPr/>
        </p:nvSpPr>
        <p:spPr>
          <a:xfrm rot="3600000">
            <a:off x="6887249" y="5271386"/>
            <a:ext cx="311959" cy="91157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4778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OFFICIAL</a:t>
            </a: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Statutory Duty of Candour  |  Safer Care Victoria</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27850427-AACB-4E95-A5D0-2D6AEB884B6C}" type="slidenum">
              <a:rPr kumimoji="0" lang="en-US" sz="850" b="0" i="0" u="none" strike="noStrike" kern="1200" cap="none" spc="0" normalizeH="0" baseline="0" noProof="0" dirty="0">
                <a:ln>
                  <a:noFill/>
                </a:ln>
                <a:solidFill>
                  <a:srgbClr val="5A6672"/>
                </a:solidFill>
                <a:effectLst/>
                <a:uLnTx/>
                <a:uFillTx/>
                <a:latin typeface="Arial" pitchFamily="34" charset="0"/>
                <a:ea typeface="Arial" pitchFamily="34" charset="-122"/>
                <a:cs typeface="Arial" pitchFamily="34" charset="-12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Nine entity types must comply</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5"/>
          <p:cNvSpPr/>
          <p:nvPr/>
        </p:nvSpPr>
        <p:spPr>
          <a:xfrm>
            <a:off x="548640" y="1572768"/>
            <a:ext cx="3566160" cy="3977640"/>
          </a:xfrm>
          <a:prstGeom prst="roundRect">
            <a:avLst>
              <a:gd name="adj" fmla="val 2308"/>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Image 0" descr="preencoded.png"/>
          <p:cNvPicPr>
            <a:picLocks noChangeAspect="1"/>
          </p:cNvPicPr>
          <p:nvPr/>
        </p:nvPicPr>
        <p:blipFill>
          <a:blip r:embed="rId3"/>
          <a:stretch>
            <a:fillRect/>
          </a:stretch>
        </p:blipFill>
        <p:spPr>
          <a:xfrm>
            <a:off x="1672963" y="1828800"/>
            <a:ext cx="1317515" cy="1325880"/>
          </a:xfrm>
          <a:prstGeom prst="rect">
            <a:avLst/>
          </a:prstGeom>
        </p:spPr>
      </p:pic>
      <p:sp>
        <p:nvSpPr>
          <p:cNvPr id="10" name="Text 6"/>
          <p:cNvSpPr/>
          <p:nvPr/>
        </p:nvSpPr>
        <p:spPr>
          <a:xfrm>
            <a:off x="731520" y="3264408"/>
            <a:ext cx="3200400"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Hospitals</a:t>
            </a:r>
            <a:endParaRPr kumimoji="0" lang="en-US" sz="15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7"/>
          <p:cNvSpPr/>
          <p:nvPr/>
        </p:nvSpPr>
        <p:spPr>
          <a:xfrm>
            <a:off x="859536" y="3749040"/>
            <a:ext cx="2999232" cy="1600200"/>
          </a:xfrm>
          <a:prstGeom prst="rect">
            <a:avLst/>
          </a:prstGeom>
          <a:noFill/>
          <a:ln/>
        </p:spPr>
        <p:txBody>
          <a:bodyPr wrap="square" lIns="0" tIns="0" rIns="0" bIns="0" rtlCol="0" anchor="t"/>
          <a:lstStyle/>
          <a:p>
            <a:pPr marL="127000" marR="0" lvl="0" indent="-127000" algn="l" defTabSz="914400" rtl="0" eaLnBrk="1" fontAlgn="auto" latinLnBrk="0" hangingPunct="1">
              <a:lnSpc>
                <a:spcPct val="106000"/>
              </a:lnSpc>
              <a:spcBef>
                <a:spcPts val="0"/>
              </a:spcBef>
              <a:spcAft>
                <a:spcPts val="7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Public hospitals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7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Private hospitals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7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Denominational hospitals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8"/>
          <p:cNvSpPr/>
          <p:nvPr/>
        </p:nvSpPr>
        <p:spPr>
          <a:xfrm>
            <a:off x="4315968" y="1572768"/>
            <a:ext cx="3566160" cy="3977640"/>
          </a:xfrm>
          <a:prstGeom prst="roundRect">
            <a:avLst>
              <a:gd name="adj" fmla="val 2308"/>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Image 1" descr="preencoded.png"/>
          <p:cNvPicPr>
            <a:picLocks noChangeAspect="1"/>
          </p:cNvPicPr>
          <p:nvPr/>
        </p:nvPicPr>
        <p:blipFill>
          <a:blip r:embed="rId4"/>
          <a:stretch>
            <a:fillRect/>
          </a:stretch>
        </p:blipFill>
        <p:spPr>
          <a:xfrm>
            <a:off x="5388008" y="1828800"/>
            <a:ext cx="1422079" cy="1325880"/>
          </a:xfrm>
          <a:prstGeom prst="rect">
            <a:avLst/>
          </a:prstGeom>
        </p:spPr>
      </p:pic>
      <p:sp>
        <p:nvSpPr>
          <p:cNvPr id="14" name="Text 9"/>
          <p:cNvSpPr/>
          <p:nvPr/>
        </p:nvSpPr>
        <p:spPr>
          <a:xfrm>
            <a:off x="4498848" y="3264408"/>
            <a:ext cx="3200400"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Health services</a:t>
            </a:r>
            <a:endParaRPr kumimoji="0" lang="en-US" sz="15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0"/>
          <p:cNvSpPr/>
          <p:nvPr/>
        </p:nvSpPr>
        <p:spPr>
          <a:xfrm>
            <a:off x="4626864" y="3749040"/>
            <a:ext cx="2999232" cy="1600200"/>
          </a:xfrm>
          <a:prstGeom prst="rect">
            <a:avLst/>
          </a:prstGeom>
          <a:noFill/>
          <a:ln/>
        </p:spPr>
        <p:txBody>
          <a:bodyPr wrap="square" lIns="0" tIns="0" rIns="0" bIns="0" rtlCol="0" anchor="t"/>
          <a:lstStyle/>
          <a:p>
            <a:pPr marL="127000" marR="0" lvl="0" indent="-127000" algn="l" defTabSz="914400" rtl="0" eaLnBrk="1" fontAlgn="auto" latinLnBrk="0" hangingPunct="1">
              <a:lnSpc>
                <a:spcPct val="106000"/>
              </a:lnSpc>
              <a:spcBef>
                <a:spcPts val="0"/>
              </a:spcBef>
              <a:spcAft>
                <a:spcPts val="7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Public health services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7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Multi-purpose services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7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Day procedure </a:t>
            </a:r>
            <a:r>
              <a:rPr kumimoji="0" lang="en-US" sz="1200" b="0" i="0" u="none" strike="noStrike" kern="1200" cap="none" spc="0" normalizeH="0" baseline="0" noProof="0" err="1">
                <a:ln>
                  <a:noFill/>
                </a:ln>
                <a:solidFill>
                  <a:srgbClr val="222222"/>
                </a:solidFill>
                <a:effectLst/>
                <a:uLnTx/>
                <a:uFillTx/>
                <a:latin typeface="Arial" pitchFamily="34" charset="0"/>
                <a:ea typeface="Arial" pitchFamily="34" charset="-122"/>
                <a:cs typeface="Arial" pitchFamily="34" charset="-120"/>
              </a:rPr>
              <a:t>centres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7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Victorian Institute of Forensic Mental Health (established by section 328 of the </a:t>
            </a:r>
            <a:r>
              <a:rPr kumimoji="0" lang="en-US" sz="1200" b="0" i="1"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Mental Health Act 2014</a:t>
            </a: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t>
            </a:r>
          </a:p>
        </p:txBody>
      </p:sp>
      <p:sp>
        <p:nvSpPr>
          <p:cNvPr id="16" name="Shape 11"/>
          <p:cNvSpPr/>
          <p:nvPr/>
        </p:nvSpPr>
        <p:spPr>
          <a:xfrm>
            <a:off x="8083296" y="1572768"/>
            <a:ext cx="3566160" cy="3977640"/>
          </a:xfrm>
          <a:prstGeom prst="roundRect">
            <a:avLst>
              <a:gd name="adj" fmla="val 2308"/>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Image 2" descr="preencoded.png"/>
          <p:cNvPicPr>
            <a:picLocks noChangeAspect="1"/>
          </p:cNvPicPr>
          <p:nvPr/>
        </p:nvPicPr>
        <p:blipFill>
          <a:blip r:embed="rId5"/>
          <a:stretch>
            <a:fillRect/>
          </a:stretch>
        </p:blipFill>
        <p:spPr>
          <a:xfrm>
            <a:off x="9113510" y="1828800"/>
            <a:ext cx="1505731" cy="1325880"/>
          </a:xfrm>
          <a:prstGeom prst="rect">
            <a:avLst/>
          </a:prstGeom>
          <a:ln>
            <a:noFill/>
          </a:ln>
        </p:spPr>
      </p:pic>
      <p:sp>
        <p:nvSpPr>
          <p:cNvPr id="18" name="Text 12"/>
          <p:cNvSpPr/>
          <p:nvPr/>
        </p:nvSpPr>
        <p:spPr>
          <a:xfrm>
            <a:off x="8266176" y="3264408"/>
            <a:ext cx="3200400"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Patient transport</a:t>
            </a:r>
            <a:endParaRPr kumimoji="0" lang="en-US" sz="15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3"/>
          <p:cNvSpPr/>
          <p:nvPr/>
        </p:nvSpPr>
        <p:spPr>
          <a:xfrm>
            <a:off x="8394192" y="3749040"/>
            <a:ext cx="2999232" cy="1600200"/>
          </a:xfrm>
          <a:prstGeom prst="rect">
            <a:avLst/>
          </a:prstGeom>
          <a:noFill/>
          <a:ln/>
        </p:spPr>
        <p:txBody>
          <a:bodyPr wrap="square" lIns="0" tIns="0" rIns="0" bIns="0" rtlCol="0" anchor="t"/>
          <a:lstStyle/>
          <a:p>
            <a:pPr marL="127000" marR="0" lvl="0" indent="-127000" algn="l" defTabSz="914400" rtl="0" eaLnBrk="1" fontAlgn="auto" latinLnBrk="0" hangingPunct="1">
              <a:lnSpc>
                <a:spcPct val="106000"/>
              </a:lnSpc>
              <a:spcBef>
                <a:spcPts val="0"/>
              </a:spcBef>
              <a:spcAft>
                <a:spcPts val="7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Ambulance services (</a:t>
            </a:r>
            <a:r>
              <a:rPr kumimoji="0" lang="en-US" sz="1200" b="0" i="1"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Ambulance Services Act 1986</a:t>
            </a: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7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Licensed non-emergency patient transport services </a:t>
            </a:r>
            <a:r>
              <a:rPr kumimoji="0" lang="en-US" sz="1200" b="0" i="0" u="none" strike="noStrike" kern="1200" cap="none" spc="0" normalizeH="0" baseline="0" noProof="0">
                <a:ln>
                  <a:noFill/>
                </a:ln>
                <a:solidFill>
                  <a:srgbClr val="222222"/>
                </a:solidFill>
                <a:effectLst/>
                <a:uLnTx/>
                <a:uFillTx/>
                <a:latin typeface="Arial" pitchFamily="34" charset="0"/>
                <a:ea typeface="+mn-ea"/>
                <a:cs typeface="Arial" pitchFamily="34" charset="-120"/>
              </a:rPr>
              <a:t>(</a:t>
            </a:r>
            <a:r>
              <a:rPr kumimoji="0" lang="en-GB" sz="1200" b="0" i="0" u="none" strike="noStrike" kern="1200" cap="none" spc="0" normalizeH="0" baseline="0" noProof="0">
                <a:ln>
                  <a:noFill/>
                </a:ln>
                <a:solidFill>
                  <a:srgbClr val="222222"/>
                </a:solidFill>
                <a:effectLst/>
                <a:uLnTx/>
                <a:uFillTx/>
                <a:latin typeface="Arial" pitchFamily="34" charset="0"/>
                <a:ea typeface="+mn-ea"/>
                <a:cs typeface="Arial" pitchFamily="34" charset="-120"/>
              </a:rPr>
              <a:t>within the meaning of the </a:t>
            </a:r>
            <a:r>
              <a:rPr kumimoji="0" lang="en-GB" sz="1200" b="0" i="1" u="none" strike="noStrike" kern="1200" cap="none" spc="0" normalizeH="0" baseline="0" noProof="0">
                <a:ln>
                  <a:noFill/>
                </a:ln>
                <a:solidFill>
                  <a:srgbClr val="222222"/>
                </a:solidFill>
                <a:effectLst/>
                <a:uLnTx/>
                <a:uFillTx/>
                <a:latin typeface="Arial" pitchFamily="34" charset="0"/>
                <a:ea typeface="+mn-ea"/>
                <a:cs typeface="Arial" pitchFamily="34" charset="-120"/>
              </a:rPr>
              <a:t>Non-Emergency Patient Transport and First Aid Services Act 2003</a:t>
            </a:r>
            <a:r>
              <a:rPr kumimoji="0" lang="en-GB" sz="1200" b="0" i="0" u="none" strike="noStrike" kern="1200" cap="none" spc="0" normalizeH="0" baseline="0" noProof="0">
                <a:ln>
                  <a:noFill/>
                </a:ln>
                <a:solidFill>
                  <a:srgbClr val="222222"/>
                </a:solidFill>
                <a:effectLst/>
                <a:uLnTx/>
                <a:uFillTx/>
                <a:latin typeface="Arial" pitchFamily="34" charset="0"/>
                <a:ea typeface="+mn-ea"/>
                <a:cs typeface="Arial" pitchFamily="34" charset="-120"/>
              </a:rPr>
              <a:t> that is licensed under that Act</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20" name="Shape 14"/>
          <p:cNvSpPr/>
          <p:nvPr/>
        </p:nvSpPr>
        <p:spPr>
          <a:xfrm>
            <a:off x="548640" y="5715000"/>
            <a:ext cx="11091672" cy="658368"/>
          </a:xfrm>
          <a:prstGeom prst="roundRect">
            <a:avLst>
              <a:gd name="adj" fmla="val 11111"/>
            </a:avLst>
          </a:prstGeom>
          <a:solidFill>
            <a:srgbClr val="007586">
              <a:alpha val="25098"/>
            </a:srgbClr>
          </a:solidFill>
          <a:ln w="9525">
            <a:solidFill>
              <a:srgbClr val="AECFD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21" name="Shape 15"/>
          <p:cNvSpPr/>
          <p:nvPr/>
        </p:nvSpPr>
        <p:spPr>
          <a:xfrm>
            <a:off x="786384" y="5852160"/>
            <a:ext cx="384048" cy="384048"/>
          </a:xfrm>
          <a:prstGeom prst="ellipse">
            <a:avLst/>
          </a:prstGeom>
          <a:solidFill>
            <a:srgbClr val="00758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Image 3" descr="preencoded.png"/>
          <p:cNvPicPr>
            <a:picLocks noChangeAspect="1"/>
          </p:cNvPicPr>
          <p:nvPr/>
        </p:nvPicPr>
        <p:blipFill>
          <a:blip r:embed="rId6"/>
          <a:stretch>
            <a:fillRect/>
          </a:stretch>
        </p:blipFill>
        <p:spPr>
          <a:xfrm>
            <a:off x="890077" y="5955853"/>
            <a:ext cx="176662" cy="176662"/>
          </a:xfrm>
          <a:prstGeom prst="rect">
            <a:avLst/>
          </a:prstGeom>
        </p:spPr>
      </p:pic>
      <p:sp>
        <p:nvSpPr>
          <p:cNvPr id="2" name="TextBox 1">
            <a:extLst>
              <a:ext uri="{FF2B5EF4-FFF2-40B4-BE49-F238E27FC236}">
                <a16:creationId xmlns:a16="http://schemas.microsoft.com/office/drawing/2014/main" id="{EF78E89E-9DF1-BB2D-3F7F-D131B5E2116B}"/>
              </a:ext>
            </a:extLst>
          </p:cNvPr>
          <p:cNvSpPr txBox="1"/>
          <p:nvPr/>
        </p:nvSpPr>
        <p:spPr>
          <a:xfrm>
            <a:off x="1467522" y="5806440"/>
            <a:ext cx="976525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duty sits with the entity, not the individual.  Elevating </a:t>
            </a:r>
            <a:r>
              <a:rPr kumimoji="0" lang="en-US" sz="1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candour</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from a clinician responsibility to an </a:t>
            </a:r>
            <a:r>
              <a:rPr kumimoji="0" lang="en-US" sz="1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organisational</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requirement supports an open and just culture.</a:t>
            </a:r>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OFFICIAL</a:t>
            </a: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Statutory Duty of Candour  |  Safer Care Victoria</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04FA5082-F519-4AC4-8387-4A7422A54EB9}" type="slidenum">
              <a:rPr kumimoji="0" lang="en-US" sz="850" b="0" i="0" u="none" strike="noStrike" kern="1200" cap="none" spc="0" normalizeH="0" baseline="0" noProof="0" dirty="0">
                <a:ln>
                  <a:noFill/>
                </a:ln>
                <a:solidFill>
                  <a:srgbClr val="5A6672"/>
                </a:solidFill>
                <a:effectLst/>
                <a:uLnTx/>
                <a:uFillTx/>
                <a:latin typeface="Arial" pitchFamily="34" charset="0"/>
                <a:ea typeface="Arial" pitchFamily="34" charset="-122"/>
                <a:cs typeface="Arial" pitchFamily="34" charset="-12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The apology: mandatory and legally protected</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5"/>
          <p:cNvSpPr/>
          <p:nvPr/>
        </p:nvSpPr>
        <p:spPr>
          <a:xfrm>
            <a:off x="548640" y="1645920"/>
            <a:ext cx="5440680" cy="3657600"/>
          </a:xfrm>
          <a:prstGeom prst="roundRect">
            <a:avLst>
              <a:gd name="adj" fmla="val 2250"/>
            </a:avLst>
          </a:prstGeom>
          <a:solidFill>
            <a:srgbClr val="007586">
              <a:alpha val="25098"/>
            </a:srgbClr>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6"/>
          <p:cNvSpPr/>
          <p:nvPr/>
        </p:nvSpPr>
        <p:spPr>
          <a:xfrm>
            <a:off x="841248" y="1920240"/>
            <a:ext cx="493776" cy="493776"/>
          </a:xfrm>
          <a:prstGeom prst="ellipse">
            <a:avLst/>
          </a:prstGeom>
          <a:solidFill>
            <a:srgbClr val="00758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Image 0" descr="preencoded.png"/>
          <p:cNvPicPr>
            <a:picLocks noChangeAspect="1"/>
          </p:cNvPicPr>
          <p:nvPr/>
        </p:nvPicPr>
        <p:blipFill>
          <a:blip r:embed="rId3"/>
          <a:stretch>
            <a:fillRect/>
          </a:stretch>
        </p:blipFill>
        <p:spPr>
          <a:xfrm>
            <a:off x="974568" y="2053560"/>
            <a:ext cx="227137" cy="227137"/>
          </a:xfrm>
          <a:prstGeom prst="rect">
            <a:avLst/>
          </a:prstGeom>
        </p:spPr>
      </p:pic>
      <p:sp>
        <p:nvSpPr>
          <p:cNvPr id="11" name="Text 7"/>
          <p:cNvSpPr/>
          <p:nvPr/>
        </p:nvSpPr>
        <p:spPr>
          <a:xfrm>
            <a:off x="1481328" y="1920240"/>
            <a:ext cx="4343400" cy="4937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What a good apology looks like</a:t>
            </a:r>
            <a:endParaRPr kumimoji="0" lang="en-US" sz="15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8"/>
          <p:cNvSpPr/>
          <p:nvPr/>
        </p:nvSpPr>
        <p:spPr>
          <a:xfrm>
            <a:off x="841248" y="2651760"/>
            <a:ext cx="4855464" cy="2423160"/>
          </a:xfrm>
          <a:prstGeom prst="rect">
            <a:avLst/>
          </a:prstGeom>
          <a:noFill/>
          <a:ln/>
        </p:spPr>
        <p:txBody>
          <a:bodyPr wrap="square" lIns="0" tIns="0" rIns="0" bIns="0" rtlCol="0" anchor="t"/>
          <a:lstStyle/>
          <a:p>
            <a:pPr marL="127000" marR="0" lvl="0" indent="-127000" algn="l" defTabSz="914400" rtl="0" eaLnBrk="1" fontAlgn="auto" latinLnBrk="0" hangingPunct="1">
              <a:lnSpc>
                <a:spcPct val="106000"/>
              </a:lnSpc>
              <a:spcBef>
                <a:spcPts val="0"/>
              </a:spcBef>
              <a:spcAft>
                <a:spcPts val="9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An expression of compassion, regret or sympathy for the harm suffered</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Uses the words </a:t>
            </a:r>
            <a:r>
              <a:rPr kumimoji="0" lang="en-US" sz="12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‘I am sorry’ or ‘We are sorry’</a:t>
            </a:r>
          </a:p>
          <a:p>
            <a:pPr marL="127000" marR="0" lvl="0" indent="-127000" algn="l" defTabSz="914400" rtl="0" eaLnBrk="1" fontAlgn="auto" latinLnBrk="0" hangingPunct="1">
              <a:lnSpc>
                <a:spcPct val="106000"/>
              </a:lnSpc>
              <a:spcBef>
                <a:spcPts val="0"/>
              </a:spcBef>
              <a:spcAft>
                <a:spcPts val="0"/>
              </a:spcAft>
              <a:buClrTx/>
              <a:buSzPct val="100000"/>
              <a:buFontTx/>
              <a:buChar char="•"/>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9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Plain language: no jargon or legalistic wording</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9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Delivered as early as practicable, and repeated at the SDC meeting</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9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Given to the patient or their family, carer, next of kin or nominee where the patient is a minor, lacks capacity or has died</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9"/>
          <p:cNvSpPr/>
          <p:nvPr/>
        </p:nvSpPr>
        <p:spPr>
          <a:xfrm>
            <a:off x="6217920" y="1645920"/>
            <a:ext cx="5440680" cy="3657600"/>
          </a:xfrm>
          <a:prstGeom prst="roundRect">
            <a:avLst>
              <a:gd name="adj" fmla="val 2250"/>
            </a:avLst>
          </a:prstGeom>
          <a:solidFill>
            <a:srgbClr val="007586">
              <a:alpha val="25098"/>
            </a:srgbClr>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0"/>
          <p:cNvSpPr/>
          <p:nvPr/>
        </p:nvSpPr>
        <p:spPr>
          <a:xfrm>
            <a:off x="6510528" y="1920240"/>
            <a:ext cx="493776" cy="493776"/>
          </a:xfrm>
          <a:prstGeom prst="ellipse">
            <a:avLst/>
          </a:prstGeom>
          <a:solidFill>
            <a:srgbClr val="00758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Image 1" descr="preencoded.png"/>
          <p:cNvPicPr>
            <a:picLocks noChangeAspect="1"/>
          </p:cNvPicPr>
          <p:nvPr/>
        </p:nvPicPr>
        <p:blipFill>
          <a:blip r:embed="rId4"/>
          <a:stretch>
            <a:fillRect/>
          </a:stretch>
        </p:blipFill>
        <p:spPr>
          <a:xfrm>
            <a:off x="6643848" y="2053560"/>
            <a:ext cx="227137" cy="227137"/>
          </a:xfrm>
          <a:prstGeom prst="rect">
            <a:avLst/>
          </a:prstGeom>
        </p:spPr>
      </p:pic>
      <p:sp>
        <p:nvSpPr>
          <p:cNvPr id="16" name="Text 11"/>
          <p:cNvSpPr/>
          <p:nvPr/>
        </p:nvSpPr>
        <p:spPr>
          <a:xfrm>
            <a:off x="7150608" y="1920240"/>
            <a:ext cx="4343400" cy="4937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a:ln>
                  <a:noFill/>
                </a:ln>
                <a:solidFill>
                  <a:srgbClr val="005965"/>
                </a:solidFill>
                <a:effectLst/>
                <a:uLnTx/>
                <a:uFillTx/>
                <a:latin typeface="Arial" pitchFamily="34" charset="0"/>
                <a:ea typeface="+mn-ea"/>
                <a:cs typeface="Arial" pitchFamily="34" charset="-120"/>
              </a:rPr>
              <a:t>Protected</a:t>
            </a:r>
            <a:r>
              <a:rPr kumimoji="0" lang="en-US" sz="155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 </a:t>
            </a:r>
            <a:r>
              <a:rPr kumimoji="0" lang="en-US" sz="1550" b="1" i="0" u="none" strike="noStrike" kern="1200" cap="none" spc="0" normalizeH="0" baseline="0" noProof="0">
                <a:ln>
                  <a:noFill/>
                </a:ln>
                <a:solidFill>
                  <a:srgbClr val="005965"/>
                </a:solidFill>
                <a:effectLst/>
                <a:uLnTx/>
                <a:uFillTx/>
                <a:latin typeface="Arial" pitchFamily="34" charset="0"/>
                <a:ea typeface="+mn-ea"/>
                <a:cs typeface="Arial" pitchFamily="34" charset="-120"/>
              </a:rPr>
              <a:t>by law</a:t>
            </a:r>
          </a:p>
        </p:txBody>
      </p:sp>
      <p:sp>
        <p:nvSpPr>
          <p:cNvPr id="17" name="Text 12"/>
          <p:cNvSpPr/>
          <p:nvPr/>
        </p:nvSpPr>
        <p:spPr>
          <a:xfrm>
            <a:off x="6510528" y="2697480"/>
            <a:ext cx="4855464" cy="91440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5965"/>
                </a:solidFill>
                <a:effectLst/>
                <a:uLnTx/>
                <a:uFillTx/>
                <a:latin typeface="Arial" pitchFamily="34" charset="0"/>
                <a:ea typeface="+mn-ea"/>
                <a:cs typeface="Arial" pitchFamily="34" charset="-120"/>
              </a:rPr>
              <a:t>An apology made under SDC cannot be considered in civil proceedings relating to the SAPSE under legislation.</a:t>
            </a:r>
          </a:p>
        </p:txBody>
      </p:sp>
      <p:sp>
        <p:nvSpPr>
          <p:cNvPr id="18" name="Text 13"/>
          <p:cNvSpPr/>
          <p:nvPr/>
        </p:nvSpPr>
        <p:spPr>
          <a:xfrm>
            <a:off x="6510528" y="3703320"/>
            <a:ext cx="3611880" cy="1508760"/>
          </a:xfrm>
          <a:prstGeom prst="rect">
            <a:avLst/>
          </a:prstGeom>
          <a:noFill/>
          <a:ln/>
        </p:spPr>
        <p:txBody>
          <a:bodyPr wrap="square" lIns="0" tIns="0" rIns="0" bIns="0" rtlCol="0" anchor="ctr"/>
          <a:lstStyle/>
          <a:p>
            <a:pPr marL="0" marR="0" lvl="0" indent="0" algn="l" defTabSz="914400" rtl="0" eaLnBrk="1" fontAlgn="auto" latinLnBrk="0" hangingPunct="1">
              <a:lnSpc>
                <a:spcPct val="116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itchFamily="34" charset="0"/>
                <a:ea typeface="Arial" pitchFamily="34" charset="-122"/>
                <a:cs typeface="Arial" pitchFamily="34" charset="-120"/>
              </a:rPr>
              <a:t>It is not an admission of fault or liability. Clinicians and health services can apologise genuinely, without fear the apology will be interpreted as anything other than an expression of compassion, regret or sympathy.</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2" descr="preencoded.png"/>
          <p:cNvPicPr>
            <a:picLocks noChangeAspect="1"/>
          </p:cNvPicPr>
          <p:nvPr/>
        </p:nvPicPr>
        <p:blipFill>
          <a:blip r:embed="rId5"/>
          <a:stretch>
            <a:fillRect/>
          </a:stretch>
        </p:blipFill>
        <p:spPr>
          <a:xfrm>
            <a:off x="10195560" y="3886200"/>
            <a:ext cx="1143000" cy="1143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627068"/>
            <a:ext cx="182880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OFFICIAL</a:t>
            </a: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Statutory Duty of Candour  |  Safer Care Victoria</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81CB4E3D-064B-47CA-B86D-DB4C5ED8033E}" type="slidenum">
              <a:rPr kumimoji="0" lang="en-US" sz="850" b="0" i="0" u="none" strike="noStrike" kern="1200" cap="none" spc="0" normalizeH="0" baseline="0" noProof="0" dirty="0">
                <a:ln>
                  <a:noFill/>
                </a:ln>
                <a:solidFill>
                  <a:srgbClr val="5A6672"/>
                </a:solidFill>
                <a:effectLst/>
                <a:uLnTx/>
                <a:uFillTx/>
                <a:latin typeface="Arial" pitchFamily="34" charset="0"/>
                <a:ea typeface="Arial" pitchFamily="34" charset="-122"/>
                <a:cs typeface="Arial" pitchFamily="34" charset="-12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Why SDC matters</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Image 0" descr="preencoded.png"/>
          <p:cNvPicPr>
            <a:picLocks noChangeAspect="1"/>
          </p:cNvPicPr>
          <p:nvPr/>
        </p:nvPicPr>
        <p:blipFill>
          <a:blip r:embed="rId5"/>
          <a:stretch>
            <a:fillRect/>
          </a:stretch>
        </p:blipFill>
        <p:spPr>
          <a:xfrm>
            <a:off x="495287" y="1134923"/>
            <a:ext cx="2278897" cy="3661178"/>
          </a:xfrm>
          <a:prstGeom prst="rect">
            <a:avLst/>
          </a:prstGeom>
        </p:spPr>
      </p:pic>
      <p:sp>
        <p:nvSpPr>
          <p:cNvPr id="9" name="Shape 5"/>
          <p:cNvSpPr/>
          <p:nvPr/>
        </p:nvSpPr>
        <p:spPr>
          <a:xfrm>
            <a:off x="3520440" y="1063202"/>
            <a:ext cx="2587752" cy="5604206"/>
          </a:xfrm>
          <a:prstGeom prst="roundRect">
            <a:avLst>
              <a:gd name="adj" fmla="val 3180"/>
            </a:avLst>
          </a:prstGeom>
          <a:solidFill>
            <a:srgbClr val="007586"/>
          </a:solidFill>
          <a:ln w="12700">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6"/>
          <p:cNvSpPr/>
          <p:nvPr/>
        </p:nvSpPr>
        <p:spPr>
          <a:xfrm>
            <a:off x="3739896" y="1186648"/>
            <a:ext cx="457200" cy="457200"/>
          </a:xfrm>
          <a:prstGeom prst="ellips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 descr="preencoded.png"/>
          <p:cNvPicPr>
            <a:picLocks noChangeAspect="1"/>
          </p:cNvPicPr>
          <p:nvPr/>
        </p:nvPicPr>
        <p:blipFill>
          <a:blip r:embed="rId6"/>
          <a:stretch>
            <a:fillRect/>
          </a:stretch>
        </p:blipFill>
        <p:spPr>
          <a:xfrm>
            <a:off x="3863340" y="1310092"/>
            <a:ext cx="210312" cy="210312"/>
          </a:xfrm>
          <a:prstGeom prst="rect">
            <a:avLst/>
          </a:prstGeom>
        </p:spPr>
      </p:pic>
      <p:sp>
        <p:nvSpPr>
          <p:cNvPr id="12" name="Text 7"/>
          <p:cNvSpPr/>
          <p:nvPr/>
        </p:nvSpPr>
        <p:spPr>
          <a:xfrm>
            <a:off x="4306824" y="1150072"/>
            <a:ext cx="1627632" cy="548640"/>
          </a:xfrm>
          <a:prstGeom prst="rect">
            <a:avLst/>
          </a:prstGeom>
          <a:noFill/>
          <a:ln/>
        </p:spPr>
        <p:txBody>
          <a:bodyPr wrap="square" lIns="0" tIns="0" rIns="0" bIns="0" rtlCol="0" anchor="ct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125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Patients and families</a:t>
            </a:r>
            <a:endParaRPr kumimoji="0" lang="en-US" sz="12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8"/>
          <p:cNvSpPr/>
          <p:nvPr/>
        </p:nvSpPr>
        <p:spPr>
          <a:xfrm>
            <a:off x="3758184" y="1702292"/>
            <a:ext cx="2130552" cy="3337560"/>
          </a:xfrm>
          <a:prstGeom prst="rect">
            <a:avLst/>
          </a:prstGeom>
          <a:noFill/>
          <a:ln/>
        </p:spPr>
        <p:txBody>
          <a:bodyPr wrap="square" lIns="0" tIns="0" rIns="0" bIns="0" rtlCol="0" anchor="t"/>
          <a:lstStyle/>
          <a:p>
            <a:pPr marL="127000" marR="0" lvl="0" indent="-127000" algn="l" defTabSz="914400" rtl="0" eaLnBrk="1" fontAlgn="auto" latinLnBrk="0" hangingPunct="1">
              <a:lnSpc>
                <a:spcPct val="106000"/>
              </a:lnSpc>
              <a:spcBef>
                <a:spcPts val="0"/>
              </a:spcBef>
              <a:spcAft>
                <a:spcPts val="800"/>
              </a:spcAft>
              <a:buClrTx/>
              <a:buSzPct val="100000"/>
              <a:buFontTx/>
              <a:buChar char="•"/>
              <a:tabLst/>
              <a:defRPr/>
            </a:pPr>
            <a:r>
              <a:rPr kumimoji="0" lang="en-US" sz="1200" b="0" i="0" u="none" strike="noStrike" kern="1200" cap="none" spc="0" normalizeH="0" baseline="0" noProof="0">
                <a:ln>
                  <a:noFill/>
                </a:ln>
                <a:solidFill>
                  <a:srgbClr val="F0F8FA"/>
                </a:solidFill>
                <a:effectLst/>
                <a:uLnTx/>
                <a:uFillTx/>
                <a:latin typeface="Arial" pitchFamily="34" charset="0"/>
                <a:ea typeface="Arial" pitchFamily="34" charset="-122"/>
                <a:cs typeface="Arial" pitchFamily="34" charset="-120"/>
              </a:rPr>
              <a:t>Understand what happened, and why in relation to the SAPSE</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800"/>
              </a:spcAft>
              <a:buClrTx/>
              <a:buSzPct val="100000"/>
              <a:buFontTx/>
              <a:buChar char="•"/>
              <a:tabLst/>
              <a:defRPr/>
            </a:pPr>
            <a:r>
              <a:rPr kumimoji="0" lang="en-US" sz="1200" b="0" i="0" u="none" strike="noStrike" kern="1200" cap="none" spc="0" normalizeH="0" baseline="0" noProof="0">
                <a:ln>
                  <a:noFill/>
                </a:ln>
                <a:solidFill>
                  <a:srgbClr val="F0F8FA"/>
                </a:solidFill>
                <a:effectLst/>
                <a:uLnTx/>
                <a:uFillTx/>
                <a:latin typeface="Arial" pitchFamily="34" charset="0"/>
                <a:ea typeface="Arial" pitchFamily="34" charset="-122"/>
                <a:cs typeface="Arial" pitchFamily="34" charset="-120"/>
              </a:rPr>
              <a:t>Make informed decisions about future care</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800"/>
              </a:spcAft>
              <a:buClrTx/>
              <a:buSzPct val="100000"/>
              <a:buFontTx/>
              <a:buChar char="•"/>
              <a:tabLst/>
              <a:defRPr/>
            </a:pPr>
            <a:r>
              <a:rPr lang="en-GB" sz="1200">
                <a:solidFill>
                  <a:srgbClr val="F0F8FA"/>
                </a:solidFill>
                <a:latin typeface="Arial" pitchFamily="34" charset="0"/>
                <a:ea typeface="Arial" pitchFamily="34" charset="-122"/>
                <a:cs typeface="Arial" pitchFamily="34" charset="-120"/>
              </a:rPr>
              <a:t>R</a:t>
            </a:r>
            <a:r>
              <a:rPr kumimoji="0" lang="en-GB" sz="1200" b="0" i="0" u="none" strike="noStrike" kern="1200" cap="none" spc="0" normalizeH="0" baseline="0" noProof="0" err="1">
                <a:ln>
                  <a:noFill/>
                </a:ln>
                <a:solidFill>
                  <a:srgbClr val="F0F8FA"/>
                </a:solidFill>
                <a:effectLst/>
                <a:uLnTx/>
                <a:uFillTx/>
                <a:latin typeface="Arial" pitchFamily="34" charset="0"/>
                <a:ea typeface="Arial" pitchFamily="34" charset="-122"/>
                <a:cs typeface="Arial" pitchFamily="34" charset="-120"/>
              </a:rPr>
              <a:t>ebuild</a:t>
            </a:r>
            <a:r>
              <a:rPr kumimoji="0" lang="en-GB" sz="1200" b="0" i="0" u="none" strike="noStrike" kern="1200" cap="none" spc="0" normalizeH="0" baseline="0" noProof="0">
                <a:ln>
                  <a:noFill/>
                </a:ln>
                <a:solidFill>
                  <a:srgbClr val="F0F8FA"/>
                </a:solidFill>
                <a:effectLst/>
                <a:uLnTx/>
                <a:uFillTx/>
                <a:latin typeface="Arial" pitchFamily="34" charset="0"/>
                <a:ea typeface="Arial" pitchFamily="34" charset="-122"/>
                <a:cs typeface="Arial" pitchFamily="34" charset="-120"/>
              </a:rPr>
              <a:t> trust and strengthen their relationship with the health service</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lang="en-AU" sz="1200">
                <a:solidFill>
                  <a:srgbClr val="F0F8FA"/>
                </a:solidFill>
                <a:latin typeface="Arial" pitchFamily="34" charset="0"/>
                <a:cs typeface="Arial" pitchFamily="34" charset="-120"/>
              </a:rPr>
              <a:t>R</a:t>
            </a:r>
            <a:r>
              <a:rPr kumimoji="0" lang="en-AU" sz="1200" b="0" i="0" u="none" strike="noStrike" kern="1200" cap="none" spc="0" normalizeH="0" baseline="0" noProof="0">
                <a:ln>
                  <a:noFill/>
                </a:ln>
                <a:solidFill>
                  <a:srgbClr val="F0F8FA"/>
                </a:solidFill>
                <a:effectLst/>
                <a:uLnTx/>
                <a:uFillTx/>
                <a:latin typeface="Arial" pitchFamily="34" charset="0"/>
                <a:ea typeface="+mn-ea"/>
                <a:cs typeface="Arial" pitchFamily="34" charset="-120"/>
              </a:rPr>
              <a:t>educe further harm caused by poor communication after an incident</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endParaRPr kumimoji="0" lang="en-AU" sz="1200" b="0" i="0" u="none" strike="noStrike" kern="1200" cap="none" spc="0" normalizeH="0" baseline="0" noProof="0">
              <a:ln>
                <a:noFill/>
              </a:ln>
              <a:solidFill>
                <a:srgbClr val="F0F8FA"/>
              </a:solidFill>
              <a:effectLst/>
              <a:uLnTx/>
              <a:uFillTx/>
              <a:latin typeface="Arial" pitchFamily="34" charset="0"/>
              <a:ea typeface="+mn-ea"/>
              <a:cs typeface="Arial" pitchFamily="34" charset="-120"/>
            </a:endParaRPr>
          </a:p>
          <a:p>
            <a:pPr marL="127000" marR="0" lvl="0" indent="-127000" algn="l" defTabSz="914400" rtl="0" eaLnBrk="1" fontAlgn="auto" latinLnBrk="0" hangingPunct="1">
              <a:lnSpc>
                <a:spcPct val="106000"/>
              </a:lnSpc>
              <a:spcBef>
                <a:spcPts val="0"/>
              </a:spcBef>
              <a:spcAft>
                <a:spcPts val="800"/>
              </a:spcAft>
              <a:buClrTx/>
              <a:buSzPct val="100000"/>
              <a:buFontTx/>
              <a:buChar char="•"/>
              <a:tabLst/>
              <a:defRPr/>
            </a:pPr>
            <a:r>
              <a:rPr kumimoji="0" lang="en-US" sz="1200" b="0" i="0" u="none" strike="noStrike" kern="1200" cap="none" spc="0" normalizeH="0" baseline="0" noProof="0">
                <a:ln>
                  <a:noFill/>
                </a:ln>
                <a:solidFill>
                  <a:srgbClr val="F0F8FA"/>
                </a:solidFill>
                <a:effectLst/>
                <a:uLnTx/>
                <a:uFillTx/>
                <a:latin typeface="Arial" pitchFamily="34" charset="0"/>
                <a:ea typeface="Arial" pitchFamily="34" charset="-122"/>
                <a:cs typeface="Arial" pitchFamily="34" charset="-120"/>
              </a:rPr>
              <a:t>Be involved in system improvements as entities learn from SAPSE reviews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800"/>
              </a:spcAft>
              <a:buClrTx/>
              <a:buSzPct val="100000"/>
              <a:buFontTx/>
              <a:buChar char="•"/>
              <a:tabLst/>
              <a:defRPr/>
            </a:pPr>
            <a:r>
              <a:rPr kumimoji="0" lang="en-GB" sz="1200" b="0" i="0" u="none" strike="noStrike" kern="1200" cap="none" spc="0" normalizeH="0" baseline="0" noProof="0">
                <a:ln>
                  <a:noFill/>
                </a:ln>
                <a:solidFill>
                  <a:srgbClr val="F0F8FA"/>
                </a:solidFill>
                <a:effectLst/>
                <a:uLnTx/>
                <a:uFillTx/>
                <a:latin typeface="Arial" pitchFamily="34" charset="0"/>
                <a:ea typeface="Arial" pitchFamily="34" charset="-122"/>
                <a:cs typeface="Arial" pitchFamily="34" charset="-120"/>
              </a:rPr>
              <a:t>If a patient dies, SDC ensures the patient's </a:t>
            </a:r>
            <a:r>
              <a:rPr kumimoji="0" lang="en-GB" sz="1200" b="1" i="0" u="none" strike="noStrike" kern="1200" cap="none" spc="0" normalizeH="0" baseline="0" noProof="0">
                <a:ln>
                  <a:noFill/>
                </a:ln>
                <a:solidFill>
                  <a:srgbClr val="F0F8FA"/>
                </a:solidFill>
                <a:effectLst/>
                <a:uLnTx/>
                <a:uFillTx/>
                <a:latin typeface="Arial" pitchFamily="34" charset="0"/>
                <a:ea typeface="Arial" pitchFamily="34" charset="-122"/>
                <a:cs typeface="Arial" pitchFamily="34" charset="-120"/>
              </a:rPr>
              <a:t>next of kin </a:t>
            </a:r>
            <a:r>
              <a:rPr kumimoji="0" lang="en-GB" sz="1200" b="0" i="0" u="none" strike="noStrike" kern="1200" cap="none" spc="0" normalizeH="0" baseline="0" noProof="0">
                <a:ln>
                  <a:noFill/>
                </a:ln>
                <a:solidFill>
                  <a:srgbClr val="F0F8FA"/>
                </a:solidFill>
                <a:effectLst/>
                <a:uLnTx/>
                <a:uFillTx/>
                <a:latin typeface="Arial" pitchFamily="34" charset="0"/>
                <a:ea typeface="Arial" pitchFamily="34" charset="-122"/>
                <a:cs typeface="Arial" pitchFamily="34" charset="-120"/>
              </a:rPr>
              <a:t>receives an apology, is informed about what happened, and has clear opportunities to ask questions and receive answers.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9"/>
          <p:cNvSpPr/>
          <p:nvPr/>
        </p:nvSpPr>
        <p:spPr>
          <a:xfrm>
            <a:off x="6281928" y="1063202"/>
            <a:ext cx="2587752" cy="5604206"/>
          </a:xfrm>
          <a:prstGeom prst="roundRect">
            <a:avLst>
              <a:gd name="adj" fmla="val 3180"/>
            </a:avLst>
          </a:prstGeom>
          <a:solidFill>
            <a:srgbClr val="007586">
              <a:alpha val="25098"/>
            </a:srgbClr>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0"/>
          <p:cNvSpPr/>
          <p:nvPr/>
        </p:nvSpPr>
        <p:spPr>
          <a:xfrm>
            <a:off x="6501384" y="1186648"/>
            <a:ext cx="457200" cy="457200"/>
          </a:xfrm>
          <a:prstGeom prst="ellipse">
            <a:avLst/>
          </a:prstGeom>
          <a:solidFill>
            <a:srgbClr val="00758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preencoded.png"/>
          <p:cNvPicPr>
            <a:picLocks noChangeAspect="1"/>
          </p:cNvPicPr>
          <p:nvPr/>
        </p:nvPicPr>
        <p:blipFill>
          <a:blip r:embed="rId7"/>
          <a:stretch>
            <a:fillRect/>
          </a:stretch>
        </p:blipFill>
        <p:spPr>
          <a:xfrm>
            <a:off x="6624828" y="1310092"/>
            <a:ext cx="210312" cy="210312"/>
          </a:xfrm>
          <a:prstGeom prst="rect">
            <a:avLst/>
          </a:prstGeom>
        </p:spPr>
      </p:pic>
      <p:sp>
        <p:nvSpPr>
          <p:cNvPr id="17" name="Text 11"/>
          <p:cNvSpPr/>
          <p:nvPr/>
        </p:nvSpPr>
        <p:spPr>
          <a:xfrm>
            <a:off x="7068312" y="1150072"/>
            <a:ext cx="1627632" cy="548640"/>
          </a:xfrm>
          <a:prstGeom prst="rect">
            <a:avLst/>
          </a:prstGeom>
          <a:noFill/>
          <a:ln/>
        </p:spPr>
        <p:txBody>
          <a:bodyPr wrap="square" lIns="0" tIns="0" rIns="0" bIns="0" rtlCol="0" anchor="ct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125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Healthcare staff</a:t>
            </a:r>
            <a:endParaRPr kumimoji="0" lang="en-US" sz="12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2"/>
          <p:cNvSpPr/>
          <p:nvPr/>
        </p:nvSpPr>
        <p:spPr>
          <a:xfrm>
            <a:off x="6519672" y="1702292"/>
            <a:ext cx="2130552" cy="3337560"/>
          </a:xfrm>
          <a:prstGeom prst="rect">
            <a:avLst/>
          </a:prstGeom>
          <a:noFill/>
          <a:ln/>
        </p:spPr>
        <p:txBody>
          <a:bodyPr wrap="square" lIns="0" tIns="0" rIns="0" bIns="0" rtlCol="0" anchor="t"/>
          <a:lstStyle/>
          <a:p>
            <a:pPr marL="127000" marR="0" lvl="0" indent="-127000" algn="l" defTabSz="914400" rtl="0" eaLnBrk="1" fontAlgn="auto" latinLnBrk="0" hangingPunct="1">
              <a:lnSpc>
                <a:spcPct val="106000"/>
              </a:lnSpc>
              <a:spcBef>
                <a:spcPts val="0"/>
              </a:spcBef>
              <a:spcAft>
                <a:spcPts val="800"/>
              </a:spcAft>
              <a:buClrTx/>
              <a:buSzPct val="100000"/>
              <a:buFontTx/>
              <a:buChar char="•"/>
              <a:tabLst/>
              <a:defRPr/>
            </a:pPr>
            <a:r>
              <a:rPr kumimoji="0" lang="en-GB"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By making SDC a responsibility of the whole health service, not just individual clinicians, it helps create a culture of openness and learning. This helps:</a:t>
            </a:r>
          </a:p>
          <a:p>
            <a:pPr marL="171450" indent="-171450">
              <a:lnSpc>
                <a:spcPct val="106000"/>
              </a:lnSpc>
              <a:spcAft>
                <a:spcPts val="800"/>
              </a:spcAft>
              <a:buSzPct val="100000"/>
              <a:buFont typeface="Arial" panose="020B0604020202020204" pitchFamily="34" charset="0"/>
              <a:buChar char="•"/>
              <a:defRPr/>
            </a:pPr>
            <a:r>
              <a:rPr kumimoji="0" lang="en-GB"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encourage staff to speak up about safety concerns</a:t>
            </a:r>
          </a:p>
          <a:p>
            <a:pPr marL="171450" indent="-171450">
              <a:lnSpc>
                <a:spcPct val="106000"/>
              </a:lnSpc>
              <a:spcAft>
                <a:spcPts val="800"/>
              </a:spcAft>
              <a:buSzPct val="100000"/>
              <a:buFont typeface="Arial" panose="020B0604020202020204" pitchFamily="34" charset="0"/>
              <a:buChar char="•"/>
              <a:defRPr/>
            </a:pPr>
            <a:r>
              <a:rPr kumimoji="0" lang="en-GB"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support open conversations after an incident</a:t>
            </a:r>
          </a:p>
          <a:p>
            <a:pPr marL="171450" indent="-171450">
              <a:lnSpc>
                <a:spcPct val="106000"/>
              </a:lnSpc>
              <a:spcAft>
                <a:spcPts val="800"/>
              </a:spcAft>
              <a:buSzPct val="100000"/>
              <a:buFont typeface="Arial" panose="020B0604020202020204" pitchFamily="34" charset="0"/>
              <a:buChar char="•"/>
              <a:defRPr/>
            </a:pPr>
            <a:r>
              <a:rPr kumimoji="0" lang="en-GB"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reduce stress and uncertainty for staff involved</a:t>
            </a:r>
          </a:p>
          <a:p>
            <a:pPr marL="171450" indent="-171450">
              <a:lnSpc>
                <a:spcPct val="106000"/>
              </a:lnSpc>
              <a:spcAft>
                <a:spcPts val="800"/>
              </a:spcAft>
              <a:buSzPct val="100000"/>
              <a:buFont typeface="Arial" panose="020B0604020202020204" pitchFamily="34" charset="0"/>
              <a:buChar char="•"/>
              <a:defRPr/>
            </a:pPr>
            <a:r>
              <a:rPr kumimoji="0" lang="en-GB"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promote learning and help prevent similar incidents in the future.</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3" descr="preencoded.png"/>
          <p:cNvPicPr>
            <a:picLocks noChangeAspect="1"/>
          </p:cNvPicPr>
          <p:nvPr/>
        </p:nvPicPr>
        <p:blipFill>
          <a:blip r:embed="rId8"/>
          <a:stretch>
            <a:fillRect/>
          </a:stretch>
        </p:blipFill>
        <p:spPr>
          <a:xfrm>
            <a:off x="7095744" y="4924644"/>
            <a:ext cx="960120" cy="960120"/>
          </a:xfrm>
          <a:prstGeom prst="rect">
            <a:avLst/>
          </a:prstGeom>
        </p:spPr>
      </p:pic>
      <p:sp>
        <p:nvSpPr>
          <p:cNvPr id="20" name="Shape 13"/>
          <p:cNvSpPr/>
          <p:nvPr/>
        </p:nvSpPr>
        <p:spPr>
          <a:xfrm>
            <a:off x="9043416" y="1063202"/>
            <a:ext cx="2587752" cy="5604206"/>
          </a:xfrm>
          <a:prstGeom prst="roundRect">
            <a:avLst>
              <a:gd name="adj" fmla="val 3180"/>
            </a:avLst>
          </a:prstGeom>
          <a:solidFill>
            <a:srgbClr val="007586">
              <a:alpha val="25098"/>
            </a:srgbClr>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4"/>
          <p:cNvSpPr/>
          <p:nvPr/>
        </p:nvSpPr>
        <p:spPr>
          <a:xfrm>
            <a:off x="9262872" y="1186648"/>
            <a:ext cx="457200" cy="457200"/>
          </a:xfrm>
          <a:prstGeom prst="ellipse">
            <a:avLst/>
          </a:prstGeom>
          <a:solidFill>
            <a:srgbClr val="00758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Image 4" descr="preencoded.png"/>
          <p:cNvPicPr>
            <a:picLocks noChangeAspect="1"/>
          </p:cNvPicPr>
          <p:nvPr/>
        </p:nvPicPr>
        <p:blipFill>
          <a:blip r:embed="rId9"/>
          <a:stretch>
            <a:fillRect/>
          </a:stretch>
        </p:blipFill>
        <p:spPr>
          <a:xfrm>
            <a:off x="9386316" y="1310092"/>
            <a:ext cx="210312" cy="210312"/>
          </a:xfrm>
          <a:prstGeom prst="rect">
            <a:avLst/>
          </a:prstGeom>
        </p:spPr>
      </p:pic>
      <p:sp>
        <p:nvSpPr>
          <p:cNvPr id="23" name="Text 15"/>
          <p:cNvSpPr/>
          <p:nvPr/>
        </p:nvSpPr>
        <p:spPr>
          <a:xfrm>
            <a:off x="9829800" y="1150072"/>
            <a:ext cx="1627632" cy="548640"/>
          </a:xfrm>
          <a:prstGeom prst="rect">
            <a:avLst/>
          </a:prstGeom>
          <a:noFill/>
          <a:ln/>
        </p:spPr>
        <p:txBody>
          <a:bodyPr wrap="square" lIns="0" tIns="0" rIns="0" bIns="0" rtlCol="0" anchor="ct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125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The health sector</a:t>
            </a:r>
            <a:endParaRPr kumimoji="0" lang="en-US" sz="12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 16"/>
          <p:cNvSpPr/>
          <p:nvPr/>
        </p:nvSpPr>
        <p:spPr>
          <a:xfrm>
            <a:off x="9281160" y="1702292"/>
            <a:ext cx="2130552" cy="3337560"/>
          </a:xfrm>
          <a:prstGeom prst="rect">
            <a:avLst/>
          </a:prstGeom>
          <a:noFill/>
          <a:ln/>
        </p:spPr>
        <p:txBody>
          <a:bodyPr wrap="square" lIns="0" tIns="0" rIns="0" bIns="0" rtlCol="0" anchor="t"/>
          <a:lstStyle/>
          <a:p>
            <a:pPr marL="127000" marR="0" lvl="0" indent="-127000" algn="l" defTabSz="914400" rtl="0" eaLnBrk="1" fontAlgn="auto" latinLnBrk="0" hangingPunct="1">
              <a:lnSpc>
                <a:spcPct val="106000"/>
              </a:lnSpc>
              <a:spcBef>
                <a:spcPts val="0"/>
              </a:spcBef>
              <a:spcAft>
                <a:spcPts val="8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Accountability across the Victorian health system</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8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Greater transparency and cultural change</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127000" marR="0" lvl="0" indent="-127000" algn="l" defTabSz="914400" rtl="0" eaLnBrk="1" fontAlgn="auto" latinLnBrk="0" hangingPunct="1">
              <a:lnSpc>
                <a:spcPct val="106000"/>
              </a:lnSpc>
              <a:spcBef>
                <a:spcPts val="0"/>
              </a:spcBef>
              <a:spcAft>
                <a:spcPts val="800"/>
              </a:spcAft>
              <a:buClrTx/>
              <a:buSzPct val="100000"/>
              <a:buFontTx/>
              <a:buChar char="•"/>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Patient perspective and experience recognised, valued and incorporated</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5" name="Image 5" descr="preencoded.png"/>
          <p:cNvPicPr>
            <a:picLocks noChangeAspect="1"/>
          </p:cNvPicPr>
          <p:nvPr/>
        </p:nvPicPr>
        <p:blipFill>
          <a:blip r:embed="rId10"/>
          <a:stretch>
            <a:fillRect/>
          </a:stretch>
        </p:blipFill>
        <p:spPr>
          <a:xfrm>
            <a:off x="9857232" y="4906731"/>
            <a:ext cx="960120" cy="960120"/>
          </a:xfrm>
          <a:prstGeom prst="rect">
            <a:avLst/>
          </a:prstGeom>
        </p:spPr>
      </p:pic>
      <p:sp>
        <p:nvSpPr>
          <p:cNvPr id="26" name="Shape 9">
            <a:extLst>
              <a:ext uri="{FF2B5EF4-FFF2-40B4-BE49-F238E27FC236}">
                <a16:creationId xmlns:a16="http://schemas.microsoft.com/office/drawing/2014/main" id="{B5CB6346-2636-DE7E-D2AD-53A7E4F45EE6}"/>
              </a:ext>
            </a:extLst>
          </p:cNvPr>
          <p:cNvSpPr/>
          <p:nvPr/>
        </p:nvSpPr>
        <p:spPr>
          <a:xfrm>
            <a:off x="495287" y="5092751"/>
            <a:ext cx="2261616" cy="1188720"/>
          </a:xfrm>
          <a:prstGeom prst="roundRect">
            <a:avLst>
              <a:gd name="adj" fmla="val 3180"/>
            </a:avLst>
          </a:prstGeom>
          <a:solidFill>
            <a:srgbClr val="EAF3F5"/>
          </a:solidFill>
          <a:ln w="9525">
            <a:solidFill>
              <a:srgbClr val="AECFD9"/>
            </a:solid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term next of kin is broadly used to represent any partner, parent, legal guardian, child or sibling of 18 years or older, or executor when a harm event causes death</a:t>
            </a: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AU"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 name="Now we know the basics">
            <a:hlinkClick r:id="" action="ppaction://media"/>
            <a:extLst>
              <a:ext uri="{FF2B5EF4-FFF2-40B4-BE49-F238E27FC236}">
                <a16:creationId xmlns:a16="http://schemas.microsoft.com/office/drawing/2014/main" id="{12F71A0E-A71B-2BEC-B2AD-F4E9C98F8D1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071860" y="30333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
          <p:cNvSpPr/>
          <p:nvPr/>
        </p:nvSpPr>
        <p:spPr>
          <a:xfrm>
            <a:off x="548640" y="384048"/>
            <a:ext cx="8229600" cy="274320"/>
          </a:xfrm>
          <a:prstGeom prst="rect">
            <a:avLst/>
          </a:prstGeom>
          <a:noFill/>
          <a:ln/>
        </p:spPr>
        <p:txBody>
          <a:bodyPr wrap="square" lIns="0" tIns="0" rIns="0" bIns="0" rtlCol="0" anchor="ctr"/>
          <a:lstStyle/>
          <a:p>
            <a:pPr marL="0" indent="0">
              <a:lnSpc>
                <a:spcPct val="106000"/>
              </a:lnSpc>
              <a:buNone/>
            </a:pPr>
            <a:r>
              <a:rPr lang="en-US" sz="1100" b="1" kern="0" spc="200">
                <a:solidFill>
                  <a:srgbClr val="5A6672"/>
                </a:solidFill>
                <a:latin typeface="Arial" pitchFamily="34" charset="0"/>
                <a:ea typeface="Arial" pitchFamily="34" charset="-122"/>
                <a:cs typeface="Arial" pitchFamily="34" charset="-120"/>
              </a:rPr>
              <a:t>TOPIC 1  ·  PERSPECTIVES</a:t>
            </a:r>
            <a:endParaRPr lang="en-US"/>
          </a:p>
        </p:txBody>
      </p:sp>
      <p:sp>
        <p:nvSpPr>
          <p:cNvPr id="120" name="Text"/>
          <p:cNvSpPr/>
          <p:nvPr/>
        </p:nvSpPr>
        <p:spPr>
          <a:xfrm>
            <a:off x="548640" y="658368"/>
            <a:ext cx="10515600" cy="685800"/>
          </a:xfrm>
          <a:prstGeom prst="rect">
            <a:avLst/>
          </a:prstGeom>
          <a:noFill/>
          <a:ln/>
        </p:spPr>
        <p:txBody>
          <a:bodyPr wrap="square" lIns="0" tIns="0" rIns="0" bIns="0" rtlCol="0" anchor="t"/>
          <a:lstStyle/>
          <a:p>
            <a:pPr marL="0" indent="0">
              <a:lnSpc>
                <a:spcPct val="106000"/>
              </a:lnSpc>
              <a:buNone/>
            </a:pPr>
            <a:r>
              <a:rPr lang="en-US" sz="2800" b="1">
                <a:solidFill>
                  <a:srgbClr val="007586"/>
                </a:solidFill>
                <a:latin typeface="Arial" pitchFamily="34" charset="0"/>
                <a:ea typeface="Arial" pitchFamily="34" charset="-122"/>
                <a:cs typeface="Arial" pitchFamily="34" charset="-120"/>
              </a:rPr>
              <a:t>Perspectives on SDC from lawyer Michael Gorton</a:t>
            </a:r>
            <a:endParaRPr lang="en-US"/>
          </a:p>
        </p:txBody>
      </p:sp>
      <p:sp>
        <p:nvSpPr>
          <p:cNvPr id="125" name="Text"/>
          <p:cNvSpPr/>
          <p:nvPr/>
        </p:nvSpPr>
        <p:spPr>
          <a:xfrm>
            <a:off x="1463040" y="4553712"/>
            <a:ext cx="9262872" cy="914400"/>
          </a:xfrm>
          <a:prstGeom prst="rect">
            <a:avLst/>
          </a:prstGeom>
          <a:noFill/>
          <a:ln/>
        </p:spPr>
        <p:txBody>
          <a:bodyPr wrap="square" lIns="0" tIns="0" rIns="0" bIns="0" rtlCol="0" anchor="ctr"/>
          <a:lstStyle/>
          <a:p>
            <a:pPr marL="0" indent="0" algn="ctr">
              <a:lnSpc>
                <a:spcPct val="112000"/>
              </a:lnSpc>
              <a:buNone/>
            </a:pPr>
            <a:r>
              <a:rPr lang="en-US" sz="1300">
                <a:solidFill>
                  <a:srgbClr val="FFFFFF"/>
                </a:solidFill>
                <a:latin typeface="Arial" pitchFamily="34" charset="0"/>
                <a:ea typeface="Arial" pitchFamily="34" charset="-122"/>
                <a:cs typeface="Arial" pitchFamily="34" charset="-120"/>
              </a:rPr>
              <a:t>Hear about Statutory Duty of Candour from the perspective of Michael Gorton, a lawyer.</a:t>
            </a:r>
            <a:endParaRPr lang="en-US"/>
          </a:p>
        </p:txBody>
      </p:sp>
      <p:sp>
        <p:nvSpPr>
          <p:cNvPr id="127" name="Text"/>
          <p:cNvSpPr/>
          <p:nvPr/>
        </p:nvSpPr>
        <p:spPr>
          <a:xfrm>
            <a:off x="548640" y="6510528"/>
            <a:ext cx="4572000" cy="228600"/>
          </a:xfrm>
          <a:prstGeom prst="rect">
            <a:avLst/>
          </a:prstGeom>
          <a:noFill/>
          <a:ln/>
        </p:spPr>
        <p:txBody>
          <a:bodyPr wrap="square" lIns="0" tIns="0" rIns="0" bIns="0" rtlCol="0" anchor="ctr"/>
          <a:lstStyle/>
          <a:p>
            <a:pPr marL="0" indent="0">
              <a:lnSpc>
                <a:spcPct val="106000"/>
              </a:lnSpc>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a:p>
        </p:txBody>
      </p:sp>
      <p:sp>
        <p:nvSpPr>
          <p:cNvPr id="128" name="Text"/>
          <p:cNvSpPr/>
          <p:nvPr/>
        </p:nvSpPr>
        <p:spPr>
          <a:xfrm>
            <a:off x="5184648" y="6510528"/>
            <a:ext cx="1828800" cy="228600"/>
          </a:xfrm>
          <a:prstGeom prst="rect">
            <a:avLst/>
          </a:prstGeom>
          <a:noFill/>
          <a:ln/>
        </p:spPr>
        <p:txBody>
          <a:bodyPr wrap="square" lIns="0" tIns="0" rIns="0" bIns="0" rtlCol="0" anchor="ctr"/>
          <a:lstStyle/>
          <a:p>
            <a:pPr marL="0" indent="0" algn="ctr">
              <a:lnSpc>
                <a:spcPct val="106000"/>
              </a:lnSpc>
              <a:buNone/>
            </a:pPr>
            <a:r>
              <a:rPr lang="en-US" sz="800" b="1">
                <a:solidFill>
                  <a:srgbClr val="5A6672"/>
                </a:solidFill>
                <a:latin typeface="Arial" pitchFamily="34" charset="0"/>
                <a:ea typeface="Arial" pitchFamily="34" charset="-122"/>
                <a:cs typeface="Arial" pitchFamily="34" charset="-120"/>
              </a:rPr>
              <a:t>OFFICIAL</a:t>
            </a:r>
            <a:endParaRPr lang="en-US"/>
          </a:p>
        </p:txBody>
      </p:sp>
      <p:sp>
        <p:nvSpPr>
          <p:cNvPr id="129" name="Text"/>
          <p:cNvSpPr/>
          <p:nvPr/>
        </p:nvSpPr>
        <p:spPr>
          <a:xfrm>
            <a:off x="11430000" y="6510528"/>
            <a:ext cx="502920" cy="228600"/>
          </a:xfrm>
          <a:prstGeom prst="rect">
            <a:avLst/>
          </a:prstGeom>
          <a:noFill/>
          <a:ln/>
        </p:spPr>
        <p:txBody>
          <a:bodyPr wrap="square" lIns="0" tIns="0" rIns="0" bIns="0" rtlCol="0" anchor="ctr"/>
          <a:lstStyle/>
          <a:p>
            <a:pPr marL="0" indent="0" algn="r">
              <a:lnSpc>
                <a:spcPct val="106000"/>
              </a:lnSpc>
              <a:buNone/>
            </a:pPr>
            <a:fld id="{D086E2B9-6BE7-4756-B495-6BAE1692A64A}" type="slidenum">
              <a:rPr lang="en-US" sz="850" dirty="0">
                <a:solidFill>
                  <a:srgbClr val="5A6672"/>
                </a:solidFill>
                <a:latin typeface="Arial" pitchFamily="34" charset="0"/>
                <a:ea typeface="Arial" pitchFamily="34" charset="-122"/>
                <a:cs typeface="Arial" pitchFamily="34" charset="-120"/>
              </a:rPr>
              <a:t>13</a:t>
            </a:fld>
            <a:endParaRPr lang="en-US"/>
          </a:p>
        </p:txBody>
      </p:sp>
      <p:pic>
        <p:nvPicPr>
          <p:cNvPr id="2" name="video_5YRSZTye5gr_22_48_854x480">
            <a:hlinkClick r:id="" action="ppaction://media"/>
            <a:extLst>
              <a:ext uri="{FF2B5EF4-FFF2-40B4-BE49-F238E27FC236}">
                <a16:creationId xmlns:a16="http://schemas.microsoft.com/office/drawing/2014/main" id="{D587E2A4-E729-6EDA-4D2B-B23E178E017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27301" y="1344168"/>
            <a:ext cx="8134350" cy="4572000"/>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9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FDCC1CA2-7E80-45C6-8D4D-18E5CA8A9516}" type="slidenum">
              <a:rPr lang="en-US" sz="850" dirty="0">
                <a:solidFill>
                  <a:srgbClr val="5A6672"/>
                </a:solidFill>
                <a:latin typeface="Arial" pitchFamily="34" charset="0"/>
                <a:ea typeface="Arial" pitchFamily="34" charset="-122"/>
                <a:cs typeface="Arial" pitchFamily="34" charset="-120"/>
              </a:rPr>
              <a:t>14</a:t>
            </a:fld>
            <a:endParaRPr lang="en-US" sz="850"/>
          </a:p>
        </p:txBody>
      </p:sp>
      <p:sp>
        <p:nvSpPr>
          <p:cNvPr id="6" name="Text 3"/>
          <p:cNvSpPr/>
          <p:nvPr/>
        </p:nvSpPr>
        <p:spPr>
          <a:xfrm>
            <a:off x="548640" y="384048"/>
            <a:ext cx="8229600" cy="274320"/>
          </a:xfrm>
          <a:prstGeom prst="rect">
            <a:avLst/>
          </a:prstGeom>
          <a:noFill/>
          <a:ln/>
        </p:spPr>
        <p:txBody>
          <a:bodyPr wrap="square" lIns="0" tIns="0" rIns="0" bIns="0" rtlCol="0" anchor="ctr"/>
          <a:lstStyle/>
          <a:p>
            <a:pPr marL="0" indent="0">
              <a:buNone/>
            </a:pPr>
            <a:r>
              <a:rPr lang="en-US" sz="1100" b="1" kern="0" spc="200">
                <a:solidFill>
                  <a:srgbClr val="5A6672"/>
                </a:solidFill>
                <a:latin typeface="Arial" pitchFamily="34" charset="0"/>
                <a:ea typeface="Arial" pitchFamily="34" charset="-122"/>
                <a:cs typeface="Arial" pitchFamily="34" charset="-120"/>
              </a:rPr>
              <a:t>TOPIC 1  ·  SUMMARY</a:t>
            </a:r>
            <a:endParaRPr lang="en-US" sz="1100"/>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Understanding SDC: what to remember</a:t>
            </a:r>
            <a:endParaRPr lang="en-US" sz="2800"/>
          </a:p>
        </p:txBody>
      </p:sp>
      <p:sp>
        <p:nvSpPr>
          <p:cNvPr id="8" name="Shape 5"/>
          <p:cNvSpPr/>
          <p:nvPr/>
        </p:nvSpPr>
        <p:spPr>
          <a:xfrm>
            <a:off x="548640" y="1741932"/>
            <a:ext cx="7955280" cy="3712464"/>
          </a:xfrm>
          <a:prstGeom prst="roundRect">
            <a:avLst>
              <a:gd name="adj" fmla="val 1837"/>
            </a:avLst>
          </a:prstGeom>
          <a:solidFill>
            <a:srgbClr val="007586">
              <a:alpha val="25098"/>
            </a:srgbClr>
          </a:solidFill>
          <a:ln w="9525">
            <a:solidFill>
              <a:srgbClr val="AECFD9"/>
            </a:solidFill>
            <a:prstDash val="solid"/>
          </a:ln>
        </p:spPr>
        <p:txBody>
          <a:bodyPr/>
          <a:lstStyle/>
          <a:p>
            <a:endParaRPr lang="en-AU" sz="1200"/>
          </a:p>
        </p:txBody>
      </p:sp>
      <p:sp>
        <p:nvSpPr>
          <p:cNvPr id="9" name="Shape 6"/>
          <p:cNvSpPr/>
          <p:nvPr/>
        </p:nvSpPr>
        <p:spPr>
          <a:xfrm>
            <a:off x="868680" y="2093976"/>
            <a:ext cx="402336" cy="402336"/>
          </a:xfrm>
          <a:prstGeom prst="ellipse">
            <a:avLst/>
          </a:prstGeom>
          <a:solidFill>
            <a:srgbClr val="007586"/>
          </a:solidFill>
          <a:ln/>
        </p:spPr>
        <p:txBody>
          <a:bodyPr/>
          <a:lstStyle/>
          <a:p>
            <a:endParaRPr lang="en-AU"/>
          </a:p>
        </p:txBody>
      </p:sp>
      <p:pic>
        <p:nvPicPr>
          <p:cNvPr id="10" name="Image 0" descr="preencoded.png"/>
          <p:cNvPicPr>
            <a:picLocks noChangeAspect="1"/>
          </p:cNvPicPr>
          <p:nvPr/>
        </p:nvPicPr>
        <p:blipFill>
          <a:blip r:embed="rId3"/>
          <a:stretch>
            <a:fillRect/>
          </a:stretch>
        </p:blipFill>
        <p:spPr>
          <a:xfrm>
            <a:off x="977311" y="2202607"/>
            <a:ext cx="185075" cy="185075"/>
          </a:xfrm>
          <a:prstGeom prst="rect">
            <a:avLst/>
          </a:prstGeom>
        </p:spPr>
      </p:pic>
      <p:sp>
        <p:nvSpPr>
          <p:cNvPr id="11" name="Text 7"/>
          <p:cNvSpPr/>
          <p:nvPr/>
        </p:nvSpPr>
        <p:spPr>
          <a:xfrm>
            <a:off x="1463040" y="1874520"/>
            <a:ext cx="6858000" cy="841248"/>
          </a:xfrm>
          <a:prstGeom prst="rect">
            <a:avLst/>
          </a:prstGeom>
          <a:noFill/>
          <a:ln/>
        </p:spPr>
        <p:txBody>
          <a:bodyPr wrap="square" lIns="0" tIns="0" rIns="0" bIns="0" rtlCol="0" anchor="ctr"/>
          <a:lstStyle/>
          <a:p>
            <a:pPr marL="0" indent="0">
              <a:lnSpc>
                <a:spcPct val="108000"/>
              </a:lnSpc>
              <a:buNone/>
            </a:pPr>
            <a:r>
              <a:rPr lang="en-US" sz="1200">
                <a:solidFill>
                  <a:srgbClr val="222222"/>
                </a:solidFill>
                <a:latin typeface="Arial" pitchFamily="34" charset="0"/>
                <a:ea typeface="Arial" pitchFamily="34" charset="-122"/>
                <a:cs typeface="Arial" pitchFamily="34" charset="-120"/>
              </a:rPr>
              <a:t>A SAPSE is a serious adverse patient safety event that, in the reasonable opinion of a registered health practitioner, has resulted in or is likely to result in unintended or unexpected moderate or severe harm, or prolonged psychological harm.</a:t>
            </a:r>
            <a:endParaRPr lang="en-US" sz="1200"/>
          </a:p>
        </p:txBody>
      </p:sp>
      <p:sp>
        <p:nvSpPr>
          <p:cNvPr id="12" name="Shape 8"/>
          <p:cNvSpPr/>
          <p:nvPr/>
        </p:nvSpPr>
        <p:spPr>
          <a:xfrm>
            <a:off x="868680" y="2935224"/>
            <a:ext cx="402336" cy="402336"/>
          </a:xfrm>
          <a:prstGeom prst="ellipse">
            <a:avLst/>
          </a:prstGeom>
          <a:solidFill>
            <a:srgbClr val="007586"/>
          </a:solidFill>
          <a:ln/>
        </p:spPr>
        <p:txBody>
          <a:bodyPr/>
          <a:lstStyle/>
          <a:p>
            <a:endParaRPr lang="en-AU"/>
          </a:p>
        </p:txBody>
      </p:sp>
      <p:pic>
        <p:nvPicPr>
          <p:cNvPr id="13" name="Image 1" descr="preencoded.png"/>
          <p:cNvPicPr>
            <a:picLocks noChangeAspect="1"/>
          </p:cNvPicPr>
          <p:nvPr/>
        </p:nvPicPr>
        <p:blipFill>
          <a:blip r:embed="rId3"/>
          <a:stretch>
            <a:fillRect/>
          </a:stretch>
        </p:blipFill>
        <p:spPr>
          <a:xfrm>
            <a:off x="977311" y="3043855"/>
            <a:ext cx="185075" cy="185075"/>
          </a:xfrm>
          <a:prstGeom prst="rect">
            <a:avLst/>
          </a:prstGeom>
        </p:spPr>
      </p:pic>
      <p:sp>
        <p:nvSpPr>
          <p:cNvPr id="14" name="Text 9"/>
          <p:cNvSpPr/>
          <p:nvPr/>
        </p:nvSpPr>
        <p:spPr>
          <a:xfrm>
            <a:off x="1463040" y="2715768"/>
            <a:ext cx="6858000" cy="841248"/>
          </a:xfrm>
          <a:prstGeom prst="rect">
            <a:avLst/>
          </a:prstGeom>
          <a:noFill/>
          <a:ln/>
        </p:spPr>
        <p:txBody>
          <a:bodyPr wrap="square" lIns="0" tIns="0" rIns="0" bIns="0" rtlCol="0" anchor="ctr"/>
          <a:lstStyle/>
          <a:p>
            <a:pPr marL="0" indent="0">
              <a:lnSpc>
                <a:spcPct val="108000"/>
              </a:lnSpc>
              <a:buNone/>
            </a:pPr>
            <a:r>
              <a:rPr lang="en-US" sz="1200">
                <a:solidFill>
                  <a:srgbClr val="222222"/>
                </a:solidFill>
                <a:latin typeface="Arial" pitchFamily="34" charset="0"/>
                <a:ea typeface="Arial" pitchFamily="34" charset="-122"/>
                <a:cs typeface="Arial" pitchFamily="34" charset="-120"/>
              </a:rPr>
              <a:t>SDC legally requires Victorian health service entities to apologise and communicate openly and honestly with patients and their families or carers when a SAPSE has occurred.</a:t>
            </a:r>
            <a:endParaRPr lang="en-US" sz="1200"/>
          </a:p>
        </p:txBody>
      </p:sp>
      <p:sp>
        <p:nvSpPr>
          <p:cNvPr id="15" name="Shape 10"/>
          <p:cNvSpPr/>
          <p:nvPr/>
        </p:nvSpPr>
        <p:spPr>
          <a:xfrm>
            <a:off x="868680" y="3776472"/>
            <a:ext cx="402336" cy="402336"/>
          </a:xfrm>
          <a:prstGeom prst="ellipse">
            <a:avLst/>
          </a:prstGeom>
          <a:solidFill>
            <a:srgbClr val="007586"/>
          </a:solidFill>
          <a:ln/>
        </p:spPr>
        <p:txBody>
          <a:bodyPr/>
          <a:lstStyle/>
          <a:p>
            <a:endParaRPr lang="en-AU"/>
          </a:p>
        </p:txBody>
      </p:sp>
      <p:pic>
        <p:nvPicPr>
          <p:cNvPr id="16" name="Image 2" descr="preencoded.png"/>
          <p:cNvPicPr>
            <a:picLocks noChangeAspect="1"/>
          </p:cNvPicPr>
          <p:nvPr/>
        </p:nvPicPr>
        <p:blipFill>
          <a:blip r:embed="rId3"/>
          <a:stretch>
            <a:fillRect/>
          </a:stretch>
        </p:blipFill>
        <p:spPr>
          <a:xfrm>
            <a:off x="977311" y="3885103"/>
            <a:ext cx="185075" cy="185075"/>
          </a:xfrm>
          <a:prstGeom prst="rect">
            <a:avLst/>
          </a:prstGeom>
        </p:spPr>
      </p:pic>
      <p:sp>
        <p:nvSpPr>
          <p:cNvPr id="17" name="Text 11"/>
          <p:cNvSpPr/>
          <p:nvPr/>
        </p:nvSpPr>
        <p:spPr>
          <a:xfrm>
            <a:off x="1463040" y="3557016"/>
            <a:ext cx="6858000" cy="841248"/>
          </a:xfrm>
          <a:prstGeom prst="rect">
            <a:avLst/>
          </a:prstGeom>
          <a:noFill/>
          <a:ln/>
        </p:spPr>
        <p:txBody>
          <a:bodyPr wrap="square" lIns="0" tIns="0" rIns="0" bIns="0" rtlCol="0" anchor="ctr"/>
          <a:lstStyle/>
          <a:p>
            <a:pPr marL="0" indent="0">
              <a:lnSpc>
                <a:spcPct val="108000"/>
              </a:lnSpc>
              <a:buNone/>
            </a:pPr>
            <a:r>
              <a:rPr lang="en-US" sz="1200">
                <a:solidFill>
                  <a:srgbClr val="222222"/>
                </a:solidFill>
                <a:latin typeface="Arial" pitchFamily="34" charset="0"/>
                <a:ea typeface="Arial" pitchFamily="34" charset="-122"/>
                <a:cs typeface="Arial" pitchFamily="34" charset="-120"/>
              </a:rPr>
              <a:t>An apology is a mandatory requirement of SDC. Apologies are protected: they do not constitute an admission of fault or liability and cannot be considered in relevant civil proceedings.</a:t>
            </a:r>
            <a:endParaRPr lang="en-US" sz="1200"/>
          </a:p>
        </p:txBody>
      </p:sp>
      <p:sp>
        <p:nvSpPr>
          <p:cNvPr id="18" name="Shape 12"/>
          <p:cNvSpPr/>
          <p:nvPr/>
        </p:nvSpPr>
        <p:spPr>
          <a:xfrm>
            <a:off x="868680" y="4617720"/>
            <a:ext cx="402336" cy="402336"/>
          </a:xfrm>
          <a:prstGeom prst="ellipse">
            <a:avLst/>
          </a:prstGeom>
          <a:solidFill>
            <a:srgbClr val="007586"/>
          </a:solidFill>
          <a:ln/>
        </p:spPr>
        <p:txBody>
          <a:bodyPr/>
          <a:lstStyle/>
          <a:p>
            <a:endParaRPr lang="en-AU"/>
          </a:p>
        </p:txBody>
      </p:sp>
      <p:pic>
        <p:nvPicPr>
          <p:cNvPr id="19" name="Image 3" descr="preencoded.png"/>
          <p:cNvPicPr>
            <a:picLocks noChangeAspect="1"/>
          </p:cNvPicPr>
          <p:nvPr/>
        </p:nvPicPr>
        <p:blipFill>
          <a:blip r:embed="rId3"/>
          <a:stretch>
            <a:fillRect/>
          </a:stretch>
        </p:blipFill>
        <p:spPr>
          <a:xfrm>
            <a:off x="977311" y="4726351"/>
            <a:ext cx="185075" cy="185075"/>
          </a:xfrm>
          <a:prstGeom prst="rect">
            <a:avLst/>
          </a:prstGeom>
        </p:spPr>
      </p:pic>
      <p:sp>
        <p:nvSpPr>
          <p:cNvPr id="20" name="Text 13"/>
          <p:cNvSpPr/>
          <p:nvPr/>
        </p:nvSpPr>
        <p:spPr>
          <a:xfrm>
            <a:off x="1463040" y="4398264"/>
            <a:ext cx="6858000" cy="841248"/>
          </a:xfrm>
          <a:prstGeom prst="rect">
            <a:avLst/>
          </a:prstGeom>
          <a:noFill/>
          <a:ln/>
        </p:spPr>
        <p:txBody>
          <a:bodyPr wrap="square" lIns="0" tIns="0" rIns="0" bIns="0" rtlCol="0" anchor="ctr"/>
          <a:lstStyle/>
          <a:p>
            <a:pPr marL="0" indent="0">
              <a:lnSpc>
                <a:spcPct val="108000"/>
              </a:lnSpc>
              <a:buNone/>
            </a:pPr>
            <a:r>
              <a:rPr lang="en-US" sz="1200">
                <a:solidFill>
                  <a:srgbClr val="222222"/>
                </a:solidFill>
                <a:latin typeface="Arial" pitchFamily="34" charset="0"/>
                <a:ea typeface="Arial" pitchFamily="34" charset="-122"/>
                <a:cs typeface="Arial" pitchFamily="34" charset="-120"/>
              </a:rPr>
              <a:t>The duty sits with the entity, not the individual clinician supporting an open and just culture.</a:t>
            </a:r>
            <a:endParaRPr lang="en-US" sz="1200"/>
          </a:p>
        </p:txBody>
      </p:sp>
      <p:pic>
        <p:nvPicPr>
          <p:cNvPr id="21" name="Image 4"/>
          <p:cNvPicPr>
            <a:picLocks noChangeAspect="1"/>
          </p:cNvPicPr>
          <p:nvPr/>
        </p:nvPicPr>
        <p:blipFill>
          <a:blip r:embed="rId4"/>
          <a:srcRect/>
          <a:stretch/>
        </p:blipFill>
        <p:spPr>
          <a:xfrm>
            <a:off x="9059771" y="2658971"/>
            <a:ext cx="2271577" cy="227157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007586"/>
        </a:solidFill>
        <a:effectLst/>
      </p:bgPr>
    </p:bg>
    <p:spTree>
      <p:nvGrpSpPr>
        <p:cNvPr id="1" name=""/>
        <p:cNvGrpSpPr/>
        <p:nvPr/>
      </p:nvGrpSpPr>
      <p:grpSpPr>
        <a:xfrm>
          <a:off x="0" y="0"/>
          <a:ext cx="0" cy="0"/>
          <a:chOff x="0" y="0"/>
          <a:chExt cx="0" cy="0"/>
        </a:xfrm>
      </p:grpSpPr>
      <p:sp>
        <p:nvSpPr>
          <p:cNvPr id="2"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BFE0E5"/>
                </a:solidFill>
                <a:latin typeface="Arial" pitchFamily="34" charset="0"/>
                <a:ea typeface="Arial" pitchFamily="34" charset="-122"/>
                <a:cs typeface="Arial" pitchFamily="34" charset="-120"/>
              </a:rPr>
              <a:t>OFFICIAL</a:t>
            </a:r>
            <a:endParaRPr lang="en-US" sz="800"/>
          </a:p>
        </p:txBody>
      </p:sp>
      <p:sp>
        <p:nvSpPr>
          <p:cNvPr id="3"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BFE0E5"/>
                </a:solidFill>
                <a:latin typeface="Arial" pitchFamily="34" charset="0"/>
                <a:ea typeface="Arial" pitchFamily="34" charset="-122"/>
                <a:cs typeface="Arial" pitchFamily="34" charset="-120"/>
              </a:rPr>
              <a:t>Statutory Duty of Candour  |  Safer Care Victoria</a:t>
            </a:r>
            <a:endParaRPr lang="en-US" sz="850"/>
          </a:p>
        </p:txBody>
      </p:sp>
      <p:sp>
        <p:nvSpPr>
          <p:cNvPr id="4"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812978E8-F14C-41E4-BCA0-5E335D2A076F}" type="slidenum">
              <a:rPr lang="en-US" sz="850" dirty="0">
                <a:solidFill>
                  <a:srgbClr val="5A6672"/>
                </a:solidFill>
                <a:latin typeface="Arial" pitchFamily="34" charset="0"/>
                <a:ea typeface="Arial" pitchFamily="34" charset="-122"/>
                <a:cs typeface="Arial" pitchFamily="34" charset="-120"/>
              </a:rPr>
              <a:t>15</a:t>
            </a:fld>
            <a:endParaRPr lang="en-US" sz="850"/>
          </a:p>
        </p:txBody>
      </p:sp>
      <p:pic>
        <p:nvPicPr>
          <p:cNvPr id="5" name="Image 0" descr="preencoded.png"/>
          <p:cNvPicPr>
            <a:picLocks noChangeAspect="1"/>
          </p:cNvPicPr>
          <p:nvPr/>
        </p:nvPicPr>
        <p:blipFill>
          <a:blip r:embed="rId3">
            <a:alphaModFix amt="45000"/>
          </a:blip>
          <a:stretch>
            <a:fillRect/>
          </a:stretch>
        </p:blipFill>
        <p:spPr>
          <a:xfrm>
            <a:off x="8762695" y="0"/>
            <a:ext cx="3429000" cy="6858000"/>
          </a:xfrm>
          <a:prstGeom prst="rect">
            <a:avLst/>
          </a:prstGeom>
        </p:spPr>
      </p:pic>
      <p:sp>
        <p:nvSpPr>
          <p:cNvPr id="6" name="Text 3"/>
          <p:cNvSpPr/>
          <p:nvPr/>
        </p:nvSpPr>
        <p:spPr>
          <a:xfrm>
            <a:off x="566928" y="2011680"/>
            <a:ext cx="4572000" cy="502920"/>
          </a:xfrm>
          <a:prstGeom prst="rect">
            <a:avLst/>
          </a:prstGeom>
          <a:noFill/>
          <a:ln/>
        </p:spPr>
        <p:txBody>
          <a:bodyPr wrap="square" lIns="0" tIns="0" rIns="0" bIns="0" rtlCol="0" anchor="ctr"/>
          <a:lstStyle/>
          <a:p>
            <a:pPr marL="0" indent="0">
              <a:buNone/>
            </a:pPr>
            <a:r>
              <a:rPr lang="en-US" sz="2400">
                <a:solidFill>
                  <a:srgbClr val="FFFFFF"/>
                </a:solidFill>
                <a:latin typeface="Arial" pitchFamily="34" charset="0"/>
                <a:ea typeface="Arial" pitchFamily="34" charset="-122"/>
                <a:cs typeface="Arial" pitchFamily="34" charset="-120"/>
              </a:rPr>
              <a:t>Section 02</a:t>
            </a:r>
            <a:endParaRPr lang="en-US" sz="2400"/>
          </a:p>
        </p:txBody>
      </p:sp>
      <p:sp>
        <p:nvSpPr>
          <p:cNvPr id="7" name="Text 4"/>
          <p:cNvSpPr/>
          <p:nvPr/>
        </p:nvSpPr>
        <p:spPr>
          <a:xfrm>
            <a:off x="566928" y="2560320"/>
            <a:ext cx="8138160" cy="1463040"/>
          </a:xfrm>
          <a:prstGeom prst="rect">
            <a:avLst/>
          </a:prstGeom>
          <a:noFill/>
          <a:ln/>
        </p:spPr>
        <p:txBody>
          <a:bodyPr wrap="square" lIns="0" tIns="0" rIns="0" bIns="0" rtlCol="0" anchor="ctr"/>
          <a:lstStyle/>
          <a:p>
            <a:pPr marL="0" indent="0">
              <a:lnSpc>
                <a:spcPct val="102000"/>
              </a:lnSpc>
              <a:buNone/>
            </a:pPr>
            <a:r>
              <a:rPr lang="en-US" sz="3400" b="1">
                <a:solidFill>
                  <a:srgbClr val="FFFFFF"/>
                </a:solidFill>
                <a:latin typeface="Arial" pitchFamily="34" charset="0"/>
                <a:ea typeface="Arial" pitchFamily="34" charset="-122"/>
                <a:cs typeface="Arial" pitchFamily="34" charset="-120"/>
              </a:rPr>
              <a:t>The Statutory Duty of process</a:t>
            </a:r>
            <a:endParaRPr lang="en-US" sz="3400"/>
          </a:p>
        </p:txBody>
      </p:sp>
      <p:sp>
        <p:nvSpPr>
          <p:cNvPr id="9" name="Text 6"/>
          <p:cNvSpPr/>
          <p:nvPr/>
        </p:nvSpPr>
        <p:spPr>
          <a:xfrm>
            <a:off x="594360" y="3611880"/>
            <a:ext cx="7863840" cy="731520"/>
          </a:xfrm>
          <a:prstGeom prst="rect">
            <a:avLst/>
          </a:prstGeom>
          <a:noFill/>
          <a:ln/>
        </p:spPr>
        <p:txBody>
          <a:bodyPr wrap="square" lIns="0" tIns="0" rIns="0" bIns="0" rtlCol="0" anchor="ctr"/>
          <a:lstStyle/>
          <a:p>
            <a:pPr marL="0" indent="0">
              <a:lnSpc>
                <a:spcPct val="115000"/>
              </a:lnSpc>
              <a:buNone/>
            </a:pPr>
            <a:r>
              <a:rPr lang="en-US" sz="1350">
                <a:solidFill>
                  <a:srgbClr val="FFFFFF"/>
                </a:solidFill>
                <a:latin typeface="Arial" pitchFamily="34" charset="0"/>
                <a:ea typeface="Arial" pitchFamily="34" charset="-122"/>
                <a:cs typeface="Arial" pitchFamily="34" charset="-120"/>
              </a:rPr>
              <a:t>Three stages, seven requirements and five statutory deadlines, all counted from the day the SAPSE is identified.</a:t>
            </a:r>
            <a:endParaRPr lang="en-US" sz="1350"/>
          </a:p>
        </p:txBody>
      </p:sp>
      <p:pic>
        <p:nvPicPr>
          <p:cNvPr id="10" name="Image 1" descr="preencoded.png"/>
          <p:cNvPicPr>
            <a:picLocks noChangeAspect="1"/>
          </p:cNvPicPr>
          <p:nvPr/>
        </p:nvPicPr>
        <p:blipFill>
          <a:blip r:embed="rId4"/>
          <a:stretch>
            <a:fillRect/>
          </a:stretch>
        </p:blipFill>
        <p:spPr>
          <a:xfrm>
            <a:off x="566928" y="5440680"/>
            <a:ext cx="1101322" cy="777240"/>
          </a:xfrm>
          <a:prstGeom prst="rect">
            <a:avLst/>
          </a:prstGeom>
        </p:spPr>
      </p:pic>
      <p:pic>
        <p:nvPicPr>
          <p:cNvPr id="11" name="Image 2"/>
          <p:cNvPicPr>
            <a:picLocks noChangeAspect="1"/>
          </p:cNvPicPr>
          <p:nvPr/>
        </p:nvPicPr>
        <p:blipFill>
          <a:blip r:embed="rId5"/>
          <a:srcRect/>
          <a:stretch/>
        </p:blipFill>
        <p:spPr>
          <a:xfrm>
            <a:off x="9332360" y="2240280"/>
            <a:ext cx="2103120" cy="2103120"/>
          </a:xfrm>
          <a:prstGeom prst="ellipse">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ext"/>
          <p:cNvSpPr/>
          <p:nvPr/>
        </p:nvSpPr>
        <p:spPr>
          <a:xfrm>
            <a:off x="548640" y="658368"/>
            <a:ext cx="10515600" cy="685800"/>
          </a:xfrm>
          <a:prstGeom prst="rect">
            <a:avLst/>
          </a:prstGeom>
          <a:noFill/>
          <a:ln/>
        </p:spPr>
        <p:txBody>
          <a:bodyPr wrap="square" lIns="0" tIns="0" rIns="0" bIns="0" rtlCol="0" anchor="t"/>
          <a:lstStyle/>
          <a:p>
            <a:pPr marL="0" indent="0">
              <a:lnSpc>
                <a:spcPct val="106000"/>
              </a:lnSpc>
              <a:buNone/>
            </a:pPr>
            <a:r>
              <a:rPr lang="en-US" sz="2800" b="1">
                <a:solidFill>
                  <a:srgbClr val="007586"/>
                </a:solidFill>
                <a:latin typeface="Arial" pitchFamily="34" charset="0"/>
                <a:ea typeface="Arial" pitchFamily="34" charset="-122"/>
                <a:cs typeface="Arial" pitchFamily="34" charset="-120"/>
              </a:rPr>
              <a:t>The immediate response to a SAPSE</a:t>
            </a:r>
            <a:endParaRPr lang="en-US"/>
          </a:p>
        </p:txBody>
      </p:sp>
      <p:sp>
        <p:nvSpPr>
          <p:cNvPr id="186" name="Text"/>
          <p:cNvSpPr/>
          <p:nvPr/>
        </p:nvSpPr>
        <p:spPr>
          <a:xfrm>
            <a:off x="548640" y="1554480"/>
            <a:ext cx="11091672" cy="685800"/>
          </a:xfrm>
          <a:prstGeom prst="rect">
            <a:avLst/>
          </a:prstGeom>
          <a:noFill/>
          <a:ln/>
        </p:spPr>
        <p:txBody>
          <a:bodyPr wrap="square" lIns="0" tIns="0" rIns="0" bIns="0" rtlCol="0" anchor="t"/>
          <a:lstStyle/>
          <a:p>
            <a:pPr marL="0" indent="0">
              <a:lnSpc>
                <a:spcPct val="112000"/>
              </a:lnSpc>
              <a:buNone/>
            </a:pPr>
            <a:r>
              <a:rPr lang="en-US" sz="1300">
                <a:solidFill>
                  <a:srgbClr val="222222"/>
                </a:solidFill>
                <a:latin typeface="Arial" pitchFamily="34" charset="0"/>
                <a:ea typeface="Arial" pitchFamily="34" charset="-122"/>
                <a:cs typeface="Arial" pitchFamily="34" charset="-120"/>
              </a:rPr>
              <a:t>SDC must commence as soon as a health service entity becomes aware of the SAPSE. The duty starts at identification, not at the end of any review.</a:t>
            </a:r>
            <a:endParaRPr lang="en-US"/>
          </a:p>
        </p:txBody>
      </p:sp>
      <p:sp>
        <p:nvSpPr>
          <p:cNvPr id="187" name="Shape"/>
          <p:cNvSpPr/>
          <p:nvPr/>
        </p:nvSpPr>
        <p:spPr>
          <a:xfrm>
            <a:off x="548640" y="2423160"/>
            <a:ext cx="5440680" cy="2331720"/>
          </a:xfrm>
          <a:prstGeom prst="roundRect">
            <a:avLst>
              <a:gd name="adj" fmla="val 2308"/>
            </a:avLst>
          </a:prstGeom>
          <a:solidFill>
            <a:srgbClr val="007586">
              <a:alpha val="25098"/>
            </a:srgbClr>
          </a:solidFill>
          <a:ln>
            <a:solidFill>
              <a:srgbClr val="007586"/>
            </a:solidFill>
          </a:ln>
        </p:spPr>
        <p:txBody>
          <a:bodyPr rtlCol="0" anchor="ctr"/>
          <a:lstStyle/>
          <a:p>
            <a:pPr algn="ctr">
              <a:buNone/>
            </a:pPr>
            <a:endParaRPr lang="en-US"/>
          </a:p>
        </p:txBody>
      </p:sp>
      <p:sp>
        <p:nvSpPr>
          <p:cNvPr id="188" name="Text"/>
          <p:cNvSpPr/>
          <p:nvPr/>
        </p:nvSpPr>
        <p:spPr>
          <a:xfrm>
            <a:off x="822960" y="2697480"/>
            <a:ext cx="4892040" cy="365760"/>
          </a:xfrm>
          <a:prstGeom prst="rect">
            <a:avLst/>
          </a:prstGeom>
          <a:noFill/>
          <a:ln/>
        </p:spPr>
        <p:txBody>
          <a:bodyPr wrap="square" lIns="0" tIns="0" rIns="0" bIns="0" rtlCol="0" anchor="ctr"/>
          <a:lstStyle/>
          <a:p>
            <a:pPr marL="0" indent="0">
              <a:lnSpc>
                <a:spcPct val="106000"/>
              </a:lnSpc>
              <a:buNone/>
            </a:pPr>
            <a:r>
              <a:rPr lang="en-US" sz="1500" b="1">
                <a:solidFill>
                  <a:srgbClr val="005965"/>
                </a:solidFill>
                <a:latin typeface="Arial" pitchFamily="34" charset="0"/>
                <a:ea typeface="Arial" pitchFamily="34" charset="-122"/>
                <a:cs typeface="Arial" pitchFamily="34" charset="-120"/>
              </a:rPr>
              <a:t>How a SAPSE is identified</a:t>
            </a:r>
            <a:endParaRPr lang="en-US"/>
          </a:p>
        </p:txBody>
      </p:sp>
      <p:sp>
        <p:nvSpPr>
          <p:cNvPr id="189" name="Text"/>
          <p:cNvSpPr/>
          <p:nvPr/>
        </p:nvSpPr>
        <p:spPr>
          <a:xfrm>
            <a:off x="822960" y="3172968"/>
            <a:ext cx="4892040" cy="1307592"/>
          </a:xfrm>
          <a:prstGeom prst="rect">
            <a:avLst/>
          </a:prstGeom>
          <a:noFill/>
          <a:ln/>
        </p:spPr>
        <p:txBody>
          <a:bodyPr wrap="square" lIns="0" tIns="0" rIns="0" bIns="0" rtlCol="0" anchor="t"/>
          <a:lstStyle/>
          <a:p>
            <a:pPr marL="127000" indent="-127000">
              <a:lnSpc>
                <a:spcPct val="106000"/>
              </a:lnSpc>
              <a:spcAft>
                <a:spcPts val="700"/>
              </a:spcAft>
              <a:buSzPct val="100000"/>
              <a:buChar char="•"/>
            </a:pPr>
            <a:r>
              <a:rPr lang="en-US" sz="1200">
                <a:solidFill>
                  <a:srgbClr val="222222"/>
                </a:solidFill>
                <a:latin typeface="Arial" pitchFamily="34" charset="0"/>
                <a:ea typeface="Arial" pitchFamily="34" charset="-122"/>
                <a:cs typeface="Arial" pitchFamily="34" charset="-120"/>
              </a:rPr>
              <a:t>Through the entity's clinical incident management system</a:t>
            </a:r>
            <a:endParaRPr lang="en-US"/>
          </a:p>
          <a:p>
            <a:pPr marL="127000" indent="-127000">
              <a:lnSpc>
                <a:spcPct val="106000"/>
              </a:lnSpc>
              <a:spcAft>
                <a:spcPts val="700"/>
              </a:spcAft>
              <a:buSzPct val="100000"/>
              <a:buChar char="•"/>
            </a:pPr>
            <a:r>
              <a:rPr lang="en-US" sz="1200">
                <a:solidFill>
                  <a:srgbClr val="222222"/>
                </a:solidFill>
                <a:latin typeface="Arial" pitchFamily="34" charset="0"/>
                <a:ea typeface="Arial" pitchFamily="34" charset="-122"/>
                <a:cs typeface="Arial" pitchFamily="34" charset="-120"/>
              </a:rPr>
              <a:t>Identified by a clinician</a:t>
            </a:r>
            <a:endParaRPr lang="en-US"/>
          </a:p>
          <a:p>
            <a:pPr marL="127000" indent="-127000">
              <a:lnSpc>
                <a:spcPct val="106000"/>
              </a:lnSpc>
              <a:spcAft>
                <a:spcPts val="700"/>
              </a:spcAft>
              <a:buSzPct val="100000"/>
              <a:buChar char="•"/>
            </a:pPr>
            <a:r>
              <a:rPr lang="en-US" sz="1200">
                <a:solidFill>
                  <a:srgbClr val="222222"/>
                </a:solidFill>
                <a:latin typeface="Arial" pitchFamily="34" charset="0"/>
                <a:ea typeface="Arial" pitchFamily="34" charset="-122"/>
                <a:cs typeface="Arial" pitchFamily="34" charset="-120"/>
              </a:rPr>
              <a:t>Raised by the patient, their family or carer</a:t>
            </a:r>
            <a:endParaRPr lang="en-US"/>
          </a:p>
          <a:p>
            <a:pPr marL="127000" indent="-127000">
              <a:lnSpc>
                <a:spcPct val="106000"/>
              </a:lnSpc>
              <a:buSzPct val="100000"/>
              <a:buChar char="•"/>
            </a:pPr>
            <a:r>
              <a:rPr lang="en-US" sz="1200">
                <a:solidFill>
                  <a:srgbClr val="222222"/>
                </a:solidFill>
                <a:latin typeface="Arial" pitchFamily="34" charset="0"/>
                <a:ea typeface="Arial" pitchFamily="34" charset="-122"/>
                <a:cs typeface="Arial" pitchFamily="34" charset="-120"/>
              </a:rPr>
              <a:t>This includes events identified after discharge from the health service entity</a:t>
            </a:r>
            <a:endParaRPr lang="en-US"/>
          </a:p>
        </p:txBody>
      </p:sp>
      <p:sp>
        <p:nvSpPr>
          <p:cNvPr id="190" name="Shape"/>
          <p:cNvSpPr/>
          <p:nvPr/>
        </p:nvSpPr>
        <p:spPr>
          <a:xfrm>
            <a:off x="6217920" y="2423160"/>
            <a:ext cx="5440680" cy="2331720"/>
          </a:xfrm>
          <a:prstGeom prst="roundRect">
            <a:avLst>
              <a:gd name="adj" fmla="val 2308"/>
            </a:avLst>
          </a:prstGeom>
          <a:solidFill>
            <a:srgbClr val="007586">
              <a:alpha val="25098"/>
            </a:srgbClr>
          </a:solidFill>
          <a:ln>
            <a:solidFill>
              <a:srgbClr val="007586"/>
            </a:solidFill>
          </a:ln>
        </p:spPr>
        <p:txBody>
          <a:bodyPr rtlCol="0" anchor="ctr"/>
          <a:lstStyle/>
          <a:p>
            <a:pPr algn="ctr">
              <a:buNone/>
            </a:pPr>
            <a:endParaRPr lang="en-US"/>
          </a:p>
        </p:txBody>
      </p:sp>
      <p:sp>
        <p:nvSpPr>
          <p:cNvPr id="191" name="Text"/>
          <p:cNvSpPr/>
          <p:nvPr/>
        </p:nvSpPr>
        <p:spPr>
          <a:xfrm>
            <a:off x="6492240" y="2697480"/>
            <a:ext cx="4892040" cy="365760"/>
          </a:xfrm>
          <a:prstGeom prst="rect">
            <a:avLst/>
          </a:prstGeom>
          <a:noFill/>
          <a:ln/>
        </p:spPr>
        <p:txBody>
          <a:bodyPr wrap="square" lIns="0" tIns="0" rIns="0" bIns="0" rtlCol="0" anchor="ctr"/>
          <a:lstStyle/>
          <a:p>
            <a:pPr marL="0" indent="0">
              <a:lnSpc>
                <a:spcPct val="106000"/>
              </a:lnSpc>
              <a:buNone/>
            </a:pPr>
            <a:r>
              <a:rPr lang="en-US" sz="1500" b="1">
                <a:solidFill>
                  <a:srgbClr val="005965"/>
                </a:solidFill>
                <a:latin typeface="Arial" pitchFamily="34" charset="0"/>
                <a:ea typeface="Arial" pitchFamily="34" charset="-122"/>
                <a:cs typeface="Arial" pitchFamily="34" charset="-120"/>
              </a:rPr>
              <a:t>What happens first</a:t>
            </a:r>
            <a:endParaRPr lang="en-US"/>
          </a:p>
        </p:txBody>
      </p:sp>
      <p:sp>
        <p:nvSpPr>
          <p:cNvPr id="192" name="Text"/>
          <p:cNvSpPr/>
          <p:nvPr/>
        </p:nvSpPr>
        <p:spPr>
          <a:xfrm>
            <a:off x="6492240" y="3172968"/>
            <a:ext cx="4892040" cy="1307592"/>
          </a:xfrm>
          <a:prstGeom prst="rect">
            <a:avLst/>
          </a:prstGeom>
          <a:noFill/>
          <a:ln/>
        </p:spPr>
        <p:txBody>
          <a:bodyPr wrap="square" lIns="0" tIns="0" rIns="0" bIns="0" rtlCol="0" anchor="t"/>
          <a:lstStyle/>
          <a:p>
            <a:pPr marL="127000" indent="-127000">
              <a:lnSpc>
                <a:spcPct val="106000"/>
              </a:lnSpc>
              <a:spcAft>
                <a:spcPts val="700"/>
              </a:spcAft>
              <a:buSzPct val="100000"/>
              <a:buChar char="•"/>
            </a:pPr>
            <a:r>
              <a:rPr lang="en-US" sz="1200">
                <a:solidFill>
                  <a:srgbClr val="222222"/>
                </a:solidFill>
                <a:latin typeface="Arial" pitchFamily="34" charset="0"/>
                <a:ea typeface="Arial" pitchFamily="34" charset="-122"/>
                <a:cs typeface="Arial" pitchFamily="34" charset="-120"/>
              </a:rPr>
              <a:t>Care for the patient and manage any immediate clinical risk</a:t>
            </a:r>
            <a:endParaRPr lang="en-US"/>
          </a:p>
          <a:p>
            <a:pPr marL="127000" indent="-127000">
              <a:lnSpc>
                <a:spcPct val="106000"/>
              </a:lnSpc>
              <a:spcAft>
                <a:spcPts val="700"/>
              </a:spcAft>
              <a:buSzPct val="100000"/>
              <a:buChar char="•"/>
            </a:pPr>
            <a:r>
              <a:rPr lang="en-US" sz="1200">
                <a:solidFill>
                  <a:srgbClr val="222222"/>
                </a:solidFill>
                <a:latin typeface="Arial" pitchFamily="34" charset="0"/>
                <a:ea typeface="Arial" pitchFamily="34" charset="-122"/>
                <a:cs typeface="Arial" pitchFamily="34" charset="-120"/>
              </a:rPr>
              <a:t>Identify any risk to other patients, members of the public or staff</a:t>
            </a:r>
            <a:endParaRPr lang="en-US"/>
          </a:p>
          <a:p>
            <a:pPr marL="127000" indent="-127000">
              <a:lnSpc>
                <a:spcPct val="106000"/>
              </a:lnSpc>
              <a:buSzPct val="100000"/>
              <a:buChar char="•"/>
            </a:pPr>
            <a:r>
              <a:rPr lang="en-US" sz="1200">
                <a:solidFill>
                  <a:srgbClr val="222222"/>
                </a:solidFill>
                <a:latin typeface="Arial" pitchFamily="34" charset="0"/>
                <a:ea typeface="Arial" pitchFamily="34" charset="-122"/>
                <a:cs typeface="Arial" pitchFamily="34" charset="-120"/>
              </a:rPr>
              <a:t>Then begin the SDC process, starting with the apology and initial information</a:t>
            </a:r>
            <a:endParaRPr lang="en-US"/>
          </a:p>
        </p:txBody>
      </p:sp>
      <p:sp>
        <p:nvSpPr>
          <p:cNvPr id="194" name="Shape"/>
          <p:cNvSpPr/>
          <p:nvPr/>
        </p:nvSpPr>
        <p:spPr>
          <a:xfrm>
            <a:off x="822960" y="5312664"/>
            <a:ext cx="438912" cy="438912"/>
          </a:xfrm>
          <a:prstGeom prst="ellipse">
            <a:avLst/>
          </a:prstGeom>
          <a:solidFill>
            <a:srgbClr val="E6643C"/>
          </a:solidFill>
          <a:ln>
            <a:noFill/>
          </a:ln>
        </p:spPr>
        <p:txBody>
          <a:bodyPr rtlCol="0" anchor="ctr"/>
          <a:lstStyle/>
          <a:p>
            <a:pPr algn="ctr">
              <a:buNone/>
            </a:pPr>
            <a:endParaRPr lang="en-US"/>
          </a:p>
        </p:txBody>
      </p:sp>
      <p:sp>
        <p:nvSpPr>
          <p:cNvPr id="195" name="Text"/>
          <p:cNvSpPr/>
          <p:nvPr/>
        </p:nvSpPr>
        <p:spPr>
          <a:xfrm>
            <a:off x="822960" y="5312664"/>
            <a:ext cx="438912" cy="438912"/>
          </a:xfrm>
          <a:prstGeom prst="rect">
            <a:avLst/>
          </a:prstGeom>
          <a:noFill/>
          <a:ln/>
        </p:spPr>
        <p:txBody>
          <a:bodyPr wrap="square" lIns="0" tIns="0" rIns="0" bIns="0" rtlCol="0" anchor="ctr"/>
          <a:lstStyle/>
          <a:p>
            <a:pPr marL="0" indent="0" algn="ctr">
              <a:lnSpc>
                <a:spcPct val="106000"/>
              </a:lnSpc>
              <a:buNone/>
            </a:pPr>
            <a:r>
              <a:rPr lang="en-US" sz="1400" b="1">
                <a:solidFill>
                  <a:srgbClr val="FFFFFF"/>
                </a:solidFill>
                <a:latin typeface="Arial" pitchFamily="34" charset="0"/>
                <a:ea typeface="Arial" pitchFamily="34" charset="-122"/>
                <a:cs typeface="Arial" pitchFamily="34" charset="-120"/>
              </a:rPr>
              <a:t>i</a:t>
            </a:r>
            <a:endParaRPr lang="en-US"/>
          </a:p>
        </p:txBody>
      </p:sp>
      <p:sp>
        <p:nvSpPr>
          <p:cNvPr id="196" name="Text"/>
          <p:cNvSpPr/>
          <p:nvPr/>
        </p:nvSpPr>
        <p:spPr>
          <a:xfrm>
            <a:off x="1417320" y="5074920"/>
            <a:ext cx="9948672" cy="914400"/>
          </a:xfrm>
          <a:prstGeom prst="rect">
            <a:avLst/>
          </a:prstGeom>
          <a:noFill/>
          <a:ln/>
        </p:spPr>
        <p:txBody>
          <a:bodyPr wrap="square" lIns="0" tIns="0" rIns="0" bIns="0" rtlCol="0" anchor="ctr"/>
          <a:lstStyle/>
          <a:p>
            <a:pPr marL="0" indent="0">
              <a:lnSpc>
                <a:spcPct val="106000"/>
              </a:lnSpc>
              <a:buNone/>
            </a:pPr>
            <a:r>
              <a:rPr lang="en-US" sz="1200" b="1">
                <a:latin typeface="Arial" pitchFamily="34" charset="0"/>
                <a:ea typeface="Arial" pitchFamily="34" charset="-122"/>
                <a:cs typeface="Arial" pitchFamily="34" charset="-120"/>
              </a:rPr>
              <a:t>The priority.   </a:t>
            </a:r>
            <a:r>
              <a:rPr lang="en-US" sz="1200">
                <a:latin typeface="Arial" pitchFamily="34" charset="0"/>
                <a:ea typeface="Arial" pitchFamily="34" charset="-122"/>
                <a:cs typeface="Arial" pitchFamily="34" charset="-120"/>
              </a:rPr>
              <a:t>When responding to a SAPSE, the priority is the immediate safety and care of patients, as well as members of the public and staff.</a:t>
            </a:r>
            <a:endParaRPr lang="en-US" sz="1200"/>
          </a:p>
        </p:txBody>
      </p:sp>
      <p:sp>
        <p:nvSpPr>
          <p:cNvPr id="197" name="Text"/>
          <p:cNvSpPr/>
          <p:nvPr/>
        </p:nvSpPr>
        <p:spPr>
          <a:xfrm>
            <a:off x="548640" y="6510528"/>
            <a:ext cx="4572000" cy="228600"/>
          </a:xfrm>
          <a:prstGeom prst="rect">
            <a:avLst/>
          </a:prstGeom>
          <a:noFill/>
          <a:ln/>
        </p:spPr>
        <p:txBody>
          <a:bodyPr wrap="square" lIns="0" tIns="0" rIns="0" bIns="0" rtlCol="0" anchor="ctr"/>
          <a:lstStyle/>
          <a:p>
            <a:pPr marL="0" indent="0">
              <a:lnSpc>
                <a:spcPct val="106000"/>
              </a:lnSpc>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a:p>
        </p:txBody>
      </p:sp>
      <p:sp>
        <p:nvSpPr>
          <p:cNvPr id="198" name="Text"/>
          <p:cNvSpPr/>
          <p:nvPr/>
        </p:nvSpPr>
        <p:spPr>
          <a:xfrm>
            <a:off x="5184648" y="6510528"/>
            <a:ext cx="1828800" cy="228600"/>
          </a:xfrm>
          <a:prstGeom prst="rect">
            <a:avLst/>
          </a:prstGeom>
          <a:noFill/>
          <a:ln/>
        </p:spPr>
        <p:txBody>
          <a:bodyPr wrap="square" lIns="0" tIns="0" rIns="0" bIns="0" rtlCol="0" anchor="ctr"/>
          <a:lstStyle/>
          <a:p>
            <a:pPr marL="0" indent="0" algn="ctr">
              <a:lnSpc>
                <a:spcPct val="106000"/>
              </a:lnSpc>
              <a:buNone/>
            </a:pPr>
            <a:r>
              <a:rPr lang="en-US" sz="800" b="1">
                <a:solidFill>
                  <a:srgbClr val="5A6672"/>
                </a:solidFill>
                <a:latin typeface="Arial" pitchFamily="34" charset="0"/>
                <a:ea typeface="Arial" pitchFamily="34" charset="-122"/>
                <a:cs typeface="Arial" pitchFamily="34" charset="-120"/>
              </a:rPr>
              <a:t>OFFICIAL</a:t>
            </a:r>
            <a:endParaRPr lang="en-US"/>
          </a:p>
        </p:txBody>
      </p:sp>
      <p:sp>
        <p:nvSpPr>
          <p:cNvPr id="199" name="Text"/>
          <p:cNvSpPr/>
          <p:nvPr/>
        </p:nvSpPr>
        <p:spPr>
          <a:xfrm>
            <a:off x="11430000" y="6510528"/>
            <a:ext cx="502920" cy="228600"/>
          </a:xfrm>
          <a:prstGeom prst="rect">
            <a:avLst/>
          </a:prstGeom>
          <a:noFill/>
          <a:ln/>
        </p:spPr>
        <p:txBody>
          <a:bodyPr wrap="square" lIns="0" tIns="0" rIns="0" bIns="0" rtlCol="0" anchor="ctr"/>
          <a:lstStyle/>
          <a:p>
            <a:pPr marL="0" indent="0" algn="r">
              <a:lnSpc>
                <a:spcPct val="106000"/>
              </a:lnSpc>
              <a:buNone/>
            </a:pPr>
            <a:fld id="{AC2640BC-5078-432D-B52E-B78FD5663506}" type="slidenum">
              <a:rPr lang="en-US" sz="850" dirty="0">
                <a:solidFill>
                  <a:srgbClr val="5A6672"/>
                </a:solidFill>
                <a:latin typeface="Arial" pitchFamily="34" charset="0"/>
                <a:ea typeface="Arial" pitchFamily="34" charset="-122"/>
                <a:cs typeface="Arial" pitchFamily="34" charset="-120"/>
              </a:rPr>
              <a:t>16</a:t>
            </a:fld>
            <a:endParaRPr lang="en-US"/>
          </a:p>
        </p:txBody>
      </p:sp>
      <p:pic>
        <p:nvPicPr>
          <p:cNvPr id="2" name="The priority when responding to a SAPSE">
            <a:hlinkClick r:id="" action="ppaction://media"/>
            <a:extLst>
              <a:ext uri="{FF2B5EF4-FFF2-40B4-BE49-F238E27FC236}">
                <a16:creationId xmlns:a16="http://schemas.microsoft.com/office/drawing/2014/main" id="{C81C2DCC-6A09-0862-C136-8CFA5F850FC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63742" y="415604"/>
            <a:ext cx="609600" cy="609600"/>
          </a:xfrm>
          <a:prstGeom prst="rect">
            <a:avLst/>
          </a:prstGeom>
        </p:spPr>
      </p:pic>
      <p:sp>
        <p:nvSpPr>
          <p:cNvPr id="4" name="Rectangle 3">
            <a:extLst>
              <a:ext uri="{FF2B5EF4-FFF2-40B4-BE49-F238E27FC236}">
                <a16:creationId xmlns:a16="http://schemas.microsoft.com/office/drawing/2014/main" id="{1865D891-E142-82C9-A115-20C7E68C383F}"/>
              </a:ext>
            </a:extLst>
          </p:cNvPr>
          <p:cNvSpPr/>
          <p:nvPr/>
        </p:nvSpPr>
        <p:spPr>
          <a:xfrm>
            <a:off x="548641" y="5143500"/>
            <a:ext cx="11091672" cy="800100"/>
          </a:xfrm>
          <a:prstGeom prst="rect">
            <a:avLst/>
          </a:prstGeom>
          <a:noFill/>
          <a:ln>
            <a:solidFill>
              <a:srgbClr val="00758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65E150A7-49AB-41E5-82B6-91E65738CF81}" type="slidenum">
              <a:rPr lang="en-US" sz="850" dirty="0">
                <a:solidFill>
                  <a:srgbClr val="5A6672"/>
                </a:solidFill>
                <a:latin typeface="Arial" pitchFamily="34" charset="0"/>
                <a:ea typeface="Arial" pitchFamily="34" charset="-122"/>
                <a:cs typeface="Arial" pitchFamily="34" charset="-120"/>
              </a:rPr>
              <a:t>17</a:t>
            </a:fld>
            <a:endParaRPr lang="en-US" sz="850"/>
          </a:p>
        </p:txBody>
      </p:sp>
      <p:sp>
        <p:nvSpPr>
          <p:cNvPr id="7" name="Text 4"/>
          <p:cNvSpPr/>
          <p:nvPr/>
        </p:nvSpPr>
        <p:spPr>
          <a:xfrm>
            <a:off x="548640" y="658368"/>
            <a:ext cx="96012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The process at a glance</a:t>
            </a:r>
            <a:endParaRPr lang="en-US" sz="2800"/>
          </a:p>
        </p:txBody>
      </p:sp>
      <p:pic>
        <p:nvPicPr>
          <p:cNvPr id="8" name="Image 0"/>
          <p:cNvPicPr>
            <a:picLocks noChangeAspect="1"/>
          </p:cNvPicPr>
          <p:nvPr/>
        </p:nvPicPr>
        <p:blipFill>
          <a:blip r:embed="rId3"/>
          <a:srcRect/>
          <a:stretch/>
        </p:blipFill>
        <p:spPr>
          <a:xfrm>
            <a:off x="10566252" y="384048"/>
            <a:ext cx="1005840" cy="1005840"/>
          </a:xfrm>
          <a:prstGeom prst="rect">
            <a:avLst/>
          </a:prstGeom>
        </p:spPr>
      </p:pic>
      <p:sp>
        <p:nvSpPr>
          <p:cNvPr id="9" name="Text 5"/>
          <p:cNvSpPr/>
          <p:nvPr/>
        </p:nvSpPr>
        <p:spPr>
          <a:xfrm>
            <a:off x="548640" y="1298448"/>
            <a:ext cx="11064240" cy="548640"/>
          </a:xfrm>
          <a:prstGeom prst="rect">
            <a:avLst/>
          </a:prstGeom>
          <a:noFill/>
          <a:ln/>
        </p:spPr>
        <p:txBody>
          <a:bodyPr wrap="square" lIns="0" tIns="0" rIns="0" bIns="0" rtlCol="0" anchor="ctr"/>
          <a:lstStyle/>
          <a:p>
            <a:pPr marL="0" indent="0">
              <a:lnSpc>
                <a:spcPct val="110000"/>
              </a:lnSpc>
              <a:buNone/>
            </a:pPr>
            <a:r>
              <a:rPr lang="en-US" sz="1200">
                <a:latin typeface="Arial" pitchFamily="34" charset="0"/>
                <a:ea typeface="Arial" pitchFamily="34" charset="-122"/>
                <a:cs typeface="Arial" pitchFamily="34" charset="-120"/>
              </a:rPr>
              <a:t>The duty begins as soon as the entity becomes aware of a SAPSE,  through its clinical incident management system, or when identified by a clinician, patient, family member or carer and once the safety of patients, public and staff is established.</a:t>
            </a:r>
            <a:endParaRPr lang="en-US" sz="1200"/>
          </a:p>
        </p:txBody>
      </p:sp>
      <p:sp>
        <p:nvSpPr>
          <p:cNvPr id="10" name="Shape 6"/>
          <p:cNvSpPr/>
          <p:nvPr/>
        </p:nvSpPr>
        <p:spPr>
          <a:xfrm>
            <a:off x="548640" y="2011680"/>
            <a:ext cx="4041648" cy="329184"/>
          </a:xfrm>
          <a:prstGeom prst="roundRect">
            <a:avLst>
              <a:gd name="adj" fmla="val 16667"/>
            </a:avLst>
          </a:prstGeom>
          <a:solidFill>
            <a:srgbClr val="004EA8"/>
          </a:solidFill>
          <a:ln/>
        </p:spPr>
        <p:txBody>
          <a:bodyPr/>
          <a:lstStyle/>
          <a:p>
            <a:endParaRPr lang="en-AU"/>
          </a:p>
        </p:txBody>
      </p:sp>
      <p:sp>
        <p:nvSpPr>
          <p:cNvPr id="11" name="Text 7"/>
          <p:cNvSpPr/>
          <p:nvPr/>
        </p:nvSpPr>
        <p:spPr>
          <a:xfrm>
            <a:off x="548640" y="2011680"/>
            <a:ext cx="4041648" cy="329184"/>
          </a:xfrm>
          <a:prstGeom prst="rect">
            <a:avLst/>
          </a:prstGeom>
          <a:noFill/>
          <a:ln/>
        </p:spPr>
        <p:txBody>
          <a:bodyPr wrap="square" lIns="0" tIns="0" rIns="0" bIns="0" rtlCol="0" anchor="ctr"/>
          <a:lstStyle/>
          <a:p>
            <a:pPr marL="0" indent="0" algn="ctr">
              <a:buNone/>
            </a:pPr>
            <a:r>
              <a:rPr lang="en-US" sz="1050" b="1" kern="0" spc="150">
                <a:solidFill>
                  <a:srgbClr val="FFFFFF"/>
                </a:solidFill>
                <a:latin typeface="Arial" pitchFamily="34" charset="0"/>
                <a:ea typeface="Arial" pitchFamily="34" charset="-122"/>
                <a:cs typeface="Arial" pitchFamily="34" charset="-120"/>
              </a:rPr>
              <a:t>STAGE 1 — APOLOGISE</a:t>
            </a:r>
            <a:endParaRPr lang="en-US" sz="1050"/>
          </a:p>
        </p:txBody>
      </p:sp>
      <p:sp>
        <p:nvSpPr>
          <p:cNvPr id="12" name="Shape 8"/>
          <p:cNvSpPr/>
          <p:nvPr/>
        </p:nvSpPr>
        <p:spPr>
          <a:xfrm>
            <a:off x="4773168" y="2011680"/>
            <a:ext cx="4041648" cy="329184"/>
          </a:xfrm>
          <a:prstGeom prst="roundRect">
            <a:avLst>
              <a:gd name="adj" fmla="val 16667"/>
            </a:avLst>
          </a:prstGeom>
          <a:solidFill>
            <a:srgbClr val="004EA8"/>
          </a:solidFill>
          <a:ln/>
        </p:spPr>
        <p:txBody>
          <a:bodyPr/>
          <a:lstStyle/>
          <a:p>
            <a:endParaRPr lang="en-AU"/>
          </a:p>
        </p:txBody>
      </p:sp>
      <p:sp>
        <p:nvSpPr>
          <p:cNvPr id="13" name="Text 9"/>
          <p:cNvSpPr/>
          <p:nvPr/>
        </p:nvSpPr>
        <p:spPr>
          <a:xfrm>
            <a:off x="4773168" y="2011680"/>
            <a:ext cx="4041648" cy="329184"/>
          </a:xfrm>
          <a:prstGeom prst="rect">
            <a:avLst/>
          </a:prstGeom>
          <a:noFill/>
          <a:ln/>
        </p:spPr>
        <p:txBody>
          <a:bodyPr wrap="square" lIns="0" tIns="0" rIns="0" bIns="0" rtlCol="0" anchor="ctr"/>
          <a:lstStyle/>
          <a:p>
            <a:pPr marL="0" indent="0" algn="ctr">
              <a:buNone/>
            </a:pPr>
            <a:r>
              <a:rPr lang="en-US" sz="1050" b="1" kern="0" spc="150">
                <a:solidFill>
                  <a:srgbClr val="FFFFFF"/>
                </a:solidFill>
                <a:latin typeface="Arial" pitchFamily="34" charset="0"/>
                <a:ea typeface="Arial" pitchFamily="34" charset="-122"/>
                <a:cs typeface="Arial" pitchFamily="34" charset="-120"/>
              </a:rPr>
              <a:t>STAGE 2 — MEET</a:t>
            </a:r>
            <a:endParaRPr lang="en-US" sz="1050"/>
          </a:p>
        </p:txBody>
      </p:sp>
      <p:sp>
        <p:nvSpPr>
          <p:cNvPr id="14" name="Shape 10"/>
          <p:cNvSpPr/>
          <p:nvPr/>
        </p:nvSpPr>
        <p:spPr>
          <a:xfrm>
            <a:off x="8997696" y="2011680"/>
            <a:ext cx="2642616" cy="329184"/>
          </a:xfrm>
          <a:prstGeom prst="roundRect">
            <a:avLst>
              <a:gd name="adj" fmla="val 16667"/>
            </a:avLst>
          </a:prstGeom>
          <a:solidFill>
            <a:srgbClr val="004EA8"/>
          </a:solidFill>
          <a:ln/>
        </p:spPr>
        <p:txBody>
          <a:bodyPr/>
          <a:lstStyle/>
          <a:p>
            <a:endParaRPr lang="en-AU"/>
          </a:p>
        </p:txBody>
      </p:sp>
      <p:sp>
        <p:nvSpPr>
          <p:cNvPr id="15" name="Text 11"/>
          <p:cNvSpPr/>
          <p:nvPr/>
        </p:nvSpPr>
        <p:spPr>
          <a:xfrm>
            <a:off x="8997696" y="2011680"/>
            <a:ext cx="2642616" cy="329184"/>
          </a:xfrm>
          <a:prstGeom prst="rect">
            <a:avLst/>
          </a:prstGeom>
          <a:noFill/>
          <a:ln/>
        </p:spPr>
        <p:txBody>
          <a:bodyPr wrap="square" lIns="0" tIns="0" rIns="0" bIns="0" rtlCol="0" anchor="ctr"/>
          <a:lstStyle/>
          <a:p>
            <a:pPr marL="0" indent="0" algn="ctr">
              <a:buNone/>
            </a:pPr>
            <a:r>
              <a:rPr lang="en-US" sz="1050" b="1" kern="0" spc="150">
                <a:solidFill>
                  <a:srgbClr val="FFFFFF"/>
                </a:solidFill>
                <a:latin typeface="Arial" pitchFamily="34" charset="0"/>
                <a:ea typeface="Arial" pitchFamily="34" charset="-122"/>
                <a:cs typeface="Arial" pitchFamily="34" charset="-120"/>
              </a:rPr>
              <a:t>STAGE 3 — REVIEW</a:t>
            </a:r>
            <a:endParaRPr lang="en-US" sz="1050"/>
          </a:p>
        </p:txBody>
      </p:sp>
      <p:sp>
        <p:nvSpPr>
          <p:cNvPr id="16" name="Shape 12"/>
          <p:cNvSpPr/>
          <p:nvPr/>
        </p:nvSpPr>
        <p:spPr>
          <a:xfrm>
            <a:off x="685800" y="3063240"/>
            <a:ext cx="10789920" cy="0"/>
          </a:xfrm>
          <a:prstGeom prst="line">
            <a:avLst/>
          </a:prstGeom>
          <a:noFill/>
          <a:ln w="31750">
            <a:solidFill>
              <a:srgbClr val="AECFD9"/>
            </a:solidFill>
            <a:prstDash val="solid"/>
            <a:tailEnd type="triangle"/>
          </a:ln>
        </p:spPr>
        <p:txBody>
          <a:bodyPr/>
          <a:lstStyle/>
          <a:p>
            <a:endParaRPr lang="en-AU"/>
          </a:p>
        </p:txBody>
      </p:sp>
      <p:sp>
        <p:nvSpPr>
          <p:cNvPr id="17" name="Shape 13"/>
          <p:cNvSpPr/>
          <p:nvPr/>
        </p:nvSpPr>
        <p:spPr>
          <a:xfrm>
            <a:off x="1472184" y="2962656"/>
            <a:ext cx="201168" cy="201168"/>
          </a:xfrm>
          <a:prstGeom prst="ellipse">
            <a:avLst/>
          </a:prstGeom>
          <a:solidFill>
            <a:srgbClr val="007586"/>
          </a:solidFill>
          <a:ln/>
        </p:spPr>
        <p:txBody>
          <a:bodyPr/>
          <a:lstStyle/>
          <a:p>
            <a:endParaRPr lang="en-AU"/>
          </a:p>
        </p:txBody>
      </p:sp>
      <p:sp>
        <p:nvSpPr>
          <p:cNvPr id="18" name="Shape 14"/>
          <p:cNvSpPr/>
          <p:nvPr/>
        </p:nvSpPr>
        <p:spPr>
          <a:xfrm>
            <a:off x="772668" y="3310128"/>
            <a:ext cx="1600200" cy="310896"/>
          </a:xfrm>
          <a:prstGeom prst="roundRect">
            <a:avLst>
              <a:gd name="adj" fmla="val 50000"/>
            </a:avLst>
          </a:prstGeom>
          <a:solidFill>
            <a:srgbClr val="E6643C"/>
          </a:solidFill>
          <a:ln/>
        </p:spPr>
        <p:txBody>
          <a:bodyPr/>
          <a:lstStyle/>
          <a:p>
            <a:endParaRPr lang="en-AU"/>
          </a:p>
        </p:txBody>
      </p:sp>
      <p:sp>
        <p:nvSpPr>
          <p:cNvPr id="19" name="Text 15"/>
          <p:cNvSpPr/>
          <p:nvPr/>
        </p:nvSpPr>
        <p:spPr>
          <a:xfrm>
            <a:off x="772668" y="3310128"/>
            <a:ext cx="160020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Within 24 hours</a:t>
            </a:r>
            <a:endParaRPr lang="en-US" sz="1050"/>
          </a:p>
        </p:txBody>
      </p:sp>
      <p:sp>
        <p:nvSpPr>
          <p:cNvPr id="20" name="Shape 16"/>
          <p:cNvSpPr/>
          <p:nvPr/>
        </p:nvSpPr>
        <p:spPr>
          <a:xfrm>
            <a:off x="548640" y="3767328"/>
            <a:ext cx="2048256" cy="1874520"/>
          </a:xfrm>
          <a:prstGeom prst="roundRect">
            <a:avLst>
              <a:gd name="adj" fmla="val 3902"/>
            </a:avLst>
          </a:prstGeom>
          <a:solidFill>
            <a:srgbClr val="007586">
              <a:alpha val="25098"/>
            </a:srgbClr>
          </a:solidFill>
          <a:ln w="9525">
            <a:solidFill>
              <a:srgbClr val="007586"/>
            </a:solidFill>
            <a:prstDash val="solid"/>
          </a:ln>
        </p:spPr>
        <p:txBody>
          <a:bodyPr/>
          <a:lstStyle/>
          <a:p>
            <a:endParaRPr lang="en-AU"/>
          </a:p>
        </p:txBody>
      </p:sp>
      <p:sp>
        <p:nvSpPr>
          <p:cNvPr id="21" name="Text 17"/>
          <p:cNvSpPr/>
          <p:nvPr/>
        </p:nvSpPr>
        <p:spPr>
          <a:xfrm>
            <a:off x="676656" y="3895344"/>
            <a:ext cx="1792224" cy="685800"/>
          </a:xfrm>
          <a:prstGeom prst="rect">
            <a:avLst/>
          </a:prstGeom>
          <a:noFill/>
          <a:ln/>
        </p:spPr>
        <p:txBody>
          <a:bodyPr wrap="square" lIns="0" tIns="0" rIns="0" bIns="0" rtlCol="0" anchor="ctr"/>
          <a:lstStyle/>
          <a:p>
            <a:pPr marL="0" indent="0" algn="ctr">
              <a:lnSpc>
                <a:spcPct val="105000"/>
              </a:lnSpc>
              <a:buNone/>
            </a:pPr>
            <a:r>
              <a:rPr lang="en-US" sz="1200" b="1">
                <a:solidFill>
                  <a:srgbClr val="005965"/>
                </a:solidFill>
                <a:latin typeface="Arial" pitchFamily="34" charset="0"/>
                <a:ea typeface="Arial" pitchFamily="34" charset="-122"/>
                <a:cs typeface="Arial" pitchFamily="34" charset="-120"/>
              </a:rPr>
              <a:t>Apologise + initial information</a:t>
            </a:r>
            <a:endParaRPr lang="en-US" sz="1200"/>
          </a:p>
        </p:txBody>
      </p:sp>
      <p:sp>
        <p:nvSpPr>
          <p:cNvPr id="22" name="Text 18"/>
          <p:cNvSpPr/>
          <p:nvPr/>
        </p:nvSpPr>
        <p:spPr>
          <a:xfrm>
            <a:off x="694944" y="4608576"/>
            <a:ext cx="1755648" cy="914400"/>
          </a:xfrm>
          <a:prstGeom prst="rect">
            <a:avLst/>
          </a:prstGeom>
          <a:noFill/>
          <a:ln/>
        </p:spPr>
        <p:txBody>
          <a:bodyPr wrap="square" lIns="0" tIns="0" rIns="0" bIns="0" rtlCol="0" anchor="ctr"/>
          <a:lstStyle/>
          <a:p>
            <a:pPr marL="0" indent="0" algn="ctr">
              <a:lnSpc>
                <a:spcPct val="110000"/>
              </a:lnSpc>
              <a:buNone/>
            </a:pPr>
            <a:r>
              <a:rPr lang="en-US" sz="1200">
                <a:solidFill>
                  <a:srgbClr val="222222"/>
                </a:solidFill>
                <a:latin typeface="Arial" pitchFamily="34" charset="0"/>
                <a:ea typeface="Arial" pitchFamily="34" charset="-122"/>
                <a:cs typeface="Arial" pitchFamily="34" charset="-120"/>
              </a:rPr>
              <a:t>Genuine apology and the facts known at the time</a:t>
            </a:r>
          </a:p>
          <a:p>
            <a:pPr marL="0" indent="0" algn="ctr">
              <a:lnSpc>
                <a:spcPct val="110000"/>
              </a:lnSpc>
              <a:buNone/>
            </a:pPr>
            <a:endParaRPr lang="en-US" sz="1200">
              <a:solidFill>
                <a:srgbClr val="222222"/>
              </a:solidFill>
              <a:latin typeface="Arial" pitchFamily="34" charset="0"/>
              <a:ea typeface="Arial" pitchFamily="34" charset="-122"/>
              <a:cs typeface="Arial" pitchFamily="34" charset="-120"/>
            </a:endParaRPr>
          </a:p>
          <a:p>
            <a:pPr marL="0" indent="0" algn="ctr">
              <a:lnSpc>
                <a:spcPct val="110000"/>
              </a:lnSpc>
              <a:buNone/>
            </a:pPr>
            <a:endParaRPr lang="en-US" sz="1200">
              <a:solidFill>
                <a:srgbClr val="222222"/>
              </a:solidFill>
              <a:latin typeface="Arial" pitchFamily="34" charset="0"/>
              <a:ea typeface="Arial" pitchFamily="34" charset="-122"/>
              <a:cs typeface="Arial" pitchFamily="34" charset="-120"/>
            </a:endParaRPr>
          </a:p>
          <a:p>
            <a:pPr marL="0" indent="0" algn="ctr">
              <a:lnSpc>
                <a:spcPct val="110000"/>
              </a:lnSpc>
              <a:buNone/>
            </a:pPr>
            <a:r>
              <a:rPr lang="en-US" sz="1200" b="1">
                <a:solidFill>
                  <a:srgbClr val="222222"/>
                </a:solidFill>
                <a:latin typeface="Arial" pitchFamily="34" charset="0"/>
                <a:cs typeface="Arial" pitchFamily="34" charset="-120"/>
              </a:rPr>
              <a:t>Requirement 1</a:t>
            </a:r>
            <a:endParaRPr lang="en-US" sz="1200" b="1"/>
          </a:p>
        </p:txBody>
      </p:sp>
      <p:sp>
        <p:nvSpPr>
          <p:cNvPr id="23" name="Shape 19"/>
          <p:cNvSpPr/>
          <p:nvPr/>
        </p:nvSpPr>
        <p:spPr>
          <a:xfrm>
            <a:off x="3662172" y="2962656"/>
            <a:ext cx="201168" cy="201168"/>
          </a:xfrm>
          <a:prstGeom prst="ellipse">
            <a:avLst/>
          </a:prstGeom>
          <a:solidFill>
            <a:srgbClr val="007586"/>
          </a:solidFill>
          <a:ln/>
        </p:spPr>
        <p:txBody>
          <a:bodyPr/>
          <a:lstStyle/>
          <a:p>
            <a:endParaRPr lang="en-AU"/>
          </a:p>
        </p:txBody>
      </p:sp>
      <p:sp>
        <p:nvSpPr>
          <p:cNvPr id="24" name="Shape 20"/>
          <p:cNvSpPr/>
          <p:nvPr/>
        </p:nvSpPr>
        <p:spPr>
          <a:xfrm>
            <a:off x="2962656" y="3310128"/>
            <a:ext cx="1600200" cy="310896"/>
          </a:xfrm>
          <a:prstGeom prst="roundRect">
            <a:avLst>
              <a:gd name="adj" fmla="val 50000"/>
            </a:avLst>
          </a:prstGeom>
          <a:solidFill>
            <a:srgbClr val="E6643C"/>
          </a:solidFill>
          <a:ln/>
        </p:spPr>
        <p:txBody>
          <a:bodyPr/>
          <a:lstStyle/>
          <a:p>
            <a:endParaRPr lang="en-AU"/>
          </a:p>
        </p:txBody>
      </p:sp>
      <p:sp>
        <p:nvSpPr>
          <p:cNvPr id="25" name="Text 21"/>
          <p:cNvSpPr/>
          <p:nvPr/>
        </p:nvSpPr>
        <p:spPr>
          <a:xfrm>
            <a:off x="2962656" y="3310128"/>
            <a:ext cx="160020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3 business days</a:t>
            </a:r>
            <a:endParaRPr lang="en-US" sz="1050"/>
          </a:p>
        </p:txBody>
      </p:sp>
      <p:sp>
        <p:nvSpPr>
          <p:cNvPr id="26" name="Shape 22"/>
          <p:cNvSpPr/>
          <p:nvPr/>
        </p:nvSpPr>
        <p:spPr>
          <a:xfrm>
            <a:off x="2738628" y="3767328"/>
            <a:ext cx="2048256" cy="1874520"/>
          </a:xfrm>
          <a:prstGeom prst="roundRect">
            <a:avLst>
              <a:gd name="adj" fmla="val 3902"/>
            </a:avLst>
          </a:prstGeom>
          <a:solidFill>
            <a:srgbClr val="CC3366">
              <a:alpha val="50000"/>
            </a:srgbClr>
          </a:solidFill>
          <a:ln w="9525">
            <a:solidFill>
              <a:srgbClr val="CC3366"/>
            </a:solidFill>
            <a:prstDash val="solid"/>
          </a:ln>
        </p:spPr>
        <p:txBody>
          <a:bodyPr/>
          <a:lstStyle/>
          <a:p>
            <a:endParaRPr lang="en-AU"/>
          </a:p>
        </p:txBody>
      </p:sp>
      <p:sp>
        <p:nvSpPr>
          <p:cNvPr id="27" name="Text 23"/>
          <p:cNvSpPr/>
          <p:nvPr/>
        </p:nvSpPr>
        <p:spPr>
          <a:xfrm>
            <a:off x="2866644" y="3895344"/>
            <a:ext cx="1792224" cy="685800"/>
          </a:xfrm>
          <a:prstGeom prst="rect">
            <a:avLst/>
          </a:prstGeom>
          <a:noFill/>
          <a:ln/>
        </p:spPr>
        <p:txBody>
          <a:bodyPr wrap="square" lIns="0" tIns="0" rIns="0" bIns="0" rtlCol="0" anchor="ctr"/>
          <a:lstStyle/>
          <a:p>
            <a:pPr marL="0" indent="0" algn="ctr">
              <a:lnSpc>
                <a:spcPct val="105000"/>
              </a:lnSpc>
              <a:buNone/>
            </a:pPr>
            <a:r>
              <a:rPr lang="en-US" sz="1200" b="1" err="1">
                <a:solidFill>
                  <a:srgbClr val="005965"/>
                </a:solidFill>
                <a:latin typeface="Arial" pitchFamily="34" charset="0"/>
                <a:ea typeface="Arial" pitchFamily="34" charset="-122"/>
                <a:cs typeface="Arial" pitchFamily="34" charset="-120"/>
              </a:rPr>
              <a:t>Organise</a:t>
            </a:r>
            <a:r>
              <a:rPr lang="en-US" sz="1200" b="1">
                <a:solidFill>
                  <a:srgbClr val="005965"/>
                </a:solidFill>
                <a:latin typeface="Arial" pitchFamily="34" charset="0"/>
                <a:ea typeface="Arial" pitchFamily="34" charset="-122"/>
                <a:cs typeface="Arial" pitchFamily="34" charset="-120"/>
              </a:rPr>
              <a:t> the SDC meeting</a:t>
            </a:r>
            <a:endParaRPr lang="en-US" sz="1200"/>
          </a:p>
        </p:txBody>
      </p:sp>
      <p:sp>
        <p:nvSpPr>
          <p:cNvPr id="28" name="Text 24"/>
          <p:cNvSpPr/>
          <p:nvPr/>
        </p:nvSpPr>
        <p:spPr>
          <a:xfrm>
            <a:off x="2884932" y="4608576"/>
            <a:ext cx="1755648" cy="914400"/>
          </a:xfrm>
          <a:prstGeom prst="rect">
            <a:avLst/>
          </a:prstGeom>
          <a:noFill/>
          <a:ln/>
        </p:spPr>
        <p:txBody>
          <a:bodyPr wrap="square" lIns="0" tIns="0" rIns="0" bIns="0" rtlCol="0" anchor="ctr"/>
          <a:lstStyle/>
          <a:p>
            <a:pPr marL="0" indent="0" algn="ctr">
              <a:lnSpc>
                <a:spcPct val="110000"/>
              </a:lnSpc>
              <a:buNone/>
            </a:pPr>
            <a:r>
              <a:rPr lang="en-US" sz="1200">
                <a:solidFill>
                  <a:srgbClr val="222222"/>
                </a:solidFill>
                <a:latin typeface="Arial" pitchFamily="34" charset="0"/>
                <a:ea typeface="Arial" pitchFamily="34" charset="-122"/>
                <a:cs typeface="Arial" pitchFamily="34" charset="-120"/>
              </a:rPr>
              <a:t>Take steps to arrange the meeting with the patient</a:t>
            </a:r>
          </a:p>
          <a:p>
            <a:pPr marL="0" indent="0" algn="ctr">
              <a:lnSpc>
                <a:spcPct val="110000"/>
              </a:lnSpc>
              <a:buNone/>
            </a:pPr>
            <a:endParaRPr lang="en-US" sz="1200">
              <a:solidFill>
                <a:srgbClr val="222222"/>
              </a:solidFill>
              <a:latin typeface="Arial" pitchFamily="34" charset="0"/>
              <a:ea typeface="Arial" pitchFamily="34" charset="-122"/>
              <a:cs typeface="Arial" pitchFamily="34" charset="-120"/>
            </a:endParaRPr>
          </a:p>
          <a:p>
            <a:pPr marL="0" indent="0" algn="ctr">
              <a:lnSpc>
                <a:spcPct val="110000"/>
              </a:lnSpc>
              <a:buNone/>
            </a:pPr>
            <a:endParaRPr lang="en-US" sz="1200">
              <a:solidFill>
                <a:srgbClr val="222222"/>
              </a:solidFill>
              <a:latin typeface="Arial" pitchFamily="34" charset="0"/>
              <a:ea typeface="Arial" pitchFamily="34" charset="-122"/>
              <a:cs typeface="Arial" pitchFamily="34" charset="-120"/>
            </a:endParaRPr>
          </a:p>
          <a:p>
            <a:pPr marL="0" indent="0" algn="ctr">
              <a:lnSpc>
                <a:spcPct val="110000"/>
              </a:lnSpc>
              <a:buNone/>
            </a:pPr>
            <a:r>
              <a:rPr lang="en-US" sz="1200" b="1">
                <a:solidFill>
                  <a:srgbClr val="222222"/>
                </a:solidFill>
                <a:latin typeface="Arial" pitchFamily="34" charset="0"/>
                <a:cs typeface="Arial" pitchFamily="34" charset="-120"/>
              </a:rPr>
              <a:t>Requirement 2</a:t>
            </a:r>
            <a:endParaRPr lang="en-US" sz="1200" b="1"/>
          </a:p>
        </p:txBody>
      </p:sp>
      <p:sp>
        <p:nvSpPr>
          <p:cNvPr id="29" name="Shape 25"/>
          <p:cNvSpPr/>
          <p:nvPr/>
        </p:nvSpPr>
        <p:spPr>
          <a:xfrm>
            <a:off x="5852160" y="2962656"/>
            <a:ext cx="201168" cy="201168"/>
          </a:xfrm>
          <a:prstGeom prst="ellipse">
            <a:avLst/>
          </a:prstGeom>
          <a:solidFill>
            <a:srgbClr val="007586"/>
          </a:solidFill>
          <a:ln/>
        </p:spPr>
        <p:txBody>
          <a:bodyPr/>
          <a:lstStyle/>
          <a:p>
            <a:endParaRPr lang="en-AU"/>
          </a:p>
        </p:txBody>
      </p:sp>
      <p:sp>
        <p:nvSpPr>
          <p:cNvPr id="30" name="Shape 26"/>
          <p:cNvSpPr/>
          <p:nvPr/>
        </p:nvSpPr>
        <p:spPr>
          <a:xfrm>
            <a:off x="5152644" y="3310128"/>
            <a:ext cx="1600200" cy="310896"/>
          </a:xfrm>
          <a:prstGeom prst="roundRect">
            <a:avLst>
              <a:gd name="adj" fmla="val 50000"/>
            </a:avLst>
          </a:prstGeom>
          <a:solidFill>
            <a:srgbClr val="E6643C"/>
          </a:solidFill>
          <a:ln/>
        </p:spPr>
        <p:txBody>
          <a:bodyPr/>
          <a:lstStyle/>
          <a:p>
            <a:endParaRPr lang="en-AU"/>
          </a:p>
        </p:txBody>
      </p:sp>
      <p:sp>
        <p:nvSpPr>
          <p:cNvPr id="31" name="Text 27"/>
          <p:cNvSpPr/>
          <p:nvPr/>
        </p:nvSpPr>
        <p:spPr>
          <a:xfrm>
            <a:off x="5152644" y="3310128"/>
            <a:ext cx="160020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10 business days</a:t>
            </a:r>
            <a:endParaRPr lang="en-US" sz="1050"/>
          </a:p>
        </p:txBody>
      </p:sp>
      <p:sp>
        <p:nvSpPr>
          <p:cNvPr id="32" name="Shape 28"/>
          <p:cNvSpPr/>
          <p:nvPr/>
        </p:nvSpPr>
        <p:spPr>
          <a:xfrm>
            <a:off x="4928616" y="3767328"/>
            <a:ext cx="2048256" cy="1874520"/>
          </a:xfrm>
          <a:prstGeom prst="roundRect">
            <a:avLst>
              <a:gd name="adj" fmla="val 3902"/>
            </a:avLst>
          </a:prstGeom>
          <a:solidFill>
            <a:srgbClr val="660099">
              <a:alpha val="25098"/>
            </a:srgbClr>
          </a:solidFill>
          <a:ln w="9525">
            <a:solidFill>
              <a:srgbClr val="660099"/>
            </a:solidFill>
            <a:prstDash val="solid"/>
          </a:ln>
        </p:spPr>
        <p:txBody>
          <a:bodyPr/>
          <a:lstStyle/>
          <a:p>
            <a:endParaRPr lang="en-AU"/>
          </a:p>
        </p:txBody>
      </p:sp>
      <p:sp>
        <p:nvSpPr>
          <p:cNvPr id="33" name="Text 29"/>
          <p:cNvSpPr/>
          <p:nvPr/>
        </p:nvSpPr>
        <p:spPr>
          <a:xfrm>
            <a:off x="5056632" y="3895344"/>
            <a:ext cx="1792224" cy="685800"/>
          </a:xfrm>
          <a:prstGeom prst="rect">
            <a:avLst/>
          </a:prstGeom>
          <a:noFill/>
          <a:ln/>
        </p:spPr>
        <p:txBody>
          <a:bodyPr wrap="square" lIns="0" tIns="0" rIns="0" bIns="0" rtlCol="0" anchor="ctr"/>
          <a:lstStyle/>
          <a:p>
            <a:pPr marL="0" indent="0" algn="ctr">
              <a:lnSpc>
                <a:spcPct val="105000"/>
              </a:lnSpc>
              <a:buNone/>
            </a:pPr>
            <a:r>
              <a:rPr lang="en-US" sz="1200" b="1">
                <a:solidFill>
                  <a:srgbClr val="005965"/>
                </a:solidFill>
                <a:latin typeface="Arial" pitchFamily="34" charset="0"/>
                <a:ea typeface="Arial" pitchFamily="34" charset="-122"/>
                <a:cs typeface="Arial" pitchFamily="34" charset="-120"/>
              </a:rPr>
              <a:t>Hold the SDC meeting</a:t>
            </a:r>
            <a:endParaRPr lang="en-US" sz="1200"/>
          </a:p>
        </p:txBody>
      </p:sp>
      <p:sp>
        <p:nvSpPr>
          <p:cNvPr id="34" name="Text 30"/>
          <p:cNvSpPr/>
          <p:nvPr/>
        </p:nvSpPr>
        <p:spPr>
          <a:xfrm>
            <a:off x="5074920" y="4608576"/>
            <a:ext cx="1755648" cy="914400"/>
          </a:xfrm>
          <a:prstGeom prst="rect">
            <a:avLst/>
          </a:prstGeom>
          <a:noFill/>
          <a:ln/>
        </p:spPr>
        <p:txBody>
          <a:bodyPr wrap="square" lIns="0" tIns="0" rIns="0" bIns="0" rtlCol="0" anchor="ctr"/>
          <a:lstStyle/>
          <a:p>
            <a:pPr marL="0" indent="0" algn="ctr">
              <a:lnSpc>
                <a:spcPct val="110000"/>
              </a:lnSpc>
              <a:buNone/>
            </a:pPr>
            <a:r>
              <a:rPr lang="en-US" sz="1200">
                <a:solidFill>
                  <a:srgbClr val="222222"/>
                </a:solidFill>
                <a:latin typeface="Arial" pitchFamily="34" charset="0"/>
                <a:ea typeface="Arial" pitchFamily="34" charset="-122"/>
                <a:cs typeface="Arial" pitchFamily="34" charset="-120"/>
              </a:rPr>
              <a:t>Explanation, apology, questions and next steps</a:t>
            </a:r>
          </a:p>
          <a:p>
            <a:pPr marL="0" indent="0" algn="ctr">
              <a:lnSpc>
                <a:spcPct val="110000"/>
              </a:lnSpc>
              <a:buNone/>
            </a:pPr>
            <a:endParaRPr lang="en-US" sz="1200">
              <a:solidFill>
                <a:srgbClr val="222222"/>
              </a:solidFill>
              <a:latin typeface="Arial" pitchFamily="34" charset="0"/>
              <a:ea typeface="Arial" pitchFamily="34" charset="-122"/>
              <a:cs typeface="Arial" pitchFamily="34" charset="-120"/>
            </a:endParaRPr>
          </a:p>
          <a:p>
            <a:pPr marL="0" indent="0" algn="ctr">
              <a:lnSpc>
                <a:spcPct val="110000"/>
              </a:lnSpc>
              <a:buNone/>
            </a:pPr>
            <a:endParaRPr lang="en-US" sz="1200">
              <a:solidFill>
                <a:srgbClr val="222222"/>
              </a:solidFill>
              <a:latin typeface="Arial" pitchFamily="34" charset="0"/>
              <a:ea typeface="Arial" pitchFamily="34" charset="-122"/>
              <a:cs typeface="Arial" pitchFamily="34" charset="-120"/>
            </a:endParaRPr>
          </a:p>
          <a:p>
            <a:pPr marL="0" indent="0" algn="ctr">
              <a:lnSpc>
                <a:spcPct val="110000"/>
              </a:lnSpc>
              <a:buNone/>
            </a:pPr>
            <a:r>
              <a:rPr lang="en-US" sz="1200" b="1">
                <a:solidFill>
                  <a:srgbClr val="222222"/>
                </a:solidFill>
                <a:latin typeface="Arial" pitchFamily="34" charset="0"/>
                <a:cs typeface="Arial" pitchFamily="34" charset="-120"/>
              </a:rPr>
              <a:t>Requirement 3-4</a:t>
            </a:r>
            <a:endParaRPr lang="en-US" sz="1200" b="1"/>
          </a:p>
        </p:txBody>
      </p:sp>
      <p:sp>
        <p:nvSpPr>
          <p:cNvPr id="35" name="Shape 31"/>
          <p:cNvSpPr/>
          <p:nvPr/>
        </p:nvSpPr>
        <p:spPr>
          <a:xfrm>
            <a:off x="8042148" y="2962656"/>
            <a:ext cx="201168" cy="201168"/>
          </a:xfrm>
          <a:prstGeom prst="ellipse">
            <a:avLst/>
          </a:prstGeom>
          <a:solidFill>
            <a:srgbClr val="007586"/>
          </a:solidFill>
          <a:ln/>
        </p:spPr>
        <p:txBody>
          <a:bodyPr/>
          <a:lstStyle/>
          <a:p>
            <a:endParaRPr lang="en-AU"/>
          </a:p>
        </p:txBody>
      </p:sp>
      <p:sp>
        <p:nvSpPr>
          <p:cNvPr id="36" name="Shape 32"/>
          <p:cNvSpPr/>
          <p:nvPr/>
        </p:nvSpPr>
        <p:spPr>
          <a:xfrm>
            <a:off x="7342632" y="3310128"/>
            <a:ext cx="1600200" cy="310896"/>
          </a:xfrm>
          <a:prstGeom prst="roundRect">
            <a:avLst>
              <a:gd name="adj" fmla="val 50000"/>
            </a:avLst>
          </a:prstGeom>
          <a:solidFill>
            <a:srgbClr val="E6643C"/>
          </a:solidFill>
          <a:ln/>
        </p:spPr>
        <p:txBody>
          <a:bodyPr/>
          <a:lstStyle/>
          <a:p>
            <a:endParaRPr lang="en-AU"/>
          </a:p>
        </p:txBody>
      </p:sp>
      <p:sp>
        <p:nvSpPr>
          <p:cNvPr id="37" name="Text 33"/>
          <p:cNvSpPr/>
          <p:nvPr/>
        </p:nvSpPr>
        <p:spPr>
          <a:xfrm>
            <a:off x="7342632" y="3310128"/>
            <a:ext cx="160020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10 business days*</a:t>
            </a:r>
            <a:endParaRPr lang="en-US" sz="1050"/>
          </a:p>
        </p:txBody>
      </p:sp>
      <p:sp>
        <p:nvSpPr>
          <p:cNvPr id="38" name="Shape 34"/>
          <p:cNvSpPr/>
          <p:nvPr/>
        </p:nvSpPr>
        <p:spPr>
          <a:xfrm>
            <a:off x="7118604" y="3767328"/>
            <a:ext cx="2048256" cy="1874520"/>
          </a:xfrm>
          <a:prstGeom prst="roundRect">
            <a:avLst>
              <a:gd name="adj" fmla="val 3902"/>
            </a:avLst>
          </a:prstGeom>
          <a:solidFill>
            <a:srgbClr val="5AAA64">
              <a:alpha val="25000"/>
            </a:srgbClr>
          </a:solidFill>
          <a:ln w="9525">
            <a:solidFill>
              <a:srgbClr val="5AAA64"/>
            </a:solidFill>
            <a:prstDash val="solid"/>
          </a:ln>
        </p:spPr>
        <p:txBody>
          <a:bodyPr/>
          <a:lstStyle/>
          <a:p>
            <a:endParaRPr lang="en-AU"/>
          </a:p>
        </p:txBody>
      </p:sp>
      <p:sp>
        <p:nvSpPr>
          <p:cNvPr id="39" name="Text 35"/>
          <p:cNvSpPr/>
          <p:nvPr/>
        </p:nvSpPr>
        <p:spPr>
          <a:xfrm>
            <a:off x="7246620" y="3895344"/>
            <a:ext cx="1792224" cy="685800"/>
          </a:xfrm>
          <a:prstGeom prst="rect">
            <a:avLst/>
          </a:prstGeom>
          <a:noFill/>
          <a:ln/>
        </p:spPr>
        <p:txBody>
          <a:bodyPr wrap="square" lIns="0" tIns="0" rIns="0" bIns="0" rtlCol="0" anchor="ctr"/>
          <a:lstStyle/>
          <a:p>
            <a:pPr marL="0" indent="0" algn="ctr">
              <a:lnSpc>
                <a:spcPct val="105000"/>
              </a:lnSpc>
              <a:buNone/>
            </a:pPr>
            <a:r>
              <a:rPr lang="en-US" sz="1200" b="1">
                <a:solidFill>
                  <a:srgbClr val="005965"/>
                </a:solidFill>
                <a:latin typeface="Arial" pitchFamily="34" charset="0"/>
                <a:ea typeface="Arial" pitchFamily="34" charset="-122"/>
                <a:cs typeface="Arial" pitchFamily="34" charset="-120"/>
              </a:rPr>
              <a:t>Provide meeting report</a:t>
            </a:r>
            <a:endParaRPr lang="en-US" sz="1200"/>
          </a:p>
        </p:txBody>
      </p:sp>
      <p:sp>
        <p:nvSpPr>
          <p:cNvPr id="40" name="Text 36"/>
          <p:cNvSpPr/>
          <p:nvPr/>
        </p:nvSpPr>
        <p:spPr>
          <a:xfrm>
            <a:off x="7264908" y="4608576"/>
            <a:ext cx="1755648" cy="914400"/>
          </a:xfrm>
          <a:prstGeom prst="rect">
            <a:avLst/>
          </a:prstGeom>
          <a:noFill/>
          <a:ln/>
        </p:spPr>
        <p:txBody>
          <a:bodyPr wrap="square" lIns="0" tIns="0" rIns="0" bIns="0" rtlCol="0" anchor="ctr"/>
          <a:lstStyle/>
          <a:p>
            <a:pPr marL="0" indent="0" algn="ctr">
              <a:lnSpc>
                <a:spcPct val="110000"/>
              </a:lnSpc>
              <a:buNone/>
            </a:pPr>
            <a:r>
              <a:rPr lang="en-US" sz="1200">
                <a:solidFill>
                  <a:srgbClr val="222222"/>
                </a:solidFill>
                <a:latin typeface="Arial" pitchFamily="34" charset="0"/>
                <a:ea typeface="Arial" pitchFamily="34" charset="-122"/>
                <a:cs typeface="Arial" pitchFamily="34" charset="-120"/>
              </a:rPr>
              <a:t>Written record of the meeting given to the patient</a:t>
            </a:r>
          </a:p>
          <a:p>
            <a:pPr marL="0" indent="0" algn="ctr">
              <a:lnSpc>
                <a:spcPct val="110000"/>
              </a:lnSpc>
              <a:buNone/>
            </a:pPr>
            <a:endParaRPr lang="en-US" sz="1200">
              <a:solidFill>
                <a:srgbClr val="222222"/>
              </a:solidFill>
              <a:latin typeface="Arial" pitchFamily="34" charset="0"/>
              <a:cs typeface="Arial" pitchFamily="34" charset="-120"/>
            </a:endParaRPr>
          </a:p>
          <a:p>
            <a:pPr marL="0" indent="0" algn="ctr">
              <a:lnSpc>
                <a:spcPct val="110000"/>
              </a:lnSpc>
              <a:buNone/>
            </a:pPr>
            <a:r>
              <a:rPr lang="en-US" sz="1200" b="1">
                <a:solidFill>
                  <a:srgbClr val="222222"/>
                </a:solidFill>
                <a:latin typeface="Arial" pitchFamily="34" charset="0"/>
                <a:cs typeface="Arial" pitchFamily="34" charset="-120"/>
              </a:rPr>
              <a:t>Requirement 4-5</a:t>
            </a:r>
            <a:endParaRPr lang="en-US" sz="1200" b="1"/>
          </a:p>
        </p:txBody>
      </p:sp>
      <p:sp>
        <p:nvSpPr>
          <p:cNvPr id="41" name="Shape 37"/>
          <p:cNvSpPr/>
          <p:nvPr/>
        </p:nvSpPr>
        <p:spPr>
          <a:xfrm>
            <a:off x="10232136" y="2962656"/>
            <a:ext cx="201168" cy="201168"/>
          </a:xfrm>
          <a:prstGeom prst="ellipse">
            <a:avLst/>
          </a:prstGeom>
          <a:solidFill>
            <a:srgbClr val="007586"/>
          </a:solidFill>
          <a:ln/>
        </p:spPr>
        <p:txBody>
          <a:bodyPr/>
          <a:lstStyle/>
          <a:p>
            <a:endParaRPr lang="en-AU"/>
          </a:p>
        </p:txBody>
      </p:sp>
      <p:sp>
        <p:nvSpPr>
          <p:cNvPr id="42" name="Shape 38"/>
          <p:cNvSpPr/>
          <p:nvPr/>
        </p:nvSpPr>
        <p:spPr>
          <a:xfrm>
            <a:off x="9532620" y="3310128"/>
            <a:ext cx="1600200" cy="310896"/>
          </a:xfrm>
          <a:prstGeom prst="roundRect">
            <a:avLst>
              <a:gd name="adj" fmla="val 50000"/>
            </a:avLst>
          </a:prstGeom>
          <a:solidFill>
            <a:srgbClr val="E6643C"/>
          </a:solidFill>
          <a:ln/>
        </p:spPr>
        <p:txBody>
          <a:bodyPr/>
          <a:lstStyle/>
          <a:p>
            <a:endParaRPr lang="en-AU"/>
          </a:p>
        </p:txBody>
      </p:sp>
      <p:sp>
        <p:nvSpPr>
          <p:cNvPr id="43" name="Text 39"/>
          <p:cNvSpPr/>
          <p:nvPr/>
        </p:nvSpPr>
        <p:spPr>
          <a:xfrm>
            <a:off x="9532620" y="3310128"/>
            <a:ext cx="160020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50 business days</a:t>
            </a:r>
            <a:endParaRPr lang="en-US" sz="1050"/>
          </a:p>
        </p:txBody>
      </p:sp>
      <p:sp>
        <p:nvSpPr>
          <p:cNvPr id="44" name="Shape 40"/>
          <p:cNvSpPr/>
          <p:nvPr/>
        </p:nvSpPr>
        <p:spPr>
          <a:xfrm>
            <a:off x="9308592" y="3767328"/>
            <a:ext cx="2048256" cy="1874520"/>
          </a:xfrm>
          <a:prstGeom prst="roundRect">
            <a:avLst>
              <a:gd name="adj" fmla="val 3902"/>
            </a:avLst>
          </a:prstGeom>
          <a:solidFill>
            <a:srgbClr val="E6643C">
              <a:alpha val="25000"/>
            </a:srgbClr>
          </a:solidFill>
          <a:ln w="9525">
            <a:solidFill>
              <a:srgbClr val="E6643C"/>
            </a:solidFill>
            <a:prstDash val="solid"/>
          </a:ln>
        </p:spPr>
        <p:txBody>
          <a:bodyPr/>
          <a:lstStyle/>
          <a:p>
            <a:endParaRPr lang="en-AU"/>
          </a:p>
        </p:txBody>
      </p:sp>
      <p:sp>
        <p:nvSpPr>
          <p:cNvPr id="45" name="Text 41"/>
          <p:cNvSpPr/>
          <p:nvPr/>
        </p:nvSpPr>
        <p:spPr>
          <a:xfrm>
            <a:off x="9436608" y="3895344"/>
            <a:ext cx="1792224" cy="685800"/>
          </a:xfrm>
          <a:prstGeom prst="rect">
            <a:avLst/>
          </a:prstGeom>
          <a:noFill/>
          <a:ln/>
        </p:spPr>
        <p:txBody>
          <a:bodyPr wrap="square" lIns="0" tIns="0" rIns="0" bIns="0" rtlCol="0" anchor="ctr"/>
          <a:lstStyle/>
          <a:p>
            <a:pPr marL="0" indent="0" algn="ctr">
              <a:lnSpc>
                <a:spcPct val="105000"/>
              </a:lnSpc>
              <a:buNone/>
            </a:pPr>
            <a:r>
              <a:rPr lang="en-US" sz="1200" b="1">
                <a:solidFill>
                  <a:srgbClr val="005965"/>
                </a:solidFill>
                <a:latin typeface="Arial" pitchFamily="34" charset="0"/>
                <a:ea typeface="Arial" pitchFamily="34" charset="-122"/>
                <a:cs typeface="Arial" pitchFamily="34" charset="-120"/>
              </a:rPr>
              <a:t>Review + final report</a:t>
            </a:r>
            <a:endParaRPr lang="en-US" sz="1200"/>
          </a:p>
        </p:txBody>
      </p:sp>
      <p:sp>
        <p:nvSpPr>
          <p:cNvPr id="46" name="Text 42"/>
          <p:cNvSpPr/>
          <p:nvPr/>
        </p:nvSpPr>
        <p:spPr>
          <a:xfrm>
            <a:off x="9454896" y="4608576"/>
            <a:ext cx="1755648" cy="914400"/>
          </a:xfrm>
          <a:prstGeom prst="rect">
            <a:avLst/>
          </a:prstGeom>
          <a:noFill/>
          <a:ln/>
        </p:spPr>
        <p:txBody>
          <a:bodyPr wrap="square" lIns="0" tIns="0" rIns="0" bIns="0" rtlCol="0" anchor="ctr"/>
          <a:lstStyle/>
          <a:p>
            <a:pPr marL="0" indent="0" algn="ctr">
              <a:lnSpc>
                <a:spcPct val="110000"/>
              </a:lnSpc>
              <a:buNone/>
            </a:pPr>
            <a:r>
              <a:rPr lang="en-US" sz="1200">
                <a:solidFill>
                  <a:srgbClr val="222222"/>
                </a:solidFill>
                <a:latin typeface="Arial" pitchFamily="34" charset="0"/>
                <a:ea typeface="Arial" pitchFamily="34" charset="-122"/>
                <a:cs typeface="Arial" pitchFamily="34" charset="-120"/>
              </a:rPr>
              <a:t>SAPSE review completed and report offered</a:t>
            </a:r>
          </a:p>
          <a:p>
            <a:pPr marL="0" indent="0" algn="ctr">
              <a:lnSpc>
                <a:spcPct val="110000"/>
              </a:lnSpc>
              <a:buNone/>
            </a:pPr>
            <a:endParaRPr lang="en-US" sz="1200">
              <a:solidFill>
                <a:srgbClr val="222222"/>
              </a:solidFill>
              <a:latin typeface="Arial" pitchFamily="34" charset="0"/>
              <a:cs typeface="Arial" pitchFamily="34" charset="-120"/>
            </a:endParaRPr>
          </a:p>
          <a:p>
            <a:pPr marL="0" indent="0" algn="ctr">
              <a:lnSpc>
                <a:spcPct val="110000"/>
              </a:lnSpc>
              <a:buNone/>
            </a:pPr>
            <a:endParaRPr lang="en-US" sz="1200">
              <a:solidFill>
                <a:srgbClr val="222222"/>
              </a:solidFill>
              <a:latin typeface="Arial" pitchFamily="34" charset="0"/>
              <a:cs typeface="Arial" pitchFamily="34" charset="-120"/>
            </a:endParaRPr>
          </a:p>
          <a:p>
            <a:pPr marL="0" indent="0" algn="ctr">
              <a:lnSpc>
                <a:spcPct val="110000"/>
              </a:lnSpc>
              <a:buNone/>
            </a:pPr>
            <a:r>
              <a:rPr lang="en-US" sz="1200" b="1">
                <a:solidFill>
                  <a:srgbClr val="222222"/>
                </a:solidFill>
                <a:latin typeface="Arial" pitchFamily="34" charset="0"/>
                <a:cs typeface="Arial" pitchFamily="34" charset="-120"/>
              </a:rPr>
              <a:t>Requirement 6-7</a:t>
            </a:r>
            <a:endParaRPr lang="en-US" sz="1200" b="1"/>
          </a:p>
        </p:txBody>
      </p:sp>
      <p:pic>
        <p:nvPicPr>
          <p:cNvPr id="47" name="Image 1" descr="preencoded.png"/>
          <p:cNvPicPr>
            <a:picLocks noChangeAspect="1"/>
          </p:cNvPicPr>
          <p:nvPr/>
        </p:nvPicPr>
        <p:blipFill>
          <a:blip r:embed="rId4"/>
          <a:stretch>
            <a:fillRect/>
          </a:stretch>
        </p:blipFill>
        <p:spPr>
          <a:xfrm>
            <a:off x="548640" y="5870448"/>
            <a:ext cx="475488" cy="475488"/>
          </a:xfrm>
          <a:prstGeom prst="rect">
            <a:avLst/>
          </a:prstGeom>
        </p:spPr>
      </p:pic>
      <p:sp>
        <p:nvSpPr>
          <p:cNvPr id="48" name="Text 43"/>
          <p:cNvSpPr/>
          <p:nvPr/>
        </p:nvSpPr>
        <p:spPr>
          <a:xfrm>
            <a:off x="1143000" y="5897880"/>
            <a:ext cx="10469880" cy="502920"/>
          </a:xfrm>
          <a:prstGeom prst="rect">
            <a:avLst/>
          </a:prstGeom>
          <a:noFill/>
          <a:ln/>
        </p:spPr>
        <p:txBody>
          <a:bodyPr wrap="square" lIns="0" tIns="0" rIns="0" bIns="0" rtlCol="0" anchor="ctr"/>
          <a:lstStyle/>
          <a:p>
            <a:pPr marL="0" indent="0">
              <a:lnSpc>
                <a:spcPct val="110000"/>
              </a:lnSpc>
              <a:buNone/>
            </a:pPr>
            <a:r>
              <a:rPr lang="en-US" sz="1200" b="1" i="1">
                <a:latin typeface="Arial" pitchFamily="34" charset="0"/>
                <a:ea typeface="Arial" pitchFamily="34" charset="-122"/>
                <a:cs typeface="Arial" pitchFamily="34" charset="-120"/>
              </a:rPr>
              <a:t>All deadlines run from the day the SAPSE is identified by the entity, except *the meeting report, due 10 business days after the meeting. </a:t>
            </a:r>
          </a:p>
          <a:p>
            <a:pPr marL="0" indent="0">
              <a:lnSpc>
                <a:spcPct val="110000"/>
              </a:lnSpc>
              <a:buNone/>
            </a:pPr>
            <a:r>
              <a:rPr lang="en-US" sz="1200" b="1" i="1">
                <a:latin typeface="Arial" pitchFamily="34" charset="0"/>
                <a:ea typeface="Arial" pitchFamily="34" charset="-122"/>
                <a:cs typeface="Arial" pitchFamily="34" charset="-120"/>
              </a:rPr>
              <a:t>The final report extends to 75 business days where more than one entity is involved.</a:t>
            </a:r>
            <a:endParaRPr lang="en-US" sz="1200" b="1"/>
          </a:p>
        </p:txBody>
      </p:sp>
      <p:sp>
        <p:nvSpPr>
          <p:cNvPr id="49" name="OfficialMarking"/>
          <p:cNvSpPr/>
          <p:nvPr/>
        </p:nvSpPr>
        <p:spPr>
          <a:xfrm>
            <a:off x="5079111" y="6577203"/>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51651942-5737-4659-83CE-AB3D2793432A}" type="slidenum">
              <a:rPr lang="en-US" sz="850" dirty="0">
                <a:solidFill>
                  <a:srgbClr val="5A6672"/>
                </a:solidFill>
                <a:latin typeface="Arial" pitchFamily="34" charset="0"/>
                <a:ea typeface="Arial" pitchFamily="34" charset="-122"/>
                <a:cs typeface="Arial" pitchFamily="34" charset="-120"/>
              </a:rPr>
              <a:t>18</a:t>
            </a:fld>
            <a:endParaRPr lang="en-US" sz="850"/>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Following the process in practice</a:t>
            </a:r>
            <a:endParaRPr lang="en-US" sz="2800"/>
          </a:p>
        </p:txBody>
      </p:sp>
      <p:sp>
        <p:nvSpPr>
          <p:cNvPr id="8" name="Text 5"/>
          <p:cNvSpPr/>
          <p:nvPr/>
        </p:nvSpPr>
        <p:spPr>
          <a:xfrm>
            <a:off x="548640" y="1325880"/>
            <a:ext cx="6400800" cy="777240"/>
          </a:xfrm>
          <a:prstGeom prst="rect">
            <a:avLst/>
          </a:prstGeom>
          <a:noFill/>
          <a:ln/>
        </p:spPr>
        <p:txBody>
          <a:bodyPr wrap="square" lIns="0" tIns="0" rIns="0" bIns="0" rtlCol="0" anchor="ctr"/>
          <a:lstStyle/>
          <a:p>
            <a:pPr marL="0" indent="0">
              <a:lnSpc>
                <a:spcPct val="115000"/>
              </a:lnSpc>
              <a:buNone/>
            </a:pPr>
            <a:r>
              <a:rPr lang="en-US" sz="1200">
                <a:latin typeface="Arial" pitchFamily="34" charset="0"/>
                <a:ea typeface="Arial" pitchFamily="34" charset="-122"/>
                <a:cs typeface="Arial" pitchFamily="34" charset="-120"/>
              </a:rPr>
              <a:t>The next screens follow the SDC process step by step through the story of Farrah and Liam. Through their story, you will see the process in action and your role within it.</a:t>
            </a:r>
            <a:endParaRPr lang="en-US" sz="1200"/>
          </a:p>
        </p:txBody>
      </p:sp>
      <p:sp>
        <p:nvSpPr>
          <p:cNvPr id="9" name="Shape 6"/>
          <p:cNvSpPr/>
          <p:nvPr/>
        </p:nvSpPr>
        <p:spPr>
          <a:xfrm>
            <a:off x="548640" y="2286000"/>
            <a:ext cx="6400800" cy="1783080"/>
          </a:xfrm>
          <a:prstGeom prst="roundRect">
            <a:avLst>
              <a:gd name="adj" fmla="val 4615"/>
            </a:avLst>
          </a:prstGeom>
          <a:solidFill>
            <a:srgbClr val="007586"/>
          </a:solidFill>
          <a:ln/>
        </p:spPr>
        <p:txBody>
          <a:bodyPr/>
          <a:lstStyle/>
          <a:p>
            <a:endParaRPr lang="en-AU"/>
          </a:p>
        </p:txBody>
      </p:sp>
      <p:pic>
        <p:nvPicPr>
          <p:cNvPr id="10" name="Image 0" descr="preencoded.png"/>
          <p:cNvPicPr>
            <a:picLocks noChangeAspect="1"/>
          </p:cNvPicPr>
          <p:nvPr/>
        </p:nvPicPr>
        <p:blipFill>
          <a:blip r:embed="rId5"/>
          <a:stretch>
            <a:fillRect/>
          </a:stretch>
        </p:blipFill>
        <p:spPr>
          <a:xfrm>
            <a:off x="804672" y="2487168"/>
            <a:ext cx="566928" cy="566928"/>
          </a:xfrm>
          <a:prstGeom prst="rect">
            <a:avLst/>
          </a:prstGeom>
        </p:spPr>
      </p:pic>
      <p:sp>
        <p:nvSpPr>
          <p:cNvPr id="11" name="Text 7"/>
          <p:cNvSpPr/>
          <p:nvPr/>
        </p:nvSpPr>
        <p:spPr>
          <a:xfrm>
            <a:off x="1481328" y="2523744"/>
            <a:ext cx="2743200" cy="493776"/>
          </a:xfrm>
          <a:prstGeom prst="rect">
            <a:avLst/>
          </a:prstGeom>
          <a:noFill/>
          <a:ln/>
        </p:spPr>
        <p:txBody>
          <a:bodyPr wrap="square" lIns="0" tIns="0" rIns="0" bIns="0" rtlCol="0" anchor="ctr"/>
          <a:lstStyle/>
          <a:p>
            <a:pPr marL="0" indent="0">
              <a:buNone/>
            </a:pPr>
            <a:r>
              <a:rPr lang="en-US" sz="1500" b="1">
                <a:solidFill>
                  <a:srgbClr val="FFFFFF"/>
                </a:solidFill>
                <a:latin typeface="Arial" pitchFamily="34" charset="0"/>
                <a:ea typeface="Arial" pitchFamily="34" charset="-122"/>
                <a:cs typeface="Arial" pitchFamily="34" charset="-120"/>
              </a:rPr>
              <a:t>Farrah</a:t>
            </a:r>
            <a:endParaRPr lang="en-US" sz="1500"/>
          </a:p>
        </p:txBody>
      </p:sp>
      <p:sp>
        <p:nvSpPr>
          <p:cNvPr id="12" name="Text 8"/>
          <p:cNvSpPr/>
          <p:nvPr/>
        </p:nvSpPr>
        <p:spPr>
          <a:xfrm>
            <a:off x="841248" y="3108960"/>
            <a:ext cx="5815584" cy="868680"/>
          </a:xfrm>
          <a:prstGeom prst="rect">
            <a:avLst/>
          </a:prstGeom>
          <a:noFill/>
          <a:ln/>
        </p:spPr>
        <p:txBody>
          <a:bodyPr wrap="square" lIns="0" tIns="0" rIns="0" bIns="0" rtlCol="0" anchor="ctr"/>
          <a:lstStyle/>
          <a:p>
            <a:pPr marL="0" indent="0">
              <a:lnSpc>
                <a:spcPct val="114000"/>
              </a:lnSpc>
              <a:buNone/>
            </a:pPr>
            <a:r>
              <a:rPr lang="en-US" sz="1200">
                <a:solidFill>
                  <a:srgbClr val="F0F8FA"/>
                </a:solidFill>
                <a:latin typeface="Arial" pitchFamily="34" charset="0"/>
                <a:ea typeface="Arial" pitchFamily="34" charset="-122"/>
                <a:cs typeface="Arial" pitchFamily="34" charset="-120"/>
              </a:rPr>
              <a:t>A practitioner at the health service entity, experienced and suitably qualified in open disclosure, who leads the Statutory Duty of Candour process after Liam’s SAPSE.</a:t>
            </a:r>
            <a:endParaRPr lang="en-US" sz="1200"/>
          </a:p>
        </p:txBody>
      </p:sp>
      <p:sp>
        <p:nvSpPr>
          <p:cNvPr id="13" name="Shape 9"/>
          <p:cNvSpPr/>
          <p:nvPr/>
        </p:nvSpPr>
        <p:spPr>
          <a:xfrm>
            <a:off x="548640" y="4270248"/>
            <a:ext cx="6400800" cy="1783080"/>
          </a:xfrm>
          <a:prstGeom prst="roundRect">
            <a:avLst>
              <a:gd name="adj" fmla="val 4615"/>
            </a:avLst>
          </a:prstGeom>
          <a:solidFill>
            <a:srgbClr val="007586">
              <a:alpha val="25098"/>
            </a:srgbClr>
          </a:solidFill>
          <a:ln w="9525">
            <a:solidFill>
              <a:srgbClr val="AECFD9"/>
            </a:solidFill>
            <a:prstDash val="solid"/>
          </a:ln>
        </p:spPr>
        <p:txBody>
          <a:bodyPr/>
          <a:lstStyle/>
          <a:p>
            <a:endParaRPr lang="en-AU"/>
          </a:p>
        </p:txBody>
      </p:sp>
      <p:pic>
        <p:nvPicPr>
          <p:cNvPr id="14" name="Image 1" descr="preencoded.png"/>
          <p:cNvPicPr>
            <a:picLocks noChangeAspect="1"/>
          </p:cNvPicPr>
          <p:nvPr/>
        </p:nvPicPr>
        <p:blipFill>
          <a:blip r:embed="rId6"/>
          <a:stretch>
            <a:fillRect/>
          </a:stretch>
        </p:blipFill>
        <p:spPr>
          <a:xfrm>
            <a:off x="804672" y="4471416"/>
            <a:ext cx="566928" cy="566928"/>
          </a:xfrm>
          <a:prstGeom prst="rect">
            <a:avLst/>
          </a:prstGeom>
        </p:spPr>
      </p:pic>
      <p:sp>
        <p:nvSpPr>
          <p:cNvPr id="15" name="Text 10"/>
          <p:cNvSpPr/>
          <p:nvPr/>
        </p:nvSpPr>
        <p:spPr>
          <a:xfrm>
            <a:off x="1481328" y="4507992"/>
            <a:ext cx="2743200" cy="493776"/>
          </a:xfrm>
          <a:prstGeom prst="rect">
            <a:avLst/>
          </a:prstGeom>
          <a:noFill/>
          <a:ln/>
        </p:spPr>
        <p:txBody>
          <a:bodyPr wrap="square" lIns="0" tIns="0" rIns="0" bIns="0" rtlCol="0" anchor="ctr"/>
          <a:lstStyle/>
          <a:p>
            <a:pPr marL="0" indent="0">
              <a:buNone/>
            </a:pPr>
            <a:r>
              <a:rPr lang="en-US" sz="1500" b="1">
                <a:solidFill>
                  <a:srgbClr val="005965"/>
                </a:solidFill>
                <a:latin typeface="Arial" pitchFamily="34" charset="0"/>
                <a:ea typeface="Arial" pitchFamily="34" charset="-122"/>
                <a:cs typeface="Arial" pitchFamily="34" charset="-120"/>
              </a:rPr>
              <a:t>Liam</a:t>
            </a:r>
            <a:endParaRPr lang="en-US" sz="1500"/>
          </a:p>
        </p:txBody>
      </p:sp>
      <p:sp>
        <p:nvSpPr>
          <p:cNvPr id="16" name="Text 11"/>
          <p:cNvSpPr/>
          <p:nvPr/>
        </p:nvSpPr>
        <p:spPr>
          <a:xfrm>
            <a:off x="841248" y="5093208"/>
            <a:ext cx="5815584" cy="868680"/>
          </a:xfrm>
          <a:prstGeom prst="rect">
            <a:avLst/>
          </a:prstGeom>
          <a:noFill/>
          <a:ln/>
        </p:spPr>
        <p:txBody>
          <a:bodyPr wrap="square" lIns="0" tIns="0" rIns="0" bIns="0" rtlCol="0" anchor="ctr"/>
          <a:lstStyle/>
          <a:p>
            <a:pPr marL="0" indent="0">
              <a:lnSpc>
                <a:spcPct val="114000"/>
              </a:lnSpc>
              <a:buNone/>
            </a:pPr>
            <a:r>
              <a:rPr lang="en-US" sz="1200">
                <a:solidFill>
                  <a:srgbClr val="222222"/>
                </a:solidFill>
                <a:latin typeface="Arial" pitchFamily="34" charset="0"/>
                <a:ea typeface="Arial" pitchFamily="34" charset="-122"/>
                <a:cs typeface="Arial" pitchFamily="34" charset="-120"/>
              </a:rPr>
              <a:t>A patient who has experienced a Serious Adverse Patient Safety Event. SDC commences as soon as the entity becomes aware of his SAPSE and the safety of patients, public and staff is established.</a:t>
            </a:r>
            <a:endParaRPr lang="en-US" sz="1200"/>
          </a:p>
        </p:txBody>
      </p:sp>
      <p:pic>
        <p:nvPicPr>
          <p:cNvPr id="24" name="Picture 23">
            <a:extLst>
              <a:ext uri="{FF2B5EF4-FFF2-40B4-BE49-F238E27FC236}">
                <a16:creationId xmlns:a16="http://schemas.microsoft.com/office/drawing/2014/main" id="{1EC7D0D5-612A-563B-7D9F-CA73919CE189}"/>
              </a:ext>
            </a:extLst>
          </p:cNvPr>
          <p:cNvPicPr>
            <a:picLocks noChangeAspect="1"/>
          </p:cNvPicPr>
          <p:nvPr/>
        </p:nvPicPr>
        <p:blipFill>
          <a:blip r:embed="rId7"/>
          <a:stretch>
            <a:fillRect/>
          </a:stretch>
        </p:blipFill>
        <p:spPr>
          <a:xfrm>
            <a:off x="7620000" y="0"/>
            <a:ext cx="4572000" cy="6858000"/>
          </a:xfrm>
          <a:prstGeom prst="rect">
            <a:avLst/>
          </a:prstGeom>
        </p:spPr>
      </p:pic>
      <p:pic>
        <p:nvPicPr>
          <p:cNvPr id="2" name="There are various actions">
            <a:hlinkClick r:id="" action="ppaction://media"/>
            <a:extLst>
              <a:ext uri="{FF2B5EF4-FFF2-40B4-BE49-F238E27FC236}">
                <a16:creationId xmlns:a16="http://schemas.microsoft.com/office/drawing/2014/main" id="{AE936957-F625-A5E9-5753-AA21E9F189C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949440" y="135178"/>
            <a:ext cx="609600" cy="609600"/>
          </a:xfrm>
          <a:prstGeom prst="rect">
            <a:avLst/>
          </a:prstGeom>
        </p:spPr>
      </p:pic>
      <p:sp>
        <p:nvSpPr>
          <p:cNvPr id="18" name="Text 2">
            <a:extLst>
              <a:ext uri="{FF2B5EF4-FFF2-40B4-BE49-F238E27FC236}">
                <a16:creationId xmlns:a16="http://schemas.microsoft.com/office/drawing/2014/main" id="{6F286151-D9A4-B024-80CB-9922A3F91521}"/>
              </a:ext>
            </a:extLst>
          </p:cNvPr>
          <p:cNvSpPr/>
          <p:nvPr/>
        </p:nvSpPr>
        <p:spPr>
          <a:xfrm>
            <a:off x="11460480" y="6574536"/>
            <a:ext cx="502920" cy="228600"/>
          </a:xfrm>
          <a:prstGeom prst="rect">
            <a:avLst/>
          </a:prstGeom>
          <a:noFill/>
          <a:ln/>
        </p:spPr>
        <p:txBody>
          <a:bodyPr wrap="square" lIns="0" tIns="0" rIns="0" bIns="0" rtlCol="0" anchor="ctr"/>
          <a:lstStyle/>
          <a:p>
            <a:pPr marL="0" indent="0" algn="r">
              <a:buNone/>
            </a:pPr>
            <a:fld id="{65E150A7-49AB-41E5-82B6-91E65738CF81}" type="slidenum">
              <a:rPr lang="en-US" sz="850" dirty="0">
                <a:solidFill>
                  <a:srgbClr val="5A6672"/>
                </a:solidFill>
                <a:latin typeface="Arial" pitchFamily="34" charset="0"/>
                <a:ea typeface="Arial" pitchFamily="34" charset="-122"/>
                <a:cs typeface="Arial" pitchFamily="34" charset="-120"/>
              </a:rPr>
              <a:t>18</a:t>
            </a:fld>
            <a:endParaRPr lang="en-US" sz="8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310896"/>
            <a:ext cx="8778240" cy="402336"/>
          </a:xfrm>
          <a:prstGeom prst="rect">
            <a:avLst/>
          </a:prstGeom>
          <a:noFill/>
          <a:ln/>
        </p:spPr>
        <p:txBody>
          <a:bodyPr wrap="square" lIns="0" tIns="0" rIns="0" bIns="0" rtlCol="0" anchor="ctr">
            <a:normAutofit/>
          </a:bodyPr>
          <a:lstStyle/>
          <a:p>
            <a:pPr marL="0" indent="0">
              <a:buNone/>
            </a:pPr>
            <a:r>
              <a:rPr lang="en-US" sz="2100" b="1">
                <a:solidFill>
                  <a:srgbClr val="102A43"/>
                </a:solidFill>
                <a:latin typeface="Arial" panose="020B0604020202020204" pitchFamily="34" charset="0"/>
                <a:ea typeface="Arial" pitchFamily="34" charset="-122"/>
                <a:cs typeface="Arial" panose="020B0604020202020204" pitchFamily="34" charset="0"/>
              </a:rPr>
              <a:t>The 24-hour response map</a:t>
            </a:r>
            <a:endParaRPr lang="en-US" sz="2100">
              <a:latin typeface="Arial" panose="020B0604020202020204" pitchFamily="34" charset="0"/>
              <a:cs typeface="Arial" panose="020B0604020202020204" pitchFamily="34" charset="0"/>
            </a:endParaRPr>
          </a:p>
        </p:txBody>
      </p:sp>
      <p:sp>
        <p:nvSpPr>
          <p:cNvPr id="3" name="Text 1"/>
          <p:cNvSpPr/>
          <p:nvPr/>
        </p:nvSpPr>
        <p:spPr>
          <a:xfrm>
            <a:off x="530352" y="1674637"/>
            <a:ext cx="8138160" cy="274320"/>
          </a:xfrm>
          <a:prstGeom prst="rect">
            <a:avLst/>
          </a:prstGeom>
          <a:noFill/>
          <a:ln/>
        </p:spPr>
        <p:txBody>
          <a:bodyPr wrap="square" lIns="0" tIns="0" rIns="0" bIns="0" rtlCol="0" anchor="ctr">
            <a:normAutofit/>
          </a:bodyPr>
          <a:lstStyle/>
          <a:p>
            <a:pPr marL="0" indent="0">
              <a:buNone/>
            </a:pPr>
            <a:r>
              <a:rPr lang="en-US" sz="1250">
                <a:latin typeface="Arial" panose="020B0604020202020204" pitchFamily="34" charset="0"/>
                <a:ea typeface="Arial" pitchFamily="34" charset="-122"/>
                <a:cs typeface="Arial" panose="020B0604020202020204" pitchFamily="34" charset="0"/>
              </a:rPr>
              <a:t>A practical sequence for Farrah’s first conversation with Liam.</a:t>
            </a:r>
            <a:endParaRPr lang="en-US" sz="1250">
              <a:latin typeface="Arial" panose="020B0604020202020204" pitchFamily="34" charset="0"/>
              <a:cs typeface="Arial" panose="020B0604020202020204" pitchFamily="34" charset="0"/>
            </a:endParaRPr>
          </a:p>
        </p:txBody>
      </p:sp>
      <p:sp>
        <p:nvSpPr>
          <p:cNvPr id="36" name="Text 34"/>
          <p:cNvSpPr/>
          <p:nvPr/>
        </p:nvSpPr>
        <p:spPr>
          <a:xfrm>
            <a:off x="449580" y="5809785"/>
            <a:ext cx="11312652" cy="388327"/>
          </a:xfrm>
          <a:prstGeom prst="rect">
            <a:avLst/>
          </a:prstGeom>
          <a:noFill/>
          <a:ln/>
        </p:spPr>
        <p:txBody>
          <a:bodyPr wrap="square" lIns="0" tIns="0" rIns="0" bIns="0" rtlCol="0" anchor="ctr">
            <a:noAutofit/>
          </a:bodyPr>
          <a:lstStyle/>
          <a:p>
            <a:pPr marL="0" indent="0" algn="ctr">
              <a:buNone/>
            </a:pPr>
            <a:r>
              <a:rPr lang="en-US" sz="1200">
                <a:latin typeface="Arial" panose="020B0604020202020204" pitchFamily="34" charset="0"/>
                <a:ea typeface="Arial" pitchFamily="34" charset="-122"/>
                <a:cs typeface="Arial" panose="020B0604020202020204" pitchFamily="34" charset="0"/>
              </a:rPr>
              <a:t>Initial apology and initial information may occur in the same conversation, but the information should ideally be provided by a suitably qualified health professional.</a:t>
            </a:r>
            <a:endParaRPr lang="en-US" sz="1200">
              <a:latin typeface="Arial" panose="020B0604020202020204" pitchFamily="34" charset="0"/>
              <a:cs typeface="Arial" panose="020B0604020202020204" pitchFamily="34" charset="0"/>
            </a:endParaRPr>
          </a:p>
        </p:txBody>
      </p:sp>
      <p:sp>
        <p:nvSpPr>
          <p:cNvPr id="37" name="Text 35"/>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41" name="Shape 14">
            <a:extLst>
              <a:ext uri="{FF2B5EF4-FFF2-40B4-BE49-F238E27FC236}">
                <a16:creationId xmlns:a16="http://schemas.microsoft.com/office/drawing/2014/main" id="{D09B1BD5-09CA-DB41-9112-883D06B35F92}"/>
              </a:ext>
            </a:extLst>
          </p:cNvPr>
          <p:cNvSpPr/>
          <p:nvPr/>
        </p:nvSpPr>
        <p:spPr>
          <a:xfrm>
            <a:off x="9946360" y="372336"/>
            <a:ext cx="1600200" cy="310896"/>
          </a:xfrm>
          <a:prstGeom prst="roundRect">
            <a:avLst>
              <a:gd name="adj" fmla="val 50000"/>
            </a:avLst>
          </a:prstGeom>
          <a:solidFill>
            <a:srgbClr val="E6643C"/>
          </a:solidFill>
          <a:ln/>
        </p:spPr>
        <p:txBody>
          <a:bodyPr/>
          <a:lstStyle/>
          <a:p>
            <a:endParaRPr lang="en-AU"/>
          </a:p>
        </p:txBody>
      </p:sp>
      <p:sp>
        <p:nvSpPr>
          <p:cNvPr id="43" name="Text 15">
            <a:extLst>
              <a:ext uri="{FF2B5EF4-FFF2-40B4-BE49-F238E27FC236}">
                <a16:creationId xmlns:a16="http://schemas.microsoft.com/office/drawing/2014/main" id="{32CA50A8-D337-971E-1705-E41FC7914EF8}"/>
              </a:ext>
            </a:extLst>
          </p:cNvPr>
          <p:cNvSpPr/>
          <p:nvPr/>
        </p:nvSpPr>
        <p:spPr>
          <a:xfrm>
            <a:off x="9946360" y="372336"/>
            <a:ext cx="160020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Within 24 hours</a:t>
            </a:r>
            <a:endParaRPr lang="en-US" sz="1050"/>
          </a:p>
        </p:txBody>
      </p:sp>
      <p:sp>
        <p:nvSpPr>
          <p:cNvPr id="44" name="OfficialMarking"/>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5" name="PageNumber"/>
          <p:cNvSpPr/>
          <p:nvPr/>
        </p:nvSpPr>
        <p:spPr>
          <a:xfrm>
            <a:off x="11430000" y="6510528"/>
            <a:ext cx="502920" cy="228600"/>
          </a:xfrm>
          <a:prstGeom prst="rect">
            <a:avLst/>
          </a:prstGeom>
          <a:noFill/>
          <a:ln/>
        </p:spPr>
        <p:txBody>
          <a:bodyPr wrap="square" lIns="0" tIns="0" rIns="0" bIns="0" rtlCol="0" anchor="ctr"/>
          <a:lstStyle/>
          <a:p>
            <a:pPr marL="0" indent="0" algn="r">
              <a:buNone/>
            </a:pPr>
            <a:fld id="{E0A05E77-9242-46C3-91CF-593978FDD802}" type="slidenum">
              <a:rPr lang="en-US" sz="850" dirty="0">
                <a:solidFill>
                  <a:srgbClr val="5A6672"/>
                </a:solidFill>
                <a:latin typeface="Arial" pitchFamily="34" charset="0"/>
                <a:ea typeface="Arial" pitchFamily="34" charset="-122"/>
                <a:cs typeface="Arial" pitchFamily="34" charset="-120"/>
              </a:rPr>
              <a:t>19</a:t>
            </a:fld>
            <a:endParaRPr lang="en-US" sz="850"/>
          </a:p>
        </p:txBody>
      </p:sp>
      <p:sp>
        <p:nvSpPr>
          <p:cNvPr id="38" name="Text 4">
            <a:extLst>
              <a:ext uri="{FF2B5EF4-FFF2-40B4-BE49-F238E27FC236}">
                <a16:creationId xmlns:a16="http://schemas.microsoft.com/office/drawing/2014/main" id="{E15DC9F8-EB5A-4579-9D74-809EFCF6C38D}"/>
              </a:ext>
            </a:extLst>
          </p:cNvPr>
          <p:cNvSpPr/>
          <p:nvPr/>
        </p:nvSpPr>
        <p:spPr>
          <a:xfrm>
            <a:off x="530352" y="926350"/>
            <a:ext cx="10590905" cy="777240"/>
          </a:xfrm>
          <a:prstGeom prst="rect">
            <a:avLst/>
          </a:prstGeom>
          <a:noFill/>
          <a:ln/>
        </p:spPr>
        <p:txBody>
          <a:bodyPr wrap="square" lIns="0" tIns="0" rIns="0" bIns="0" rtlCol="0" anchor="ctr">
            <a:normAutofit/>
          </a:bodyPr>
          <a:lstStyle/>
          <a:p>
            <a:pPr marL="0" indent="0">
              <a:buNone/>
            </a:pPr>
            <a:r>
              <a:rPr lang="en-US" sz="1200">
                <a:latin typeface="Arial" panose="020B0604020202020204" pitchFamily="34" charset="0"/>
                <a:ea typeface="Arial" pitchFamily="34" charset="-122"/>
                <a:cs typeface="Arial" panose="020B0604020202020204" pitchFamily="34" charset="0"/>
              </a:rPr>
              <a:t>Farrah must provide a genuine apology and initial information to Liam as early as practicable and no later than 24 hours after the SAPSE has been identified.</a:t>
            </a:r>
            <a:endParaRPr lang="en-US" sz="1200">
              <a:latin typeface="Arial" panose="020B0604020202020204" pitchFamily="34" charset="0"/>
              <a:cs typeface="Arial" panose="020B0604020202020204" pitchFamily="34" charset="0"/>
            </a:endParaRPr>
          </a:p>
        </p:txBody>
      </p:sp>
      <p:sp>
        <p:nvSpPr>
          <p:cNvPr id="48" name="Text 6">
            <a:extLst>
              <a:ext uri="{FF2B5EF4-FFF2-40B4-BE49-F238E27FC236}">
                <a16:creationId xmlns:a16="http://schemas.microsoft.com/office/drawing/2014/main" id="{DBD99CD4-73F0-33E4-2C69-20004C01CFB0}"/>
              </a:ext>
            </a:extLst>
          </p:cNvPr>
          <p:cNvSpPr/>
          <p:nvPr/>
        </p:nvSpPr>
        <p:spPr>
          <a:xfrm>
            <a:off x="9307068" y="816351"/>
            <a:ext cx="2971800" cy="182880"/>
          </a:xfrm>
          <a:prstGeom prst="rect">
            <a:avLst/>
          </a:prstGeom>
          <a:noFill/>
          <a:ln/>
        </p:spPr>
        <p:txBody>
          <a:bodyPr wrap="square" lIns="0" tIns="0" rIns="0" bIns="0" rtlCol="0" anchor="ctr"/>
          <a:lstStyle/>
          <a:p>
            <a:pPr marL="0" indent="0" algn="ctr">
              <a:buNone/>
            </a:pPr>
            <a:r>
              <a:rPr lang="en-US" sz="1050" b="1">
                <a:solidFill>
                  <a:srgbClr val="65717D"/>
                </a:solidFill>
                <a:latin typeface="Arial" pitchFamily="34" charset="0"/>
                <a:ea typeface="Arial" pitchFamily="34" charset="-122"/>
                <a:cs typeface="Arial" pitchFamily="34" charset="-120"/>
              </a:rPr>
              <a:t>REQUIREMENT 1</a:t>
            </a:r>
          </a:p>
          <a:p>
            <a:pPr marL="0" indent="0" algn="ctr">
              <a:buNone/>
            </a:pPr>
            <a:endParaRPr lang="en-US" sz="1050"/>
          </a:p>
        </p:txBody>
      </p:sp>
      <p:pic>
        <p:nvPicPr>
          <p:cNvPr id="49" name="Requirement 1">
            <a:hlinkClick r:id="" action="ppaction://media"/>
            <a:extLst>
              <a:ext uri="{FF2B5EF4-FFF2-40B4-BE49-F238E27FC236}">
                <a16:creationId xmlns:a16="http://schemas.microsoft.com/office/drawing/2014/main" id="{D0853F8D-C83B-49D7-B612-C1170EBC34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49284" y="338715"/>
            <a:ext cx="609600" cy="609600"/>
          </a:xfrm>
          <a:prstGeom prst="rect">
            <a:avLst/>
          </a:prstGeom>
        </p:spPr>
      </p:pic>
      <p:sp>
        <p:nvSpPr>
          <p:cNvPr id="42" name="Text 5">
            <a:extLst>
              <a:ext uri="{FF2B5EF4-FFF2-40B4-BE49-F238E27FC236}">
                <a16:creationId xmlns:a16="http://schemas.microsoft.com/office/drawing/2014/main" id="{F2584460-E606-E263-E727-35BA56F01CDD}"/>
              </a:ext>
            </a:extLst>
          </p:cNvPr>
          <p:cNvSpPr/>
          <p:nvPr/>
        </p:nvSpPr>
        <p:spPr>
          <a:xfrm>
            <a:off x="3341648" y="4326402"/>
            <a:ext cx="2556000" cy="1170967"/>
          </a:xfrm>
          <a:prstGeom prst="roundRect">
            <a:avLst/>
          </a:prstGeom>
          <a:solidFill>
            <a:srgbClr val="EAF7F8"/>
          </a:solidFill>
          <a:ln w="12700">
            <a:solidFill>
              <a:srgbClr val="007586"/>
            </a:solidFill>
          </a:ln>
        </p:spPr>
        <p:txBody>
          <a:bodyPr wrap="square" rtlCol="0" anchor="ctr">
            <a:normAutofit/>
          </a:bodyPr>
          <a:lstStyle/>
          <a:p>
            <a:pPr marL="0" indent="0" algn="ctr">
              <a:buNone/>
            </a:pPr>
            <a:endParaRPr lang="en-US" sz="2000">
              <a:latin typeface="Arial" panose="020B0604020202020204" pitchFamily="34" charset="0"/>
              <a:cs typeface="Arial" panose="020B0604020202020204" pitchFamily="34" charset="0"/>
            </a:endParaRPr>
          </a:p>
        </p:txBody>
      </p:sp>
      <p:sp>
        <p:nvSpPr>
          <p:cNvPr id="47" name="Text 5">
            <a:extLst>
              <a:ext uri="{FF2B5EF4-FFF2-40B4-BE49-F238E27FC236}">
                <a16:creationId xmlns:a16="http://schemas.microsoft.com/office/drawing/2014/main" id="{1F26235F-6947-B496-7065-C017AB451988}"/>
              </a:ext>
            </a:extLst>
          </p:cNvPr>
          <p:cNvSpPr/>
          <p:nvPr/>
        </p:nvSpPr>
        <p:spPr>
          <a:xfrm>
            <a:off x="370762" y="4326402"/>
            <a:ext cx="2556000" cy="1170967"/>
          </a:xfrm>
          <a:prstGeom prst="roundRect">
            <a:avLst/>
          </a:prstGeom>
          <a:solidFill>
            <a:srgbClr val="EAF7F8"/>
          </a:solidFill>
          <a:ln w="12700">
            <a:solidFill>
              <a:srgbClr val="007586"/>
            </a:solidFill>
            <a:prstDash val="solid"/>
          </a:ln>
        </p:spPr>
        <p:txBody>
          <a:bodyPr/>
          <a:lstStyle/>
          <a:p>
            <a:endParaRPr lang="en-US">
              <a:latin typeface="Arial" panose="020B0604020202020204" pitchFamily="34" charset="0"/>
              <a:cs typeface="Arial" panose="020B0604020202020204" pitchFamily="34" charset="0"/>
            </a:endParaRPr>
          </a:p>
        </p:txBody>
      </p:sp>
      <p:sp>
        <p:nvSpPr>
          <p:cNvPr id="51" name="Text 5">
            <a:extLst>
              <a:ext uri="{FF2B5EF4-FFF2-40B4-BE49-F238E27FC236}">
                <a16:creationId xmlns:a16="http://schemas.microsoft.com/office/drawing/2014/main" id="{48A9677A-0532-51DC-14A5-6362E12B886A}"/>
              </a:ext>
            </a:extLst>
          </p:cNvPr>
          <p:cNvSpPr/>
          <p:nvPr/>
        </p:nvSpPr>
        <p:spPr>
          <a:xfrm>
            <a:off x="6285047" y="4326402"/>
            <a:ext cx="2556000" cy="1170967"/>
          </a:xfrm>
          <a:prstGeom prst="roundRect">
            <a:avLst/>
          </a:prstGeom>
          <a:solidFill>
            <a:srgbClr val="F8FBFF"/>
          </a:solidFill>
          <a:ln w="12700">
            <a:solidFill>
              <a:srgbClr val="BFD8F2"/>
            </a:solidFill>
          </a:ln>
        </p:spPr>
        <p:txBody>
          <a:bodyPr wrap="square" rtlCol="0" anchor="ctr">
            <a:normAutofit/>
          </a:bodyPr>
          <a:lstStyle/>
          <a:p>
            <a:endParaRPr lang="en-US" sz="1350" b="1">
              <a:solidFill>
                <a:srgbClr val="0056A8"/>
              </a:solidFill>
              <a:latin typeface="Arial" panose="020B0604020202020204" pitchFamily="34" charset="0"/>
              <a:cs typeface="Arial" panose="020B0604020202020204" pitchFamily="34" charset="0"/>
            </a:endParaRPr>
          </a:p>
        </p:txBody>
      </p:sp>
      <p:sp>
        <p:nvSpPr>
          <p:cNvPr id="54" name="Text 5">
            <a:extLst>
              <a:ext uri="{FF2B5EF4-FFF2-40B4-BE49-F238E27FC236}">
                <a16:creationId xmlns:a16="http://schemas.microsoft.com/office/drawing/2014/main" id="{A80BCF87-D6AF-BBE3-901D-56D9CF84467F}"/>
              </a:ext>
            </a:extLst>
          </p:cNvPr>
          <p:cNvSpPr/>
          <p:nvPr/>
        </p:nvSpPr>
        <p:spPr>
          <a:xfrm>
            <a:off x="9314047" y="4326402"/>
            <a:ext cx="2556000" cy="1170967"/>
          </a:xfrm>
          <a:prstGeom prst="roundRect">
            <a:avLst/>
          </a:prstGeom>
          <a:solidFill>
            <a:srgbClr val="F8FBFF"/>
          </a:solidFill>
          <a:ln w="12700">
            <a:solidFill>
              <a:srgbClr val="BFD8F2"/>
            </a:solidFill>
          </a:ln>
        </p:spPr>
        <p:txBody>
          <a:bodyPr wrap="square" rtlCol="0" anchor="ctr">
            <a:normAutofit/>
          </a:bodyPr>
          <a:lstStyle/>
          <a:p>
            <a:endParaRPr lang="en-US" sz="1350" b="1">
              <a:solidFill>
                <a:srgbClr val="0056A8"/>
              </a:solidFill>
              <a:latin typeface="Arial" panose="020B0604020202020204" pitchFamily="34" charset="0"/>
              <a:cs typeface="Arial" panose="020B0604020202020204" pitchFamily="34" charset="0"/>
            </a:endParaRPr>
          </a:p>
        </p:txBody>
      </p:sp>
      <p:sp>
        <p:nvSpPr>
          <p:cNvPr id="58" name="Text 5">
            <a:extLst>
              <a:ext uri="{FF2B5EF4-FFF2-40B4-BE49-F238E27FC236}">
                <a16:creationId xmlns:a16="http://schemas.microsoft.com/office/drawing/2014/main" id="{1B456C19-8812-451E-D54E-ECA9F7D52EC9}"/>
              </a:ext>
            </a:extLst>
          </p:cNvPr>
          <p:cNvSpPr/>
          <p:nvPr/>
        </p:nvSpPr>
        <p:spPr>
          <a:xfrm>
            <a:off x="9314047" y="2096247"/>
            <a:ext cx="2556000" cy="1170967"/>
          </a:xfrm>
          <a:prstGeom prst="roundRect">
            <a:avLst/>
          </a:prstGeom>
          <a:solidFill>
            <a:srgbClr val="F8FBFF"/>
          </a:solidFill>
          <a:ln w="12700">
            <a:solidFill>
              <a:srgbClr val="BFD8F2"/>
            </a:solidFill>
          </a:ln>
        </p:spPr>
        <p:txBody>
          <a:bodyPr wrap="square" rtlCol="0" anchor="ctr">
            <a:normAutofit/>
          </a:bodyPr>
          <a:lstStyle/>
          <a:p>
            <a:endParaRPr lang="en-US" sz="1350" b="1">
              <a:solidFill>
                <a:srgbClr val="0056A8"/>
              </a:solidFill>
              <a:latin typeface="Arial" panose="020B0604020202020204" pitchFamily="34" charset="0"/>
              <a:cs typeface="Arial" panose="020B0604020202020204" pitchFamily="34" charset="0"/>
            </a:endParaRPr>
          </a:p>
        </p:txBody>
      </p:sp>
      <p:sp>
        <p:nvSpPr>
          <p:cNvPr id="62" name="Text 5">
            <a:extLst>
              <a:ext uri="{FF2B5EF4-FFF2-40B4-BE49-F238E27FC236}">
                <a16:creationId xmlns:a16="http://schemas.microsoft.com/office/drawing/2014/main" id="{3E371E08-8370-8242-A2CD-61EBA7C659B0}"/>
              </a:ext>
            </a:extLst>
          </p:cNvPr>
          <p:cNvSpPr/>
          <p:nvPr/>
        </p:nvSpPr>
        <p:spPr>
          <a:xfrm>
            <a:off x="3341648" y="2096247"/>
            <a:ext cx="2556000" cy="1227600"/>
          </a:xfrm>
          <a:prstGeom prst="roundRect">
            <a:avLst/>
          </a:prstGeom>
          <a:solidFill>
            <a:srgbClr val="EAF7F8">
              <a:alpha val="24706"/>
            </a:srgbClr>
          </a:solidFill>
          <a:ln w="12700">
            <a:solidFill>
              <a:srgbClr val="BFD8F2"/>
            </a:solidFill>
          </a:ln>
        </p:spPr>
        <p:txBody>
          <a:bodyPr wrap="square" rtlCol="0" anchor="ctr">
            <a:normAutofit/>
          </a:bodyPr>
          <a:lstStyle/>
          <a:p>
            <a:endParaRPr lang="en-US" sz="1350" b="1">
              <a:solidFill>
                <a:srgbClr val="0056A8"/>
              </a:solidFill>
              <a:latin typeface="Arial" panose="020B0604020202020204" pitchFamily="34" charset="0"/>
              <a:cs typeface="Arial" panose="020B0604020202020204" pitchFamily="34" charset="0"/>
            </a:endParaRPr>
          </a:p>
        </p:txBody>
      </p:sp>
      <p:sp>
        <p:nvSpPr>
          <p:cNvPr id="66" name="Text 5">
            <a:extLst>
              <a:ext uri="{FF2B5EF4-FFF2-40B4-BE49-F238E27FC236}">
                <a16:creationId xmlns:a16="http://schemas.microsoft.com/office/drawing/2014/main" id="{6F982E89-DA72-331C-7417-AFE11C7844F4}"/>
              </a:ext>
            </a:extLst>
          </p:cNvPr>
          <p:cNvSpPr/>
          <p:nvPr/>
        </p:nvSpPr>
        <p:spPr>
          <a:xfrm>
            <a:off x="6285047" y="2096247"/>
            <a:ext cx="2556000" cy="1170967"/>
          </a:xfrm>
          <a:prstGeom prst="roundRect">
            <a:avLst/>
          </a:prstGeom>
          <a:solidFill>
            <a:srgbClr val="F8FBFF"/>
          </a:solidFill>
          <a:ln w="12700">
            <a:solidFill>
              <a:srgbClr val="BFD8F2"/>
            </a:solidFill>
          </a:ln>
        </p:spPr>
        <p:txBody>
          <a:bodyPr wrap="square" rtlCol="0" anchor="ctr">
            <a:normAutofit/>
          </a:bodyPr>
          <a:lstStyle/>
          <a:p>
            <a:endParaRPr lang="en-US" sz="1350" b="1">
              <a:solidFill>
                <a:srgbClr val="0056A8"/>
              </a:solidFill>
              <a:latin typeface="Arial" panose="020B0604020202020204" pitchFamily="34" charset="0"/>
              <a:cs typeface="Arial" panose="020B0604020202020204" pitchFamily="34" charset="0"/>
            </a:endParaRPr>
          </a:p>
        </p:txBody>
      </p:sp>
      <p:sp>
        <p:nvSpPr>
          <p:cNvPr id="69" name="Text 5">
            <a:extLst>
              <a:ext uri="{FF2B5EF4-FFF2-40B4-BE49-F238E27FC236}">
                <a16:creationId xmlns:a16="http://schemas.microsoft.com/office/drawing/2014/main" id="{F30A5649-622E-D9A4-B551-77BD9909310D}"/>
              </a:ext>
            </a:extLst>
          </p:cNvPr>
          <p:cNvSpPr/>
          <p:nvPr/>
        </p:nvSpPr>
        <p:spPr>
          <a:xfrm>
            <a:off x="370762" y="2096247"/>
            <a:ext cx="2555547" cy="1223740"/>
          </a:xfrm>
          <a:prstGeom prst="roundRect">
            <a:avLst/>
          </a:prstGeom>
          <a:solidFill>
            <a:srgbClr val="EAF7F8"/>
          </a:solidFill>
          <a:ln w="12700">
            <a:solidFill>
              <a:srgbClr val="007586"/>
            </a:solidFill>
          </a:ln>
        </p:spPr>
        <p:txBody>
          <a:bodyPr wrap="square" rtlCol="0" anchor="ctr">
            <a:normAutofit/>
          </a:bodyPr>
          <a:lstStyle/>
          <a:p>
            <a:pPr marL="0" indent="0" algn="ctr">
              <a:buNone/>
            </a:pPr>
            <a:endParaRPr lang="en-US" sz="2000">
              <a:latin typeface="Arial" panose="020B0604020202020204" pitchFamily="34" charset="0"/>
              <a:cs typeface="Arial" panose="020B0604020202020204" pitchFamily="34" charset="0"/>
            </a:endParaRPr>
          </a:p>
        </p:txBody>
      </p:sp>
      <p:sp>
        <p:nvSpPr>
          <p:cNvPr id="71" name="Shape 3">
            <a:extLst>
              <a:ext uri="{FF2B5EF4-FFF2-40B4-BE49-F238E27FC236}">
                <a16:creationId xmlns:a16="http://schemas.microsoft.com/office/drawing/2014/main" id="{07554AED-D2CA-8DFD-72CD-FA8B7CC4E409}"/>
              </a:ext>
            </a:extLst>
          </p:cNvPr>
          <p:cNvSpPr/>
          <p:nvPr/>
        </p:nvSpPr>
        <p:spPr>
          <a:xfrm>
            <a:off x="2975350" y="2746005"/>
            <a:ext cx="292608" cy="0"/>
          </a:xfrm>
          <a:prstGeom prst="line">
            <a:avLst/>
          </a:prstGeom>
          <a:noFill/>
          <a:ln w="15240">
            <a:solidFill>
              <a:srgbClr val="B8C2CC"/>
            </a:solidFill>
            <a:prstDash val="solid"/>
            <a:headEnd type="none"/>
            <a:tailEnd type="triangle"/>
          </a:ln>
        </p:spPr>
        <p:txBody>
          <a:bodyPr/>
          <a:lstStyle/>
          <a:p>
            <a:endParaRPr lang="en-AU">
              <a:latin typeface="Arial" panose="020B0604020202020204" pitchFamily="34" charset="0"/>
              <a:cs typeface="Arial" panose="020B0604020202020204" pitchFamily="34" charset="0"/>
            </a:endParaRPr>
          </a:p>
        </p:txBody>
      </p:sp>
      <p:sp>
        <p:nvSpPr>
          <p:cNvPr id="73" name="Shape 5">
            <a:extLst>
              <a:ext uri="{FF2B5EF4-FFF2-40B4-BE49-F238E27FC236}">
                <a16:creationId xmlns:a16="http://schemas.microsoft.com/office/drawing/2014/main" id="{B0BD8DA5-4FDC-38AA-1488-BC97B7A963BF}"/>
              </a:ext>
            </a:extLst>
          </p:cNvPr>
          <p:cNvSpPr/>
          <p:nvPr/>
        </p:nvSpPr>
        <p:spPr>
          <a:xfrm>
            <a:off x="5941244" y="2746005"/>
            <a:ext cx="292608" cy="0"/>
          </a:xfrm>
          <a:prstGeom prst="line">
            <a:avLst/>
          </a:prstGeom>
          <a:noFill/>
          <a:ln w="15240">
            <a:solidFill>
              <a:srgbClr val="B8C2CC"/>
            </a:solidFill>
            <a:prstDash val="solid"/>
            <a:headEnd type="none"/>
            <a:tailEnd type="triangle"/>
          </a:ln>
        </p:spPr>
        <p:txBody>
          <a:bodyPr/>
          <a:lstStyle/>
          <a:p>
            <a:endParaRPr lang="en-AU">
              <a:latin typeface="Arial" panose="020B0604020202020204" pitchFamily="34" charset="0"/>
              <a:cs typeface="Arial" panose="020B0604020202020204" pitchFamily="34" charset="0"/>
            </a:endParaRPr>
          </a:p>
        </p:txBody>
      </p:sp>
      <p:sp>
        <p:nvSpPr>
          <p:cNvPr id="75" name="Shape 6">
            <a:extLst>
              <a:ext uri="{FF2B5EF4-FFF2-40B4-BE49-F238E27FC236}">
                <a16:creationId xmlns:a16="http://schemas.microsoft.com/office/drawing/2014/main" id="{B42216BD-AC8B-55CD-3945-0414FA1F585E}"/>
              </a:ext>
            </a:extLst>
          </p:cNvPr>
          <p:cNvSpPr/>
          <p:nvPr/>
        </p:nvSpPr>
        <p:spPr>
          <a:xfrm rot="10800000">
            <a:off x="6014777" y="5077345"/>
            <a:ext cx="292608" cy="0"/>
          </a:xfrm>
          <a:prstGeom prst="line">
            <a:avLst/>
          </a:prstGeom>
          <a:noFill/>
          <a:ln w="15240">
            <a:solidFill>
              <a:srgbClr val="B8C2CC"/>
            </a:solidFill>
            <a:prstDash val="solid"/>
            <a:headEnd type="none"/>
            <a:tailEnd type="triangle"/>
          </a:ln>
        </p:spPr>
        <p:txBody>
          <a:bodyPr/>
          <a:lstStyle/>
          <a:p>
            <a:endParaRPr lang="en-AU">
              <a:latin typeface="Arial" panose="020B0604020202020204" pitchFamily="34" charset="0"/>
              <a:cs typeface="Arial" panose="020B0604020202020204" pitchFamily="34" charset="0"/>
            </a:endParaRPr>
          </a:p>
        </p:txBody>
      </p:sp>
      <p:sp>
        <p:nvSpPr>
          <p:cNvPr id="77" name="Shape 7">
            <a:extLst>
              <a:ext uri="{FF2B5EF4-FFF2-40B4-BE49-F238E27FC236}">
                <a16:creationId xmlns:a16="http://schemas.microsoft.com/office/drawing/2014/main" id="{87ED8D62-89E9-41F0-902D-DA3E979DCB15}"/>
              </a:ext>
            </a:extLst>
          </p:cNvPr>
          <p:cNvSpPr/>
          <p:nvPr/>
        </p:nvSpPr>
        <p:spPr>
          <a:xfrm>
            <a:off x="8886565" y="2746005"/>
            <a:ext cx="292608" cy="0"/>
          </a:xfrm>
          <a:prstGeom prst="line">
            <a:avLst/>
          </a:prstGeom>
          <a:noFill/>
          <a:ln w="15240">
            <a:solidFill>
              <a:srgbClr val="B8C2CC"/>
            </a:solidFill>
            <a:prstDash val="solid"/>
            <a:headEnd type="none"/>
            <a:tailEnd type="triangle"/>
          </a:ln>
        </p:spPr>
        <p:txBody>
          <a:bodyPr/>
          <a:lstStyle/>
          <a:p>
            <a:endParaRPr lang="en-AU">
              <a:latin typeface="Arial" panose="020B0604020202020204" pitchFamily="34" charset="0"/>
              <a:cs typeface="Arial" panose="020B0604020202020204" pitchFamily="34" charset="0"/>
            </a:endParaRPr>
          </a:p>
        </p:txBody>
      </p:sp>
      <p:sp>
        <p:nvSpPr>
          <p:cNvPr id="79" name="Shape 9">
            <a:extLst>
              <a:ext uri="{FF2B5EF4-FFF2-40B4-BE49-F238E27FC236}">
                <a16:creationId xmlns:a16="http://schemas.microsoft.com/office/drawing/2014/main" id="{9FE8327A-78F6-0BC8-FF95-C9A74D4436C4}"/>
              </a:ext>
            </a:extLst>
          </p:cNvPr>
          <p:cNvSpPr/>
          <p:nvPr/>
        </p:nvSpPr>
        <p:spPr>
          <a:xfrm>
            <a:off x="10726795" y="3305313"/>
            <a:ext cx="0" cy="987552"/>
          </a:xfrm>
          <a:prstGeom prst="line">
            <a:avLst/>
          </a:prstGeom>
          <a:noFill/>
          <a:ln w="15240">
            <a:solidFill>
              <a:srgbClr val="B8C2CC"/>
            </a:solidFill>
            <a:prstDash val="solid"/>
            <a:headEnd type="none"/>
            <a:tailEnd type="triangle"/>
          </a:ln>
        </p:spPr>
        <p:txBody>
          <a:bodyPr/>
          <a:lstStyle/>
          <a:p>
            <a:endParaRPr lang="en-AU">
              <a:latin typeface="Arial" panose="020B0604020202020204" pitchFamily="34" charset="0"/>
              <a:cs typeface="Arial" panose="020B0604020202020204" pitchFamily="34" charset="0"/>
            </a:endParaRPr>
          </a:p>
        </p:txBody>
      </p:sp>
      <p:sp>
        <p:nvSpPr>
          <p:cNvPr id="81" name="Text 10">
            <a:extLst>
              <a:ext uri="{FF2B5EF4-FFF2-40B4-BE49-F238E27FC236}">
                <a16:creationId xmlns:a16="http://schemas.microsoft.com/office/drawing/2014/main" id="{39A839D3-9636-EE5F-5936-F9E813FEFBAE}"/>
              </a:ext>
            </a:extLst>
          </p:cNvPr>
          <p:cNvSpPr/>
          <p:nvPr/>
        </p:nvSpPr>
        <p:spPr>
          <a:xfrm>
            <a:off x="446083" y="2164467"/>
            <a:ext cx="393192" cy="393192"/>
          </a:xfrm>
          <a:prstGeom prst="ellipse">
            <a:avLst/>
          </a:prstGeom>
          <a:solidFill>
            <a:srgbClr val="007586"/>
          </a:solidFill>
          <a:ln>
            <a:solidFill>
              <a:srgbClr val="007586"/>
            </a:solidFill>
          </a:ln>
        </p:spPr>
        <p:txBody>
          <a:bodyPr wrap="square" lIns="0" tIns="0" rIns="0" bIns="0" rtlCol="0" anchor="ctr"/>
          <a:lstStyle/>
          <a:p>
            <a:pPr marL="0" indent="0" algn="ctr">
              <a:buNone/>
            </a:pPr>
            <a:r>
              <a:rPr lang="en-US" sz="1300" b="1">
                <a:solidFill>
                  <a:srgbClr val="FFFFFF"/>
                </a:solidFill>
                <a:latin typeface="Arial" panose="020B0604020202020204" pitchFamily="34" charset="0"/>
                <a:ea typeface="Arial" pitchFamily="34" charset="-122"/>
                <a:cs typeface="Arial" panose="020B0604020202020204" pitchFamily="34" charset="0"/>
              </a:rPr>
              <a:t>1</a:t>
            </a:r>
            <a:endParaRPr lang="en-US" sz="1300">
              <a:latin typeface="Arial" panose="020B0604020202020204" pitchFamily="34" charset="0"/>
              <a:cs typeface="Arial" panose="020B0604020202020204" pitchFamily="34" charset="0"/>
            </a:endParaRPr>
          </a:p>
        </p:txBody>
      </p:sp>
      <p:sp>
        <p:nvSpPr>
          <p:cNvPr id="83" name="Text 11">
            <a:extLst>
              <a:ext uri="{FF2B5EF4-FFF2-40B4-BE49-F238E27FC236}">
                <a16:creationId xmlns:a16="http://schemas.microsoft.com/office/drawing/2014/main" id="{13C0F538-7030-4F41-E403-67925AC73F6D}"/>
              </a:ext>
            </a:extLst>
          </p:cNvPr>
          <p:cNvSpPr/>
          <p:nvPr/>
        </p:nvSpPr>
        <p:spPr>
          <a:xfrm>
            <a:off x="920103" y="2252229"/>
            <a:ext cx="2029968" cy="246888"/>
          </a:xfrm>
          <a:prstGeom prst="rect">
            <a:avLst/>
          </a:prstGeom>
          <a:noFill/>
          <a:ln/>
        </p:spPr>
        <p:txBody>
          <a:bodyPr wrap="square" lIns="0" tIns="0" rIns="0" bIns="0" rtlCol="0" anchor="ctr">
            <a:normAutofit/>
          </a:bodyPr>
          <a:lstStyle/>
          <a:p>
            <a:pPr marL="0" indent="0">
              <a:buNone/>
            </a:pPr>
            <a:r>
              <a:rPr lang="en-US" sz="1340" b="1">
                <a:solidFill>
                  <a:srgbClr val="102A43"/>
                </a:solidFill>
                <a:latin typeface="Arial" panose="020B0604020202020204" pitchFamily="34" charset="0"/>
                <a:ea typeface="Arial" pitchFamily="34" charset="-122"/>
                <a:cs typeface="Arial" panose="020B0604020202020204" pitchFamily="34" charset="0"/>
              </a:rPr>
              <a:t>Identify recipient</a:t>
            </a:r>
            <a:endParaRPr lang="en-US" sz="1340">
              <a:latin typeface="Arial" panose="020B0604020202020204" pitchFamily="34" charset="0"/>
              <a:cs typeface="Arial" panose="020B0604020202020204" pitchFamily="34" charset="0"/>
            </a:endParaRPr>
          </a:p>
        </p:txBody>
      </p:sp>
      <p:sp>
        <p:nvSpPr>
          <p:cNvPr id="85" name="Text 12">
            <a:extLst>
              <a:ext uri="{FF2B5EF4-FFF2-40B4-BE49-F238E27FC236}">
                <a16:creationId xmlns:a16="http://schemas.microsoft.com/office/drawing/2014/main" id="{7F8293B2-67B7-BA03-584B-14E46FE89ADE}"/>
              </a:ext>
            </a:extLst>
          </p:cNvPr>
          <p:cNvSpPr/>
          <p:nvPr/>
        </p:nvSpPr>
        <p:spPr>
          <a:xfrm>
            <a:off x="929068" y="2563125"/>
            <a:ext cx="1984248" cy="630936"/>
          </a:xfrm>
          <a:prstGeom prst="rect">
            <a:avLst/>
          </a:prstGeom>
          <a:noFill/>
          <a:ln/>
        </p:spPr>
        <p:txBody>
          <a:bodyPr wrap="square" lIns="0" tIns="0" rIns="0" bIns="0" rtlCol="0" anchor="ctr">
            <a:noAutofit/>
          </a:bodyPr>
          <a:lstStyle/>
          <a:p>
            <a:pPr marL="0" indent="0">
              <a:buNone/>
            </a:pPr>
            <a:r>
              <a:rPr lang="en-US" sz="1200">
                <a:latin typeface="Arial" panose="020B0604020202020204" pitchFamily="34" charset="0"/>
                <a:ea typeface="Arial" pitchFamily="34" charset="-122"/>
                <a:cs typeface="Arial" panose="020B0604020202020204" pitchFamily="34" charset="0"/>
              </a:rPr>
              <a:t>Speak with Liam, or his representative if he lacks capacity, is a minor or has died.</a:t>
            </a:r>
            <a:endParaRPr lang="en-US" sz="1200">
              <a:latin typeface="Arial" panose="020B0604020202020204" pitchFamily="34" charset="0"/>
              <a:cs typeface="Arial" panose="020B0604020202020204" pitchFamily="34" charset="0"/>
            </a:endParaRPr>
          </a:p>
        </p:txBody>
      </p:sp>
      <p:sp>
        <p:nvSpPr>
          <p:cNvPr id="87" name="Text 13">
            <a:extLst>
              <a:ext uri="{FF2B5EF4-FFF2-40B4-BE49-F238E27FC236}">
                <a16:creationId xmlns:a16="http://schemas.microsoft.com/office/drawing/2014/main" id="{7AD69066-31D2-45DB-46F4-131123001DE3}"/>
              </a:ext>
            </a:extLst>
          </p:cNvPr>
          <p:cNvSpPr/>
          <p:nvPr/>
        </p:nvSpPr>
        <p:spPr>
          <a:xfrm>
            <a:off x="3391021" y="2164467"/>
            <a:ext cx="393192" cy="393192"/>
          </a:xfrm>
          <a:prstGeom prst="ellipse">
            <a:avLst/>
          </a:prstGeom>
          <a:solidFill>
            <a:srgbClr val="007586"/>
          </a:solidFill>
          <a:ln>
            <a:solidFill>
              <a:srgbClr val="007586"/>
            </a:solidFill>
          </a:ln>
        </p:spPr>
        <p:txBody>
          <a:bodyPr wrap="square" lIns="0" tIns="0" rIns="0" bIns="0" rtlCol="0" anchor="ctr"/>
          <a:lstStyle/>
          <a:p>
            <a:pPr marL="0" indent="0" algn="ctr">
              <a:buNone/>
            </a:pPr>
            <a:r>
              <a:rPr lang="en-US" sz="1300" b="1">
                <a:solidFill>
                  <a:srgbClr val="FFFFFF"/>
                </a:solidFill>
                <a:latin typeface="Arial" panose="020B0604020202020204" pitchFamily="34" charset="0"/>
                <a:ea typeface="Arial" pitchFamily="34" charset="-122"/>
                <a:cs typeface="Arial" panose="020B0604020202020204" pitchFamily="34" charset="0"/>
              </a:rPr>
              <a:t>2</a:t>
            </a:r>
            <a:endParaRPr lang="en-US" sz="1300">
              <a:latin typeface="Arial" panose="020B0604020202020204" pitchFamily="34" charset="0"/>
              <a:cs typeface="Arial" panose="020B0604020202020204" pitchFamily="34" charset="0"/>
            </a:endParaRPr>
          </a:p>
        </p:txBody>
      </p:sp>
      <p:sp>
        <p:nvSpPr>
          <p:cNvPr id="89" name="Text 14">
            <a:extLst>
              <a:ext uri="{FF2B5EF4-FFF2-40B4-BE49-F238E27FC236}">
                <a16:creationId xmlns:a16="http://schemas.microsoft.com/office/drawing/2014/main" id="{662646EE-C051-72DE-A640-87AC802C7664}"/>
              </a:ext>
            </a:extLst>
          </p:cNvPr>
          <p:cNvSpPr/>
          <p:nvPr/>
        </p:nvSpPr>
        <p:spPr>
          <a:xfrm>
            <a:off x="3918775" y="2252229"/>
            <a:ext cx="2029968" cy="246888"/>
          </a:xfrm>
          <a:prstGeom prst="rect">
            <a:avLst/>
          </a:prstGeom>
          <a:noFill/>
          <a:ln/>
        </p:spPr>
        <p:txBody>
          <a:bodyPr wrap="square" lIns="0" tIns="0" rIns="0" bIns="0" rtlCol="0" anchor="ctr">
            <a:normAutofit/>
          </a:bodyPr>
          <a:lstStyle/>
          <a:p>
            <a:pPr marL="0" indent="0">
              <a:buNone/>
            </a:pPr>
            <a:r>
              <a:rPr lang="en-US" sz="1340" b="1">
                <a:solidFill>
                  <a:srgbClr val="102A43"/>
                </a:solidFill>
                <a:latin typeface="Arial" panose="020B0604020202020204" pitchFamily="34" charset="0"/>
                <a:ea typeface="Arial" pitchFamily="34" charset="-122"/>
                <a:cs typeface="Arial" panose="020B0604020202020204" pitchFamily="34" charset="0"/>
              </a:rPr>
              <a:t>Apologise promptly</a:t>
            </a:r>
            <a:endParaRPr lang="en-US" sz="1340">
              <a:latin typeface="Arial" panose="020B0604020202020204" pitchFamily="34" charset="0"/>
              <a:cs typeface="Arial" panose="020B0604020202020204" pitchFamily="34" charset="0"/>
            </a:endParaRPr>
          </a:p>
        </p:txBody>
      </p:sp>
      <p:sp>
        <p:nvSpPr>
          <p:cNvPr id="91" name="Text 15">
            <a:extLst>
              <a:ext uri="{FF2B5EF4-FFF2-40B4-BE49-F238E27FC236}">
                <a16:creationId xmlns:a16="http://schemas.microsoft.com/office/drawing/2014/main" id="{E53BC250-49DC-E7AB-4BE1-2A657D86ACCF}"/>
              </a:ext>
            </a:extLst>
          </p:cNvPr>
          <p:cNvSpPr/>
          <p:nvPr/>
        </p:nvSpPr>
        <p:spPr>
          <a:xfrm>
            <a:off x="3873950" y="2563125"/>
            <a:ext cx="1984248" cy="630936"/>
          </a:xfrm>
          <a:prstGeom prst="rect">
            <a:avLst/>
          </a:prstGeom>
          <a:noFill/>
          <a:ln/>
        </p:spPr>
        <p:txBody>
          <a:bodyPr wrap="square" lIns="0" tIns="0" rIns="0" bIns="0" rtlCol="0" anchor="ctr">
            <a:normAutofit/>
          </a:bodyPr>
          <a:lstStyle/>
          <a:p>
            <a:pPr marL="0" indent="0">
              <a:buNone/>
            </a:pPr>
            <a:r>
              <a:rPr lang="en-US" sz="1200">
                <a:latin typeface="Arial" panose="020B0604020202020204" pitchFamily="34" charset="0"/>
                <a:ea typeface="Arial" pitchFamily="34" charset="-122"/>
                <a:cs typeface="Arial" panose="020B0604020202020204" pitchFamily="34" charset="0"/>
              </a:rPr>
              <a:t>Offer a genuine apology as soon as practicable after the SAPSE is identified.</a:t>
            </a:r>
            <a:endParaRPr lang="en-US" sz="1200">
              <a:latin typeface="Arial" panose="020B0604020202020204" pitchFamily="34" charset="0"/>
              <a:cs typeface="Arial" panose="020B0604020202020204" pitchFamily="34" charset="0"/>
            </a:endParaRPr>
          </a:p>
        </p:txBody>
      </p:sp>
      <p:sp>
        <p:nvSpPr>
          <p:cNvPr id="93" name="Text 16">
            <a:extLst>
              <a:ext uri="{FF2B5EF4-FFF2-40B4-BE49-F238E27FC236}">
                <a16:creationId xmlns:a16="http://schemas.microsoft.com/office/drawing/2014/main" id="{BAE7200C-4962-9B2D-05E6-87028F3A4FAB}"/>
              </a:ext>
            </a:extLst>
          </p:cNvPr>
          <p:cNvSpPr/>
          <p:nvPr/>
        </p:nvSpPr>
        <p:spPr>
          <a:xfrm>
            <a:off x="6356551" y="2164467"/>
            <a:ext cx="393192" cy="393192"/>
          </a:xfrm>
          <a:prstGeom prst="ellipse">
            <a:avLst/>
          </a:prstGeom>
          <a:solidFill>
            <a:srgbClr val="007586"/>
          </a:solidFill>
          <a:ln>
            <a:solidFill>
              <a:srgbClr val="007586"/>
            </a:solidFill>
          </a:ln>
        </p:spPr>
        <p:txBody>
          <a:bodyPr wrap="square" lIns="0" tIns="0" rIns="0" bIns="0" rtlCol="0" anchor="ctr"/>
          <a:lstStyle/>
          <a:p>
            <a:pPr marL="0" indent="0" algn="ctr">
              <a:buNone/>
            </a:pPr>
            <a:r>
              <a:rPr lang="en-US" sz="1300" b="1">
                <a:solidFill>
                  <a:srgbClr val="FFFFFF"/>
                </a:solidFill>
                <a:latin typeface="Arial" panose="020B0604020202020204" pitchFamily="34" charset="0"/>
                <a:ea typeface="Arial" pitchFamily="34" charset="-122"/>
                <a:cs typeface="Arial" panose="020B0604020202020204" pitchFamily="34" charset="0"/>
              </a:rPr>
              <a:t>3</a:t>
            </a:r>
            <a:endParaRPr lang="en-US" sz="1300">
              <a:latin typeface="Arial" panose="020B0604020202020204" pitchFamily="34" charset="0"/>
              <a:cs typeface="Arial" panose="020B0604020202020204" pitchFamily="34" charset="0"/>
            </a:endParaRPr>
          </a:p>
        </p:txBody>
      </p:sp>
      <p:sp>
        <p:nvSpPr>
          <p:cNvPr id="95" name="Text 17">
            <a:extLst>
              <a:ext uri="{FF2B5EF4-FFF2-40B4-BE49-F238E27FC236}">
                <a16:creationId xmlns:a16="http://schemas.microsoft.com/office/drawing/2014/main" id="{F7985566-C23D-5C1E-93BD-1E12986F91CB}"/>
              </a:ext>
            </a:extLst>
          </p:cNvPr>
          <p:cNvSpPr/>
          <p:nvPr/>
        </p:nvSpPr>
        <p:spPr>
          <a:xfrm>
            <a:off x="6869822" y="2252229"/>
            <a:ext cx="2029968" cy="246888"/>
          </a:xfrm>
          <a:prstGeom prst="rect">
            <a:avLst/>
          </a:prstGeom>
          <a:noFill/>
          <a:ln/>
        </p:spPr>
        <p:txBody>
          <a:bodyPr wrap="square" lIns="0" tIns="0" rIns="0" bIns="0" rtlCol="0" anchor="ctr">
            <a:normAutofit/>
          </a:bodyPr>
          <a:lstStyle/>
          <a:p>
            <a:pPr marL="0" indent="0">
              <a:buNone/>
            </a:pPr>
            <a:r>
              <a:rPr lang="en-US" sz="1340" b="1">
                <a:solidFill>
                  <a:srgbClr val="102A43"/>
                </a:solidFill>
                <a:latin typeface="Arial" panose="020B0604020202020204" pitchFamily="34" charset="0"/>
                <a:ea typeface="Arial" pitchFamily="34" charset="-122"/>
                <a:cs typeface="Arial" panose="020B0604020202020204" pitchFamily="34" charset="0"/>
              </a:rPr>
              <a:t>Use the right words</a:t>
            </a:r>
            <a:endParaRPr lang="en-US" sz="1340">
              <a:latin typeface="Arial" panose="020B0604020202020204" pitchFamily="34" charset="0"/>
              <a:cs typeface="Arial" panose="020B0604020202020204" pitchFamily="34" charset="0"/>
            </a:endParaRPr>
          </a:p>
        </p:txBody>
      </p:sp>
      <p:sp>
        <p:nvSpPr>
          <p:cNvPr id="97" name="Text 18">
            <a:extLst>
              <a:ext uri="{FF2B5EF4-FFF2-40B4-BE49-F238E27FC236}">
                <a16:creationId xmlns:a16="http://schemas.microsoft.com/office/drawing/2014/main" id="{311820E0-7DAC-EB19-C370-4FB9BDCBDBC3}"/>
              </a:ext>
            </a:extLst>
          </p:cNvPr>
          <p:cNvSpPr/>
          <p:nvPr/>
        </p:nvSpPr>
        <p:spPr>
          <a:xfrm>
            <a:off x="6869822" y="2563125"/>
            <a:ext cx="1984248" cy="630936"/>
          </a:xfrm>
          <a:prstGeom prst="rect">
            <a:avLst/>
          </a:prstGeom>
          <a:noFill/>
          <a:ln/>
        </p:spPr>
        <p:txBody>
          <a:bodyPr wrap="square" lIns="0" tIns="0" rIns="0" bIns="0" rtlCol="0" anchor="ctr">
            <a:normAutofit/>
          </a:bodyPr>
          <a:lstStyle/>
          <a:p>
            <a:pPr marL="0" indent="0">
              <a:buNone/>
            </a:pPr>
            <a:r>
              <a:rPr lang="en-US" sz="1200">
                <a:latin typeface="Arial" panose="020B0604020202020204" pitchFamily="34" charset="0"/>
                <a:ea typeface="Arial" pitchFamily="34" charset="-122"/>
                <a:cs typeface="Arial" panose="020B0604020202020204" pitchFamily="34" charset="0"/>
              </a:rPr>
              <a:t>Show compassion and clearly say “I am sorry” or “we are sorry”.</a:t>
            </a:r>
            <a:endParaRPr lang="en-US" sz="1200">
              <a:latin typeface="Arial" panose="020B0604020202020204" pitchFamily="34" charset="0"/>
              <a:cs typeface="Arial" panose="020B0604020202020204" pitchFamily="34" charset="0"/>
            </a:endParaRPr>
          </a:p>
        </p:txBody>
      </p:sp>
      <p:sp>
        <p:nvSpPr>
          <p:cNvPr id="99" name="Text 19">
            <a:extLst>
              <a:ext uri="{FF2B5EF4-FFF2-40B4-BE49-F238E27FC236}">
                <a16:creationId xmlns:a16="http://schemas.microsoft.com/office/drawing/2014/main" id="{F8B106D3-1FBE-1960-0519-B1AA2C838887}"/>
              </a:ext>
            </a:extLst>
          </p:cNvPr>
          <p:cNvSpPr/>
          <p:nvPr/>
        </p:nvSpPr>
        <p:spPr>
          <a:xfrm>
            <a:off x="9360529" y="2164467"/>
            <a:ext cx="393192" cy="393192"/>
          </a:xfrm>
          <a:prstGeom prst="ellipse">
            <a:avLst/>
          </a:prstGeom>
          <a:solidFill>
            <a:srgbClr val="007586"/>
          </a:solidFill>
          <a:ln>
            <a:solidFill>
              <a:srgbClr val="007586"/>
            </a:solidFill>
          </a:ln>
        </p:spPr>
        <p:txBody>
          <a:bodyPr wrap="square" lIns="0" tIns="0" rIns="0" bIns="0" rtlCol="0" anchor="ctr"/>
          <a:lstStyle/>
          <a:p>
            <a:pPr marL="0" indent="0" algn="ctr">
              <a:buNone/>
            </a:pPr>
            <a:r>
              <a:rPr lang="en-US" sz="1300" b="1">
                <a:solidFill>
                  <a:srgbClr val="FFFFFF"/>
                </a:solidFill>
                <a:latin typeface="Arial" panose="020B0604020202020204" pitchFamily="34" charset="0"/>
                <a:ea typeface="Arial" pitchFamily="34" charset="-122"/>
                <a:cs typeface="Arial" panose="020B0604020202020204" pitchFamily="34" charset="0"/>
              </a:rPr>
              <a:t>4</a:t>
            </a:r>
            <a:endParaRPr lang="en-US" sz="1300">
              <a:latin typeface="Arial" panose="020B0604020202020204" pitchFamily="34" charset="0"/>
              <a:cs typeface="Arial" panose="020B0604020202020204" pitchFamily="34" charset="0"/>
            </a:endParaRPr>
          </a:p>
        </p:txBody>
      </p:sp>
      <p:sp>
        <p:nvSpPr>
          <p:cNvPr id="101" name="Text 20">
            <a:extLst>
              <a:ext uri="{FF2B5EF4-FFF2-40B4-BE49-F238E27FC236}">
                <a16:creationId xmlns:a16="http://schemas.microsoft.com/office/drawing/2014/main" id="{734F8D28-24A3-C24C-B138-2372A492B023}"/>
              </a:ext>
            </a:extLst>
          </p:cNvPr>
          <p:cNvSpPr/>
          <p:nvPr/>
        </p:nvSpPr>
        <p:spPr>
          <a:xfrm>
            <a:off x="9805179" y="2252229"/>
            <a:ext cx="2029968" cy="246888"/>
          </a:xfrm>
          <a:prstGeom prst="rect">
            <a:avLst/>
          </a:prstGeom>
          <a:noFill/>
          <a:ln/>
        </p:spPr>
        <p:txBody>
          <a:bodyPr wrap="square" lIns="0" tIns="0" rIns="0" bIns="0" rtlCol="0" anchor="ctr">
            <a:normAutofit/>
          </a:bodyPr>
          <a:lstStyle/>
          <a:p>
            <a:pPr marL="0" indent="0">
              <a:buNone/>
            </a:pPr>
            <a:r>
              <a:rPr lang="en-US" sz="1340" b="1">
                <a:solidFill>
                  <a:srgbClr val="102A43"/>
                </a:solidFill>
                <a:latin typeface="Arial" panose="020B0604020202020204" pitchFamily="34" charset="0"/>
                <a:ea typeface="Arial" pitchFamily="34" charset="-122"/>
                <a:cs typeface="Arial" panose="020B0604020202020204" pitchFamily="34" charset="0"/>
              </a:rPr>
              <a:t>Share known facts</a:t>
            </a:r>
            <a:endParaRPr lang="en-US" sz="1340">
              <a:latin typeface="Arial" panose="020B0604020202020204" pitchFamily="34" charset="0"/>
              <a:cs typeface="Arial" panose="020B0604020202020204" pitchFamily="34" charset="0"/>
            </a:endParaRPr>
          </a:p>
        </p:txBody>
      </p:sp>
      <p:sp>
        <p:nvSpPr>
          <p:cNvPr id="103" name="Text 21">
            <a:extLst>
              <a:ext uri="{FF2B5EF4-FFF2-40B4-BE49-F238E27FC236}">
                <a16:creationId xmlns:a16="http://schemas.microsoft.com/office/drawing/2014/main" id="{C88F00AE-0299-3A66-0412-09EFCA54D7E5}"/>
              </a:ext>
            </a:extLst>
          </p:cNvPr>
          <p:cNvSpPr/>
          <p:nvPr/>
        </p:nvSpPr>
        <p:spPr>
          <a:xfrm>
            <a:off x="9805179" y="2563125"/>
            <a:ext cx="1984248" cy="630936"/>
          </a:xfrm>
          <a:prstGeom prst="rect">
            <a:avLst/>
          </a:prstGeom>
          <a:noFill/>
          <a:ln/>
        </p:spPr>
        <p:txBody>
          <a:bodyPr wrap="square" lIns="0" tIns="0" rIns="0" bIns="0" rtlCol="0" anchor="ctr">
            <a:normAutofit/>
          </a:bodyPr>
          <a:lstStyle/>
          <a:p>
            <a:pPr marL="0" indent="0">
              <a:buNone/>
            </a:pPr>
            <a:r>
              <a:rPr lang="en-US" sz="1200">
                <a:latin typeface="Arial" panose="020B0604020202020204" pitchFamily="34" charset="0"/>
                <a:ea typeface="Arial" pitchFamily="34" charset="-122"/>
                <a:cs typeface="Arial" panose="020B0604020202020204" pitchFamily="34" charset="0"/>
              </a:rPr>
              <a:t>Provide factual initial information known at the time; avoid blame or opinion.</a:t>
            </a:r>
            <a:endParaRPr lang="en-US" sz="1200">
              <a:latin typeface="Arial" panose="020B0604020202020204" pitchFamily="34" charset="0"/>
              <a:cs typeface="Arial" panose="020B0604020202020204" pitchFamily="34" charset="0"/>
            </a:endParaRPr>
          </a:p>
        </p:txBody>
      </p:sp>
      <p:sp>
        <p:nvSpPr>
          <p:cNvPr id="105" name="Shape 4">
            <a:extLst>
              <a:ext uri="{FF2B5EF4-FFF2-40B4-BE49-F238E27FC236}">
                <a16:creationId xmlns:a16="http://schemas.microsoft.com/office/drawing/2014/main" id="{898B8E9D-4418-8727-FCE3-373BD9AE09C9}"/>
              </a:ext>
            </a:extLst>
          </p:cNvPr>
          <p:cNvSpPr/>
          <p:nvPr/>
        </p:nvSpPr>
        <p:spPr>
          <a:xfrm rot="10800000">
            <a:off x="8886565" y="5077345"/>
            <a:ext cx="292608" cy="0"/>
          </a:xfrm>
          <a:prstGeom prst="line">
            <a:avLst/>
          </a:prstGeom>
          <a:noFill/>
          <a:ln w="15240">
            <a:solidFill>
              <a:srgbClr val="B8C2CC"/>
            </a:solidFill>
            <a:prstDash val="solid"/>
            <a:headEnd type="none"/>
            <a:tailEnd type="triangle"/>
          </a:ln>
        </p:spPr>
        <p:txBody>
          <a:bodyPr/>
          <a:lstStyle/>
          <a:p>
            <a:endParaRPr lang="en-AU">
              <a:latin typeface="Arial" panose="020B0604020202020204" pitchFamily="34" charset="0"/>
              <a:cs typeface="Arial" panose="020B0604020202020204" pitchFamily="34" charset="0"/>
            </a:endParaRPr>
          </a:p>
        </p:txBody>
      </p:sp>
      <p:sp>
        <p:nvSpPr>
          <p:cNvPr id="107" name="Text 22">
            <a:extLst>
              <a:ext uri="{FF2B5EF4-FFF2-40B4-BE49-F238E27FC236}">
                <a16:creationId xmlns:a16="http://schemas.microsoft.com/office/drawing/2014/main" id="{4EED03A4-6B6C-BC3F-B2FE-CF9EEE45FC89}"/>
              </a:ext>
            </a:extLst>
          </p:cNvPr>
          <p:cNvSpPr/>
          <p:nvPr/>
        </p:nvSpPr>
        <p:spPr>
          <a:xfrm>
            <a:off x="9379579" y="4447980"/>
            <a:ext cx="393192" cy="393192"/>
          </a:xfrm>
          <a:prstGeom prst="ellipse">
            <a:avLst/>
          </a:prstGeom>
          <a:solidFill>
            <a:srgbClr val="007586"/>
          </a:solidFill>
          <a:ln>
            <a:solidFill>
              <a:srgbClr val="007586"/>
            </a:solidFill>
          </a:ln>
        </p:spPr>
        <p:txBody>
          <a:bodyPr wrap="square" lIns="0" tIns="0" rIns="0" bIns="0" rtlCol="0" anchor="ctr"/>
          <a:lstStyle/>
          <a:p>
            <a:pPr marL="0" indent="0" algn="ctr">
              <a:buNone/>
            </a:pPr>
            <a:r>
              <a:rPr lang="en-US" sz="1300" b="1">
                <a:solidFill>
                  <a:srgbClr val="FFFFFF"/>
                </a:solidFill>
                <a:latin typeface="Arial" panose="020B0604020202020204" pitchFamily="34" charset="0"/>
                <a:ea typeface="Arial" pitchFamily="34" charset="-122"/>
                <a:cs typeface="Arial" panose="020B0604020202020204" pitchFamily="34" charset="0"/>
              </a:rPr>
              <a:t>5</a:t>
            </a:r>
            <a:endParaRPr lang="en-US" sz="1300">
              <a:latin typeface="Arial" panose="020B0604020202020204" pitchFamily="34" charset="0"/>
              <a:cs typeface="Arial" panose="020B0604020202020204" pitchFamily="34" charset="0"/>
            </a:endParaRPr>
          </a:p>
        </p:txBody>
      </p:sp>
      <p:sp>
        <p:nvSpPr>
          <p:cNvPr id="109" name="Text 23">
            <a:extLst>
              <a:ext uri="{FF2B5EF4-FFF2-40B4-BE49-F238E27FC236}">
                <a16:creationId xmlns:a16="http://schemas.microsoft.com/office/drawing/2014/main" id="{EEFEA36E-9F18-C6E9-7A67-AB76D0CD2A14}"/>
              </a:ext>
            </a:extLst>
          </p:cNvPr>
          <p:cNvSpPr/>
          <p:nvPr/>
        </p:nvSpPr>
        <p:spPr>
          <a:xfrm>
            <a:off x="9899869" y="4501652"/>
            <a:ext cx="2029968" cy="246888"/>
          </a:xfrm>
          <a:prstGeom prst="rect">
            <a:avLst/>
          </a:prstGeom>
          <a:noFill/>
          <a:ln/>
        </p:spPr>
        <p:txBody>
          <a:bodyPr wrap="square" lIns="0" tIns="0" rIns="0" bIns="0" rtlCol="0" anchor="ctr">
            <a:normAutofit/>
          </a:bodyPr>
          <a:lstStyle/>
          <a:p>
            <a:pPr marL="0" indent="0">
              <a:buNone/>
            </a:pPr>
            <a:r>
              <a:rPr lang="en-US" sz="1340" b="1">
                <a:solidFill>
                  <a:srgbClr val="102A43"/>
                </a:solidFill>
                <a:latin typeface="Arial" panose="020B0604020202020204" pitchFamily="34" charset="0"/>
                <a:ea typeface="Arial" pitchFamily="34" charset="-122"/>
                <a:cs typeface="Arial" panose="020B0604020202020204" pitchFamily="34" charset="0"/>
              </a:rPr>
              <a:t>Offer written info</a:t>
            </a:r>
            <a:endParaRPr lang="en-US" sz="1340">
              <a:latin typeface="Arial" panose="020B0604020202020204" pitchFamily="34" charset="0"/>
              <a:cs typeface="Arial" panose="020B0604020202020204" pitchFamily="34" charset="0"/>
            </a:endParaRPr>
          </a:p>
        </p:txBody>
      </p:sp>
      <p:sp>
        <p:nvSpPr>
          <p:cNvPr id="111" name="Text 24">
            <a:extLst>
              <a:ext uri="{FF2B5EF4-FFF2-40B4-BE49-F238E27FC236}">
                <a16:creationId xmlns:a16="http://schemas.microsoft.com/office/drawing/2014/main" id="{26D348B5-B090-5317-56CC-B3D1E293C202}"/>
              </a:ext>
            </a:extLst>
          </p:cNvPr>
          <p:cNvSpPr/>
          <p:nvPr/>
        </p:nvSpPr>
        <p:spPr>
          <a:xfrm>
            <a:off x="9899869" y="4812548"/>
            <a:ext cx="1984248" cy="630936"/>
          </a:xfrm>
          <a:prstGeom prst="rect">
            <a:avLst/>
          </a:prstGeom>
          <a:noFill/>
          <a:ln/>
        </p:spPr>
        <p:txBody>
          <a:bodyPr wrap="square" lIns="0" tIns="0" rIns="0" bIns="0" rtlCol="0" anchor="ctr">
            <a:noAutofit/>
          </a:bodyPr>
          <a:lstStyle/>
          <a:p>
            <a:pPr marL="0" indent="0">
              <a:buNone/>
            </a:pPr>
            <a:r>
              <a:rPr lang="en-US" sz="1200">
                <a:latin typeface="Arial" panose="020B0604020202020204" pitchFamily="34" charset="0"/>
                <a:ea typeface="Arial" pitchFamily="34" charset="-122"/>
                <a:cs typeface="Arial" panose="020B0604020202020204" pitchFamily="34" charset="0"/>
              </a:rPr>
              <a:t>Give patient information about the adverse event review process and key contacts.</a:t>
            </a:r>
            <a:endParaRPr lang="en-US" sz="1200">
              <a:latin typeface="Arial" panose="020B0604020202020204" pitchFamily="34" charset="0"/>
              <a:cs typeface="Arial" panose="020B0604020202020204" pitchFamily="34" charset="0"/>
            </a:endParaRPr>
          </a:p>
        </p:txBody>
      </p:sp>
      <p:sp>
        <p:nvSpPr>
          <p:cNvPr id="113" name="Text 25">
            <a:extLst>
              <a:ext uri="{FF2B5EF4-FFF2-40B4-BE49-F238E27FC236}">
                <a16:creationId xmlns:a16="http://schemas.microsoft.com/office/drawing/2014/main" id="{DC8C75EC-B813-6D4C-AA54-3606EACE7F21}"/>
              </a:ext>
            </a:extLst>
          </p:cNvPr>
          <p:cNvSpPr/>
          <p:nvPr/>
        </p:nvSpPr>
        <p:spPr>
          <a:xfrm>
            <a:off x="6356551" y="4447980"/>
            <a:ext cx="393192" cy="393192"/>
          </a:xfrm>
          <a:prstGeom prst="ellipse">
            <a:avLst/>
          </a:prstGeom>
          <a:solidFill>
            <a:srgbClr val="007586"/>
          </a:solidFill>
          <a:ln>
            <a:solidFill>
              <a:srgbClr val="007586"/>
            </a:solidFill>
          </a:ln>
        </p:spPr>
        <p:txBody>
          <a:bodyPr wrap="square" lIns="0" tIns="0" rIns="0" bIns="0" rtlCol="0" anchor="ctr"/>
          <a:lstStyle/>
          <a:p>
            <a:pPr marL="0" indent="0" algn="ctr">
              <a:buNone/>
            </a:pPr>
            <a:r>
              <a:rPr lang="en-US" sz="1300" b="1">
                <a:solidFill>
                  <a:srgbClr val="FFFFFF"/>
                </a:solidFill>
                <a:latin typeface="Arial" panose="020B0604020202020204" pitchFamily="34" charset="0"/>
                <a:ea typeface="Arial" pitchFamily="34" charset="-122"/>
                <a:cs typeface="Arial" panose="020B0604020202020204" pitchFamily="34" charset="0"/>
              </a:rPr>
              <a:t>6</a:t>
            </a:r>
            <a:endParaRPr lang="en-US" sz="1300">
              <a:latin typeface="Arial" panose="020B0604020202020204" pitchFamily="34" charset="0"/>
              <a:cs typeface="Arial" panose="020B0604020202020204" pitchFamily="34" charset="0"/>
            </a:endParaRPr>
          </a:p>
        </p:txBody>
      </p:sp>
      <p:sp>
        <p:nvSpPr>
          <p:cNvPr id="115" name="Text 26">
            <a:extLst>
              <a:ext uri="{FF2B5EF4-FFF2-40B4-BE49-F238E27FC236}">
                <a16:creationId xmlns:a16="http://schemas.microsoft.com/office/drawing/2014/main" id="{63C81A84-AB38-6157-7E71-7306DA950582}"/>
              </a:ext>
            </a:extLst>
          </p:cNvPr>
          <p:cNvSpPr/>
          <p:nvPr/>
        </p:nvSpPr>
        <p:spPr>
          <a:xfrm>
            <a:off x="6810900" y="4501652"/>
            <a:ext cx="2029968" cy="246888"/>
          </a:xfrm>
          <a:prstGeom prst="rect">
            <a:avLst/>
          </a:prstGeom>
          <a:noFill/>
          <a:ln/>
        </p:spPr>
        <p:txBody>
          <a:bodyPr wrap="square" lIns="0" tIns="0" rIns="0" bIns="0" rtlCol="0" anchor="ctr">
            <a:normAutofit/>
          </a:bodyPr>
          <a:lstStyle/>
          <a:p>
            <a:pPr marL="0" indent="0">
              <a:buNone/>
            </a:pPr>
            <a:r>
              <a:rPr lang="en-US" sz="1340" b="1">
                <a:solidFill>
                  <a:srgbClr val="102A43"/>
                </a:solidFill>
                <a:latin typeface="Arial" panose="020B0604020202020204" pitchFamily="34" charset="0"/>
                <a:ea typeface="Arial" pitchFamily="34" charset="-122"/>
                <a:cs typeface="Arial" panose="020B0604020202020204" pitchFamily="34" charset="0"/>
              </a:rPr>
              <a:t>Check support needs</a:t>
            </a:r>
            <a:endParaRPr lang="en-US" sz="1340">
              <a:latin typeface="Arial" panose="020B0604020202020204" pitchFamily="34" charset="0"/>
              <a:cs typeface="Arial" panose="020B0604020202020204" pitchFamily="34" charset="0"/>
            </a:endParaRPr>
          </a:p>
        </p:txBody>
      </p:sp>
      <p:sp>
        <p:nvSpPr>
          <p:cNvPr id="117" name="Text 27">
            <a:extLst>
              <a:ext uri="{FF2B5EF4-FFF2-40B4-BE49-F238E27FC236}">
                <a16:creationId xmlns:a16="http://schemas.microsoft.com/office/drawing/2014/main" id="{B9BA5BA8-5B7C-411B-0895-F83BE3B1266B}"/>
              </a:ext>
            </a:extLst>
          </p:cNvPr>
          <p:cNvSpPr/>
          <p:nvPr/>
        </p:nvSpPr>
        <p:spPr>
          <a:xfrm>
            <a:off x="6810900" y="4812548"/>
            <a:ext cx="1984248" cy="630936"/>
          </a:xfrm>
          <a:prstGeom prst="rect">
            <a:avLst/>
          </a:prstGeom>
          <a:noFill/>
          <a:ln/>
        </p:spPr>
        <p:txBody>
          <a:bodyPr wrap="square" lIns="0" tIns="0" rIns="0" bIns="0" rtlCol="0" anchor="ctr">
            <a:normAutofit/>
          </a:bodyPr>
          <a:lstStyle/>
          <a:p>
            <a:pPr marL="0" indent="0">
              <a:buNone/>
            </a:pPr>
            <a:r>
              <a:rPr lang="en-US" sz="1200">
                <a:latin typeface="Arial" panose="020B0604020202020204" pitchFamily="34" charset="0"/>
                <a:ea typeface="Arial" pitchFamily="34" charset="-122"/>
                <a:cs typeface="Arial" panose="020B0604020202020204" pitchFamily="34" charset="0"/>
              </a:rPr>
              <a:t>Ask about cultural, linguistic, accessibility and communication preferences.</a:t>
            </a:r>
            <a:endParaRPr lang="en-US" sz="1200">
              <a:latin typeface="Arial" panose="020B0604020202020204" pitchFamily="34" charset="0"/>
              <a:cs typeface="Arial" panose="020B0604020202020204" pitchFamily="34" charset="0"/>
            </a:endParaRPr>
          </a:p>
        </p:txBody>
      </p:sp>
      <p:sp>
        <p:nvSpPr>
          <p:cNvPr id="119" name="Shape 8">
            <a:extLst>
              <a:ext uri="{FF2B5EF4-FFF2-40B4-BE49-F238E27FC236}">
                <a16:creationId xmlns:a16="http://schemas.microsoft.com/office/drawing/2014/main" id="{FCBE7FDE-186D-A82A-B0D2-7CA4591EDB94}"/>
              </a:ext>
            </a:extLst>
          </p:cNvPr>
          <p:cNvSpPr/>
          <p:nvPr/>
        </p:nvSpPr>
        <p:spPr>
          <a:xfrm rot="10800000">
            <a:off x="2971540" y="5094491"/>
            <a:ext cx="292608" cy="0"/>
          </a:xfrm>
          <a:prstGeom prst="line">
            <a:avLst/>
          </a:prstGeom>
          <a:noFill/>
          <a:ln w="15240">
            <a:solidFill>
              <a:srgbClr val="B8C2CC"/>
            </a:solidFill>
            <a:prstDash val="solid"/>
            <a:headEnd type="none"/>
            <a:tailEnd type="triangle"/>
          </a:ln>
        </p:spPr>
        <p:txBody>
          <a:bodyPr/>
          <a:lstStyle/>
          <a:p>
            <a:endParaRPr lang="en-AU">
              <a:latin typeface="Arial" panose="020B0604020202020204" pitchFamily="34" charset="0"/>
              <a:cs typeface="Arial" panose="020B0604020202020204" pitchFamily="34" charset="0"/>
            </a:endParaRPr>
          </a:p>
        </p:txBody>
      </p:sp>
      <p:sp>
        <p:nvSpPr>
          <p:cNvPr id="121" name="Text 28">
            <a:extLst>
              <a:ext uri="{FF2B5EF4-FFF2-40B4-BE49-F238E27FC236}">
                <a16:creationId xmlns:a16="http://schemas.microsoft.com/office/drawing/2014/main" id="{A8D54D4C-7A9B-D060-F768-2593E8C3BF39}"/>
              </a:ext>
            </a:extLst>
          </p:cNvPr>
          <p:cNvSpPr/>
          <p:nvPr/>
        </p:nvSpPr>
        <p:spPr>
          <a:xfrm>
            <a:off x="3391021" y="4447980"/>
            <a:ext cx="393192" cy="393192"/>
          </a:xfrm>
          <a:prstGeom prst="ellipse">
            <a:avLst/>
          </a:prstGeom>
          <a:solidFill>
            <a:srgbClr val="007586"/>
          </a:solidFill>
          <a:ln>
            <a:solidFill>
              <a:srgbClr val="007586"/>
            </a:solidFill>
          </a:ln>
        </p:spPr>
        <p:txBody>
          <a:bodyPr wrap="square" lIns="0" tIns="0" rIns="0" bIns="0" rtlCol="0" anchor="ctr"/>
          <a:lstStyle/>
          <a:p>
            <a:pPr marL="0" indent="0" algn="ctr">
              <a:buNone/>
            </a:pPr>
            <a:r>
              <a:rPr lang="en-US" sz="1300" b="1">
                <a:solidFill>
                  <a:srgbClr val="FFFFFF"/>
                </a:solidFill>
                <a:latin typeface="Arial" panose="020B0604020202020204" pitchFamily="34" charset="0"/>
                <a:ea typeface="Arial" pitchFamily="34" charset="-122"/>
                <a:cs typeface="Arial" panose="020B0604020202020204" pitchFamily="34" charset="0"/>
              </a:rPr>
              <a:t>7</a:t>
            </a:r>
            <a:endParaRPr lang="en-US" sz="1300">
              <a:latin typeface="Arial" panose="020B0604020202020204" pitchFamily="34" charset="0"/>
              <a:cs typeface="Arial" panose="020B0604020202020204" pitchFamily="34" charset="0"/>
            </a:endParaRPr>
          </a:p>
        </p:txBody>
      </p:sp>
      <p:sp>
        <p:nvSpPr>
          <p:cNvPr id="123" name="Text 29">
            <a:extLst>
              <a:ext uri="{FF2B5EF4-FFF2-40B4-BE49-F238E27FC236}">
                <a16:creationId xmlns:a16="http://schemas.microsoft.com/office/drawing/2014/main" id="{28CF6661-0BC8-0676-D8C3-91B8FFB46486}"/>
              </a:ext>
            </a:extLst>
          </p:cNvPr>
          <p:cNvSpPr/>
          <p:nvPr/>
        </p:nvSpPr>
        <p:spPr>
          <a:xfrm>
            <a:off x="3893941" y="4501652"/>
            <a:ext cx="2029968" cy="246888"/>
          </a:xfrm>
          <a:prstGeom prst="rect">
            <a:avLst/>
          </a:prstGeom>
          <a:noFill/>
          <a:ln/>
        </p:spPr>
        <p:txBody>
          <a:bodyPr wrap="square" lIns="0" tIns="0" rIns="0" bIns="0" rtlCol="0" anchor="ctr">
            <a:normAutofit/>
          </a:bodyPr>
          <a:lstStyle/>
          <a:p>
            <a:pPr marL="0" indent="0">
              <a:buNone/>
            </a:pPr>
            <a:r>
              <a:rPr lang="en-US" sz="1340" b="1">
                <a:solidFill>
                  <a:srgbClr val="102A43"/>
                </a:solidFill>
                <a:latin typeface="Arial" panose="020B0604020202020204" pitchFamily="34" charset="0"/>
                <a:ea typeface="Arial" pitchFamily="34" charset="-122"/>
                <a:cs typeface="Arial" panose="020B0604020202020204" pitchFamily="34" charset="0"/>
              </a:rPr>
              <a:t>Record questions</a:t>
            </a:r>
            <a:endParaRPr lang="en-US" sz="1340">
              <a:latin typeface="Arial" panose="020B0604020202020204" pitchFamily="34" charset="0"/>
              <a:cs typeface="Arial" panose="020B0604020202020204" pitchFamily="34" charset="0"/>
            </a:endParaRPr>
          </a:p>
        </p:txBody>
      </p:sp>
      <p:sp>
        <p:nvSpPr>
          <p:cNvPr id="125" name="Text 30">
            <a:extLst>
              <a:ext uri="{FF2B5EF4-FFF2-40B4-BE49-F238E27FC236}">
                <a16:creationId xmlns:a16="http://schemas.microsoft.com/office/drawing/2014/main" id="{3974BA6D-70BE-B779-AC1F-7A9C48BBD557}"/>
              </a:ext>
            </a:extLst>
          </p:cNvPr>
          <p:cNvSpPr/>
          <p:nvPr/>
        </p:nvSpPr>
        <p:spPr>
          <a:xfrm>
            <a:off x="3893941" y="4812548"/>
            <a:ext cx="1984248" cy="630936"/>
          </a:xfrm>
          <a:prstGeom prst="rect">
            <a:avLst/>
          </a:prstGeom>
          <a:noFill/>
          <a:ln/>
        </p:spPr>
        <p:txBody>
          <a:bodyPr wrap="square" lIns="0" tIns="0" rIns="0" bIns="0" rtlCol="0" anchor="ctr">
            <a:noAutofit/>
          </a:bodyPr>
          <a:lstStyle/>
          <a:p>
            <a:pPr marL="0" indent="0">
              <a:buNone/>
            </a:pPr>
            <a:r>
              <a:rPr lang="en-US" sz="1200">
                <a:latin typeface="Arial" panose="020B0604020202020204" pitchFamily="34" charset="0"/>
                <a:ea typeface="Arial" pitchFamily="34" charset="-122"/>
                <a:cs typeface="Arial" panose="020B0604020202020204" pitchFamily="34" charset="0"/>
              </a:rPr>
              <a:t>Answer what can be answered; record unresolved questions for the SDC process.</a:t>
            </a:r>
            <a:endParaRPr lang="en-US" sz="1200">
              <a:latin typeface="Arial" panose="020B0604020202020204" pitchFamily="34" charset="0"/>
              <a:cs typeface="Arial" panose="020B0604020202020204" pitchFamily="34" charset="0"/>
            </a:endParaRPr>
          </a:p>
        </p:txBody>
      </p:sp>
      <p:sp>
        <p:nvSpPr>
          <p:cNvPr id="127" name="Text 31">
            <a:extLst>
              <a:ext uri="{FF2B5EF4-FFF2-40B4-BE49-F238E27FC236}">
                <a16:creationId xmlns:a16="http://schemas.microsoft.com/office/drawing/2014/main" id="{C657AC98-33AC-7123-5C4A-39019CA215B2}"/>
              </a:ext>
            </a:extLst>
          </p:cNvPr>
          <p:cNvSpPr/>
          <p:nvPr/>
        </p:nvSpPr>
        <p:spPr>
          <a:xfrm>
            <a:off x="446083" y="4447980"/>
            <a:ext cx="393192" cy="393192"/>
          </a:xfrm>
          <a:prstGeom prst="ellipse">
            <a:avLst/>
          </a:prstGeom>
          <a:solidFill>
            <a:srgbClr val="007586"/>
          </a:solidFill>
          <a:ln>
            <a:solidFill>
              <a:srgbClr val="007586"/>
            </a:solidFill>
          </a:ln>
        </p:spPr>
        <p:txBody>
          <a:bodyPr wrap="square" lIns="0" tIns="0" rIns="0" bIns="0" rtlCol="0" anchor="ctr"/>
          <a:lstStyle/>
          <a:p>
            <a:pPr marL="0" indent="0" algn="ctr">
              <a:buNone/>
            </a:pPr>
            <a:r>
              <a:rPr lang="en-US" sz="1300" b="1">
                <a:solidFill>
                  <a:srgbClr val="FFFFFF"/>
                </a:solidFill>
                <a:latin typeface="Arial" panose="020B0604020202020204" pitchFamily="34" charset="0"/>
                <a:ea typeface="Arial" pitchFamily="34" charset="-122"/>
                <a:cs typeface="Arial" panose="020B0604020202020204" pitchFamily="34" charset="0"/>
              </a:rPr>
              <a:t>8</a:t>
            </a:r>
            <a:endParaRPr lang="en-US" sz="1300">
              <a:latin typeface="Arial" panose="020B0604020202020204" pitchFamily="34" charset="0"/>
              <a:cs typeface="Arial" panose="020B0604020202020204" pitchFamily="34" charset="0"/>
            </a:endParaRPr>
          </a:p>
        </p:txBody>
      </p:sp>
      <p:sp>
        <p:nvSpPr>
          <p:cNvPr id="129" name="Text 32">
            <a:extLst>
              <a:ext uri="{FF2B5EF4-FFF2-40B4-BE49-F238E27FC236}">
                <a16:creationId xmlns:a16="http://schemas.microsoft.com/office/drawing/2014/main" id="{8C09B3BF-541C-7B59-8DF7-0D3F9E5A3626}"/>
              </a:ext>
            </a:extLst>
          </p:cNvPr>
          <p:cNvSpPr/>
          <p:nvPr/>
        </p:nvSpPr>
        <p:spPr>
          <a:xfrm>
            <a:off x="899662" y="4501652"/>
            <a:ext cx="2029968" cy="246888"/>
          </a:xfrm>
          <a:prstGeom prst="rect">
            <a:avLst/>
          </a:prstGeom>
          <a:noFill/>
          <a:ln/>
        </p:spPr>
        <p:txBody>
          <a:bodyPr wrap="square" lIns="0" tIns="0" rIns="0" bIns="0" rtlCol="0" anchor="ctr">
            <a:normAutofit/>
          </a:bodyPr>
          <a:lstStyle/>
          <a:p>
            <a:pPr marL="0" indent="0">
              <a:buNone/>
            </a:pPr>
            <a:r>
              <a:rPr lang="en-US" sz="1340" b="1">
                <a:solidFill>
                  <a:srgbClr val="102A43"/>
                </a:solidFill>
                <a:latin typeface="Arial" panose="020B0604020202020204" pitchFamily="34" charset="0"/>
                <a:ea typeface="Arial" pitchFamily="34" charset="-122"/>
                <a:cs typeface="Arial" panose="020B0604020202020204" pitchFamily="34" charset="0"/>
              </a:rPr>
              <a:t>Explain pathways</a:t>
            </a:r>
            <a:endParaRPr lang="en-US" sz="1340">
              <a:latin typeface="Arial" panose="020B0604020202020204" pitchFamily="34" charset="0"/>
              <a:cs typeface="Arial" panose="020B0604020202020204" pitchFamily="34" charset="0"/>
            </a:endParaRPr>
          </a:p>
        </p:txBody>
      </p:sp>
      <p:sp>
        <p:nvSpPr>
          <p:cNvPr id="131" name="Text 33">
            <a:extLst>
              <a:ext uri="{FF2B5EF4-FFF2-40B4-BE49-F238E27FC236}">
                <a16:creationId xmlns:a16="http://schemas.microsoft.com/office/drawing/2014/main" id="{89E79E01-8B08-6380-A318-16AFDBAB7666}"/>
              </a:ext>
            </a:extLst>
          </p:cNvPr>
          <p:cNvSpPr/>
          <p:nvPr/>
        </p:nvSpPr>
        <p:spPr>
          <a:xfrm>
            <a:off x="899662" y="4812548"/>
            <a:ext cx="1984248" cy="630936"/>
          </a:xfrm>
          <a:prstGeom prst="rect">
            <a:avLst/>
          </a:prstGeom>
          <a:noFill/>
          <a:ln/>
        </p:spPr>
        <p:txBody>
          <a:bodyPr wrap="square" lIns="0" tIns="0" rIns="0" bIns="0" rtlCol="0" anchor="ctr">
            <a:normAutofit/>
          </a:bodyPr>
          <a:lstStyle/>
          <a:p>
            <a:pPr marL="0" indent="0">
              <a:buNone/>
            </a:pPr>
            <a:r>
              <a:rPr lang="en-US" sz="1200">
                <a:latin typeface="Arial" panose="020B0604020202020204" pitchFamily="34" charset="0"/>
                <a:ea typeface="Arial" pitchFamily="34" charset="-122"/>
                <a:cs typeface="Arial" panose="020B0604020202020204" pitchFamily="34" charset="0"/>
              </a:rPr>
              <a:t>Outline complaints options, legal rights and extra steps if the harm resulted in death.</a:t>
            </a:r>
            <a:endParaRPr lang="en-US" sz="12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96" fill="hold"/>
                                        <p:tgtEl>
                                          <p:spTgt spid="4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586"/>
        </a:solidFill>
        <a:effectLst/>
      </p:bgPr>
    </p:bg>
    <p:spTree>
      <p:nvGrpSpPr>
        <p:cNvPr id="1" name="">
          <a:extLst>
            <a:ext uri="{FF2B5EF4-FFF2-40B4-BE49-F238E27FC236}">
              <a16:creationId xmlns:a16="http://schemas.microsoft.com/office/drawing/2014/main" id="{83A3B271-39A6-431B-DEF6-E9E5B1179CE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938A72B-0313-6081-7F05-708669EB3B60}"/>
              </a:ext>
            </a:extLst>
          </p:cNvPr>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BFE0E5"/>
                </a:solidFill>
                <a:latin typeface="Arial" pitchFamily="34" charset="0"/>
                <a:ea typeface="Arial" pitchFamily="34" charset="-122"/>
                <a:cs typeface="Arial" pitchFamily="34" charset="-120"/>
              </a:rPr>
              <a:t>OFFICIAL</a:t>
            </a:r>
            <a:endParaRPr lang="en-US" sz="800"/>
          </a:p>
        </p:txBody>
      </p:sp>
      <p:pic>
        <p:nvPicPr>
          <p:cNvPr id="4" name="Image 0" descr="preencoded.png">
            <a:extLst>
              <a:ext uri="{FF2B5EF4-FFF2-40B4-BE49-F238E27FC236}">
                <a16:creationId xmlns:a16="http://schemas.microsoft.com/office/drawing/2014/main" id="{736E0BC0-0D2F-F9A7-3EEA-76431024B3F3}"/>
              </a:ext>
            </a:extLst>
          </p:cNvPr>
          <p:cNvPicPr>
            <a:picLocks noChangeAspect="1"/>
          </p:cNvPicPr>
          <p:nvPr/>
        </p:nvPicPr>
        <p:blipFill>
          <a:blip r:embed="rId3">
            <a:alphaModFix amt="45000"/>
          </a:blip>
          <a:stretch>
            <a:fillRect/>
          </a:stretch>
        </p:blipFill>
        <p:spPr>
          <a:xfrm>
            <a:off x="8763000" y="0"/>
            <a:ext cx="3429000" cy="6858000"/>
          </a:xfrm>
          <a:prstGeom prst="rect">
            <a:avLst/>
          </a:prstGeom>
        </p:spPr>
      </p:pic>
      <p:sp>
        <p:nvSpPr>
          <p:cNvPr id="5" name="Text 1">
            <a:extLst>
              <a:ext uri="{FF2B5EF4-FFF2-40B4-BE49-F238E27FC236}">
                <a16:creationId xmlns:a16="http://schemas.microsoft.com/office/drawing/2014/main" id="{93A57CC0-F3A6-590E-411A-A050363FCF31}"/>
              </a:ext>
            </a:extLst>
          </p:cNvPr>
          <p:cNvSpPr/>
          <p:nvPr/>
        </p:nvSpPr>
        <p:spPr>
          <a:xfrm>
            <a:off x="594360" y="1417320"/>
            <a:ext cx="7863840" cy="320040"/>
          </a:xfrm>
          <a:prstGeom prst="rect">
            <a:avLst/>
          </a:prstGeom>
          <a:noFill/>
          <a:ln/>
        </p:spPr>
        <p:txBody>
          <a:bodyPr wrap="square" lIns="0" tIns="0" rIns="0" bIns="0" rtlCol="0" anchor="ctr"/>
          <a:lstStyle/>
          <a:p>
            <a:pPr marL="0" indent="0">
              <a:buNone/>
            </a:pPr>
            <a:r>
              <a:rPr lang="en-US" sz="1250" b="1" kern="0" spc="250">
                <a:solidFill>
                  <a:srgbClr val="FFFFFF"/>
                </a:solidFill>
                <a:latin typeface="Arial" pitchFamily="34" charset="0"/>
                <a:ea typeface="Arial" pitchFamily="34" charset="-122"/>
                <a:cs typeface="Arial" pitchFamily="34" charset="-120"/>
              </a:rPr>
              <a:t>SAFER CARE VICTORIA  ·  TRAINING MODULE</a:t>
            </a:r>
            <a:endParaRPr lang="en-US" sz="1250"/>
          </a:p>
        </p:txBody>
      </p:sp>
      <p:sp>
        <p:nvSpPr>
          <p:cNvPr id="6" name="Text 2">
            <a:extLst>
              <a:ext uri="{FF2B5EF4-FFF2-40B4-BE49-F238E27FC236}">
                <a16:creationId xmlns:a16="http://schemas.microsoft.com/office/drawing/2014/main" id="{768A6C47-344A-14C0-A41D-E6B00A3D3898}"/>
              </a:ext>
            </a:extLst>
          </p:cNvPr>
          <p:cNvSpPr/>
          <p:nvPr/>
        </p:nvSpPr>
        <p:spPr>
          <a:xfrm>
            <a:off x="566928" y="1874520"/>
            <a:ext cx="7863840" cy="685800"/>
          </a:xfrm>
          <a:prstGeom prst="rect">
            <a:avLst/>
          </a:prstGeom>
          <a:noFill/>
          <a:ln/>
        </p:spPr>
        <p:txBody>
          <a:bodyPr wrap="square" lIns="0" tIns="0" rIns="0" bIns="0" rtlCol="0" anchor="ctr"/>
          <a:lstStyle/>
          <a:p>
            <a:pPr marL="0" indent="0">
              <a:buNone/>
            </a:pPr>
            <a:r>
              <a:rPr lang="en-US" sz="3400">
                <a:solidFill>
                  <a:srgbClr val="FFFFFF"/>
                </a:solidFill>
                <a:latin typeface="Arial" pitchFamily="34" charset="0"/>
                <a:ea typeface="Arial" pitchFamily="34" charset="-122"/>
                <a:cs typeface="Arial" pitchFamily="34" charset="-120"/>
              </a:rPr>
              <a:t>Welcome to</a:t>
            </a:r>
            <a:endParaRPr lang="en-US" sz="3400"/>
          </a:p>
        </p:txBody>
      </p:sp>
      <p:sp>
        <p:nvSpPr>
          <p:cNvPr id="7" name="Text 3">
            <a:extLst>
              <a:ext uri="{FF2B5EF4-FFF2-40B4-BE49-F238E27FC236}">
                <a16:creationId xmlns:a16="http://schemas.microsoft.com/office/drawing/2014/main" id="{6A479C88-8CA1-DCA6-3329-242BBDCAF106}"/>
              </a:ext>
            </a:extLst>
          </p:cNvPr>
          <p:cNvSpPr/>
          <p:nvPr/>
        </p:nvSpPr>
        <p:spPr>
          <a:xfrm>
            <a:off x="566928" y="2468880"/>
            <a:ext cx="8138160" cy="868680"/>
          </a:xfrm>
          <a:prstGeom prst="rect">
            <a:avLst/>
          </a:prstGeom>
          <a:noFill/>
          <a:ln/>
        </p:spPr>
        <p:txBody>
          <a:bodyPr wrap="square" lIns="0" tIns="0" rIns="0" bIns="0" rtlCol="0" anchor="ctr"/>
          <a:lstStyle/>
          <a:p>
            <a:pPr marL="0" indent="0">
              <a:buNone/>
            </a:pPr>
            <a:r>
              <a:rPr lang="en-US" sz="4400" b="1">
                <a:solidFill>
                  <a:srgbClr val="FFFFFF"/>
                </a:solidFill>
                <a:latin typeface="Arial" pitchFamily="34" charset="0"/>
                <a:ea typeface="Arial" pitchFamily="34" charset="-122"/>
                <a:cs typeface="Arial" pitchFamily="34" charset="-120"/>
              </a:rPr>
              <a:t>Statutory Duty of Candour</a:t>
            </a:r>
            <a:endParaRPr lang="en-US" sz="4400"/>
          </a:p>
        </p:txBody>
      </p:sp>
      <p:sp>
        <p:nvSpPr>
          <p:cNvPr id="9" name="Text 5">
            <a:extLst>
              <a:ext uri="{FF2B5EF4-FFF2-40B4-BE49-F238E27FC236}">
                <a16:creationId xmlns:a16="http://schemas.microsoft.com/office/drawing/2014/main" id="{3853B199-FEB8-AAED-8265-6C21B0635A7B}"/>
              </a:ext>
            </a:extLst>
          </p:cNvPr>
          <p:cNvSpPr/>
          <p:nvPr/>
        </p:nvSpPr>
        <p:spPr>
          <a:xfrm>
            <a:off x="495748" y="3876787"/>
            <a:ext cx="7772400" cy="868680"/>
          </a:xfrm>
          <a:prstGeom prst="rect">
            <a:avLst/>
          </a:prstGeom>
          <a:noFill/>
          <a:ln/>
        </p:spPr>
        <p:txBody>
          <a:bodyPr wrap="square" lIns="0" tIns="0" rIns="0" bIns="0" rtlCol="0" anchor="ctr"/>
          <a:lstStyle/>
          <a:p>
            <a:pPr marL="0" indent="0">
              <a:lnSpc>
                <a:spcPct val="120000"/>
              </a:lnSpc>
              <a:buNone/>
            </a:pPr>
            <a:endParaRPr lang="en-US" sz="1450"/>
          </a:p>
        </p:txBody>
      </p:sp>
      <p:pic>
        <p:nvPicPr>
          <p:cNvPr id="10" name="Image 1" descr="preencoded.png">
            <a:extLst>
              <a:ext uri="{FF2B5EF4-FFF2-40B4-BE49-F238E27FC236}">
                <a16:creationId xmlns:a16="http://schemas.microsoft.com/office/drawing/2014/main" id="{B2EA4FAF-E58E-9CB0-6A21-F264950C24F1}"/>
              </a:ext>
            </a:extLst>
          </p:cNvPr>
          <p:cNvPicPr>
            <a:picLocks noChangeAspect="1"/>
          </p:cNvPicPr>
          <p:nvPr/>
        </p:nvPicPr>
        <p:blipFill>
          <a:blip r:embed="rId4"/>
          <a:stretch>
            <a:fillRect/>
          </a:stretch>
        </p:blipFill>
        <p:spPr>
          <a:xfrm>
            <a:off x="566928" y="5257800"/>
            <a:ext cx="1360457" cy="960120"/>
          </a:xfrm>
          <a:prstGeom prst="rect">
            <a:avLst/>
          </a:prstGeom>
        </p:spPr>
      </p:pic>
    </p:spTree>
    <p:extLst>
      <p:ext uri="{BB962C8B-B14F-4D97-AF65-F5344CB8AC3E}">
        <p14:creationId xmlns:p14="http://schemas.microsoft.com/office/powerpoint/2010/main" val="982391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5"/>
          <p:cNvSpPr/>
          <p:nvPr/>
        </p:nvSpPr>
        <p:spPr>
          <a:xfrm>
            <a:off x="493776" y="1627632"/>
            <a:ext cx="3154680" cy="1755648"/>
          </a:xfrm>
          <a:prstGeom prst="roundRect">
            <a:avLst/>
          </a:prstGeom>
          <a:solidFill>
            <a:srgbClr val="EAF7F8"/>
          </a:solidFill>
          <a:ln w="12700">
            <a:solidFill>
              <a:srgbClr val="007586"/>
            </a:solidFill>
          </a:ln>
        </p:spPr>
        <p:txBody>
          <a:bodyPr wrap="square" rtlCol="0" anchor="ctr">
            <a:normAutofit/>
          </a:bodyPr>
          <a:lstStyle/>
          <a:p>
            <a:pPr marL="0" indent="0" algn="ctr">
              <a:buNone/>
            </a:pPr>
            <a:r>
              <a:rPr lang="en-US" sz="2000" b="1">
                <a:solidFill>
                  <a:srgbClr val="00666F"/>
                </a:solidFill>
                <a:latin typeface="Arial" panose="020B0604020202020204" pitchFamily="34" charset="0"/>
                <a:ea typeface="Aptos" pitchFamily="34" charset="-122"/>
                <a:cs typeface="Arial" panose="020B0604020202020204" pitchFamily="34" charset="0"/>
              </a:rPr>
              <a:t>1  ♡
</a:t>
            </a:r>
            <a:r>
              <a:rPr lang="en-US" sz="1800" b="1">
                <a:solidFill>
                  <a:srgbClr val="00666F"/>
                </a:solidFill>
                <a:latin typeface="Arial" panose="020B0604020202020204" pitchFamily="34" charset="0"/>
                <a:ea typeface="Aptos" pitchFamily="34" charset="-122"/>
                <a:cs typeface="Arial" panose="020B0604020202020204" pitchFamily="34" charset="0"/>
              </a:rPr>
              <a:t>ACKNOWLEDGE
THE HARM
</a:t>
            </a:r>
            <a:r>
              <a:rPr lang="en-US" sz="1000">
                <a:solidFill>
                  <a:srgbClr val="A9D7DB"/>
                </a:solidFill>
                <a:latin typeface="Arial" panose="020B0604020202020204" pitchFamily="34" charset="0"/>
                <a:ea typeface="Aptos" pitchFamily="34" charset="-122"/>
                <a:cs typeface="Arial" panose="020B0604020202020204" pitchFamily="34" charset="0"/>
              </a:rPr>
              <a:t>────────────
</a:t>
            </a:r>
            <a:r>
              <a:rPr lang="en-US" sz="1500" i="1">
                <a:solidFill>
                  <a:srgbClr val="0D2B45"/>
                </a:solidFill>
                <a:latin typeface="Arial" panose="020B0604020202020204" pitchFamily="34" charset="0"/>
                <a:ea typeface="Aptos" pitchFamily="34" charset="-122"/>
                <a:cs typeface="Arial" panose="020B0604020202020204" pitchFamily="34" charset="0"/>
              </a:rPr>
              <a:t>“</a:t>
            </a:r>
            <a:r>
              <a:rPr lang="en-US" sz="1500" b="1" i="1">
                <a:solidFill>
                  <a:srgbClr val="00666F"/>
                </a:solidFill>
                <a:latin typeface="Arial" panose="020B0604020202020204" pitchFamily="34" charset="0"/>
                <a:ea typeface="Aptos" pitchFamily="34" charset="-122"/>
                <a:cs typeface="Arial" panose="020B0604020202020204" pitchFamily="34" charset="0"/>
              </a:rPr>
              <a:t>I am sorry</a:t>
            </a:r>
            <a:r>
              <a:rPr lang="en-US" sz="1500" i="1">
                <a:solidFill>
                  <a:srgbClr val="0D2B45"/>
                </a:solidFill>
                <a:latin typeface="Arial" panose="020B0604020202020204" pitchFamily="34" charset="0"/>
                <a:ea typeface="Aptos" pitchFamily="34" charset="-122"/>
                <a:cs typeface="Arial" panose="020B0604020202020204" pitchFamily="34" charset="0"/>
              </a:rPr>
              <a:t> this happened.”</a:t>
            </a:r>
            <a:endParaRPr lang="en-US" sz="2000">
              <a:latin typeface="Arial" panose="020B0604020202020204" pitchFamily="34" charset="0"/>
              <a:cs typeface="Arial" panose="020B0604020202020204" pitchFamily="34" charset="0"/>
            </a:endParaRPr>
          </a:p>
        </p:txBody>
      </p:sp>
      <p:sp>
        <p:nvSpPr>
          <p:cNvPr id="2" name="Text 0"/>
          <p:cNvSpPr/>
          <p:nvPr/>
        </p:nvSpPr>
        <p:spPr>
          <a:xfrm>
            <a:off x="8514542" y="185233"/>
            <a:ext cx="3520440" cy="320040"/>
          </a:xfrm>
          <a:prstGeom prst="roundRect">
            <a:avLst/>
          </a:prstGeom>
          <a:solidFill>
            <a:srgbClr val="0056A8"/>
          </a:solidFill>
          <a:ln>
            <a:solidFill>
              <a:srgbClr val="0056A8">
                <a:alpha val="0"/>
              </a:srgbClr>
            </a:solidFill>
          </a:ln>
        </p:spPr>
        <p:txBody>
          <a:bodyPr wrap="square" lIns="381" tIns="381" rIns="381" bIns="381" rtlCol="0" anchor="ctr">
            <a:normAutofit/>
          </a:bodyPr>
          <a:lstStyle/>
          <a:p>
            <a:pPr marL="0" indent="0" algn="ctr">
              <a:buNone/>
            </a:pPr>
            <a:r>
              <a:rPr lang="en-US" sz="1400" b="1">
                <a:solidFill>
                  <a:srgbClr val="FFFFFF"/>
                </a:solidFill>
                <a:latin typeface="Arial" panose="020B0604020202020204" pitchFamily="34" charset="0"/>
                <a:ea typeface="Aptos" pitchFamily="34" charset="-122"/>
                <a:cs typeface="Arial" panose="020B0604020202020204" pitchFamily="34" charset="0"/>
              </a:rPr>
              <a:t>STAGE 1 — APOLOGISE</a:t>
            </a:r>
            <a:endParaRPr lang="en-US" sz="1400">
              <a:latin typeface="Arial" panose="020B0604020202020204" pitchFamily="34" charset="0"/>
              <a:cs typeface="Arial" panose="020B0604020202020204" pitchFamily="34" charset="0"/>
            </a:endParaRPr>
          </a:p>
        </p:txBody>
      </p:sp>
      <p:sp>
        <p:nvSpPr>
          <p:cNvPr id="4" name="Text 2"/>
          <p:cNvSpPr/>
          <p:nvPr/>
        </p:nvSpPr>
        <p:spPr>
          <a:xfrm>
            <a:off x="9175375" y="1196225"/>
            <a:ext cx="2971800" cy="411480"/>
          </a:xfrm>
          <a:prstGeom prst="rect">
            <a:avLst/>
          </a:prstGeom>
          <a:noFill/>
          <a:ln/>
        </p:spPr>
        <p:txBody>
          <a:bodyPr wrap="square" lIns="254" tIns="254" rIns="254" bIns="254" rtlCol="0" anchor="t">
            <a:normAutofit/>
          </a:bodyPr>
          <a:lstStyle/>
          <a:p>
            <a:pPr marL="0" indent="0" algn="ctr">
              <a:buNone/>
            </a:pPr>
            <a:r>
              <a:rPr lang="en-US" sz="1050">
                <a:solidFill>
                  <a:srgbClr val="0D2B45"/>
                </a:solidFill>
                <a:latin typeface="Arial" panose="020B0604020202020204" pitchFamily="34" charset="0"/>
                <a:ea typeface="Aptos" pitchFamily="34" charset="-122"/>
                <a:cs typeface="Arial" panose="020B0604020202020204" pitchFamily="34" charset="0"/>
              </a:rPr>
              <a:t>.</a:t>
            </a:r>
            <a:endParaRPr lang="en-US" sz="1050">
              <a:latin typeface="Arial" panose="020B0604020202020204" pitchFamily="34" charset="0"/>
              <a:cs typeface="Arial" panose="020B0604020202020204" pitchFamily="34" charset="0"/>
            </a:endParaRPr>
          </a:p>
        </p:txBody>
      </p:sp>
      <p:sp>
        <p:nvSpPr>
          <p:cNvPr id="6" name="Text 4"/>
          <p:cNvSpPr/>
          <p:nvPr/>
        </p:nvSpPr>
        <p:spPr>
          <a:xfrm>
            <a:off x="539496" y="1014984"/>
            <a:ext cx="9620922" cy="512064"/>
          </a:xfrm>
          <a:prstGeom prst="rect">
            <a:avLst/>
          </a:prstGeom>
          <a:noFill/>
          <a:ln/>
        </p:spPr>
        <p:txBody>
          <a:bodyPr wrap="square" lIns="254" tIns="254" rIns="254" bIns="254" rtlCol="0" anchor="ctr">
            <a:normAutofit/>
          </a:bodyPr>
          <a:lstStyle/>
          <a:p>
            <a:r>
              <a:rPr lang="en-US" sz="1200">
                <a:solidFill>
                  <a:srgbClr val="0D2B45"/>
                </a:solidFill>
                <a:latin typeface="Arial" panose="020B0604020202020204" pitchFamily="34" charset="0"/>
                <a:ea typeface="Aptos" pitchFamily="34" charset="-122"/>
                <a:cs typeface="Arial" panose="020B0604020202020204" pitchFamily="34" charset="0"/>
              </a:rPr>
              <a:t>As early as practicable and no later than 24 hours after the SAPSE is identified. </a:t>
            </a:r>
            <a:r>
              <a:rPr lang="en-US" sz="1200">
                <a:latin typeface="Arial" panose="020B0604020202020204" pitchFamily="34" charset="0"/>
                <a:ea typeface="Aptos" pitchFamily="34" charset="-122"/>
                <a:cs typeface="Arial" panose="020B0604020202020204" pitchFamily="34" charset="0"/>
              </a:rPr>
              <a:t>Be compassionate, clear and honest about what is known.</a:t>
            </a:r>
            <a:endParaRPr lang="en-US" sz="1200">
              <a:latin typeface="Arial" panose="020B0604020202020204" pitchFamily="34" charset="0"/>
              <a:cs typeface="Arial" panose="020B0604020202020204" pitchFamily="34" charset="0"/>
            </a:endParaRPr>
          </a:p>
        </p:txBody>
      </p:sp>
      <p:sp>
        <p:nvSpPr>
          <p:cNvPr id="8" name="Text 6"/>
          <p:cNvSpPr/>
          <p:nvPr/>
        </p:nvSpPr>
        <p:spPr>
          <a:xfrm>
            <a:off x="3767328" y="2212848"/>
            <a:ext cx="256032" cy="411480"/>
          </a:xfrm>
          <a:prstGeom prst="rect">
            <a:avLst/>
          </a:prstGeom>
          <a:noFill/>
          <a:ln/>
        </p:spPr>
        <p:txBody>
          <a:bodyPr wrap="square" lIns="0" tIns="0" rIns="0" bIns="0" rtlCol="0" anchor="ctr"/>
          <a:lstStyle/>
          <a:p>
            <a:pPr marL="0" indent="0" algn="ctr">
              <a:buNone/>
            </a:pPr>
            <a:r>
              <a:rPr lang="en-US" sz="3600" b="1">
                <a:solidFill>
                  <a:srgbClr val="00666F"/>
                </a:solidFill>
                <a:latin typeface="Arial" panose="020B0604020202020204" pitchFamily="34" charset="0"/>
                <a:ea typeface="Aptos Display" pitchFamily="34" charset="-122"/>
                <a:cs typeface="Arial" panose="020B0604020202020204" pitchFamily="34" charset="0"/>
              </a:rPr>
              <a:t>›</a:t>
            </a:r>
            <a:endParaRPr lang="en-US" sz="3600">
              <a:latin typeface="Arial" panose="020B0604020202020204" pitchFamily="34" charset="0"/>
              <a:cs typeface="Arial" panose="020B0604020202020204" pitchFamily="34" charset="0"/>
            </a:endParaRPr>
          </a:p>
        </p:txBody>
      </p:sp>
      <p:sp>
        <p:nvSpPr>
          <p:cNvPr id="9" name="Text 7"/>
          <p:cNvSpPr/>
          <p:nvPr/>
        </p:nvSpPr>
        <p:spPr>
          <a:xfrm>
            <a:off x="4160520" y="1627632"/>
            <a:ext cx="3154680" cy="1755648"/>
          </a:xfrm>
          <a:prstGeom prst="roundRect">
            <a:avLst/>
          </a:prstGeom>
          <a:solidFill>
            <a:srgbClr val="EAF7F8">
              <a:alpha val="24706"/>
            </a:srgbClr>
          </a:solidFill>
          <a:ln w="12700">
            <a:solidFill>
              <a:srgbClr val="00B0F0"/>
            </a:solidFill>
          </a:ln>
        </p:spPr>
        <p:txBody>
          <a:bodyPr wrap="square" rtlCol="0" anchor="ctr">
            <a:normAutofit/>
          </a:bodyPr>
          <a:lstStyle/>
          <a:p>
            <a:pPr marL="0" indent="0" algn="ctr">
              <a:buNone/>
            </a:pPr>
            <a:r>
              <a:rPr lang="en-US" sz="2000" b="1">
                <a:solidFill>
                  <a:srgbClr val="0056A8"/>
                </a:solidFill>
                <a:latin typeface="Arial" panose="020B0604020202020204" pitchFamily="34" charset="0"/>
                <a:ea typeface="Aptos" pitchFamily="34" charset="-122"/>
                <a:cs typeface="Arial" panose="020B0604020202020204" pitchFamily="34" charset="0"/>
              </a:rPr>
              <a:t>2  □
</a:t>
            </a:r>
            <a:r>
              <a:rPr lang="en-US" sz="1800" b="1">
                <a:solidFill>
                  <a:srgbClr val="0056A8"/>
                </a:solidFill>
                <a:latin typeface="Arial" panose="020B0604020202020204" pitchFamily="34" charset="0"/>
                <a:ea typeface="Aptos" pitchFamily="34" charset="-122"/>
                <a:cs typeface="Arial" panose="020B0604020202020204" pitchFamily="34" charset="0"/>
              </a:rPr>
              <a:t>SHARE
KNOWN FACTS
</a:t>
            </a:r>
            <a:r>
              <a:rPr lang="en-US" sz="1000">
                <a:solidFill>
                  <a:srgbClr val="BDD2E8"/>
                </a:solidFill>
                <a:latin typeface="Arial" panose="020B0604020202020204" pitchFamily="34" charset="0"/>
                <a:ea typeface="Aptos" pitchFamily="34" charset="-122"/>
                <a:cs typeface="Arial" panose="020B0604020202020204" pitchFamily="34" charset="0"/>
              </a:rPr>
              <a:t>────────────
</a:t>
            </a:r>
            <a:r>
              <a:rPr lang="en-US" sz="1500" i="1">
                <a:solidFill>
                  <a:srgbClr val="0D2B45"/>
                </a:solidFill>
                <a:latin typeface="Arial" panose="020B0604020202020204" pitchFamily="34" charset="0"/>
                <a:ea typeface="Aptos" pitchFamily="34" charset="-122"/>
                <a:cs typeface="Arial" panose="020B0604020202020204" pitchFamily="34" charset="0"/>
              </a:rPr>
              <a:t>“This is what we </a:t>
            </a:r>
            <a:r>
              <a:rPr lang="en-US" sz="1500" i="1">
                <a:solidFill>
                  <a:srgbClr val="0D2B45"/>
                </a:solidFill>
                <a:latin typeface="Arial" panose="020B0604020202020204" pitchFamily="34" charset="0"/>
                <a:cs typeface="Arial" panose="020B0604020202020204" pitchFamily="34" charset="0"/>
              </a:rPr>
              <a:t>know so far.”</a:t>
            </a:r>
          </a:p>
        </p:txBody>
      </p:sp>
      <p:sp>
        <p:nvSpPr>
          <p:cNvPr id="10" name="Text 8"/>
          <p:cNvSpPr/>
          <p:nvPr/>
        </p:nvSpPr>
        <p:spPr>
          <a:xfrm>
            <a:off x="7434072" y="2212848"/>
            <a:ext cx="256032" cy="411480"/>
          </a:xfrm>
          <a:prstGeom prst="rect">
            <a:avLst/>
          </a:prstGeom>
          <a:noFill/>
          <a:ln/>
        </p:spPr>
        <p:txBody>
          <a:bodyPr wrap="square" lIns="0" tIns="0" rIns="0" bIns="0" rtlCol="0" anchor="ctr"/>
          <a:lstStyle/>
          <a:p>
            <a:pPr marL="0" indent="0" algn="ctr">
              <a:buNone/>
            </a:pPr>
            <a:r>
              <a:rPr lang="en-US" sz="3600" b="1">
                <a:solidFill>
                  <a:srgbClr val="0056A8"/>
                </a:solidFill>
                <a:latin typeface="Arial" panose="020B0604020202020204" pitchFamily="34" charset="0"/>
                <a:ea typeface="Aptos Display" pitchFamily="34" charset="-122"/>
                <a:cs typeface="Arial" panose="020B0604020202020204" pitchFamily="34" charset="0"/>
              </a:rPr>
              <a:t>›</a:t>
            </a:r>
            <a:endParaRPr lang="en-US" sz="3600">
              <a:latin typeface="Arial" panose="020B0604020202020204" pitchFamily="34" charset="0"/>
              <a:cs typeface="Arial" panose="020B0604020202020204" pitchFamily="34" charset="0"/>
            </a:endParaRPr>
          </a:p>
        </p:txBody>
      </p:sp>
      <p:sp>
        <p:nvSpPr>
          <p:cNvPr id="11" name="Text 9"/>
          <p:cNvSpPr/>
          <p:nvPr/>
        </p:nvSpPr>
        <p:spPr>
          <a:xfrm>
            <a:off x="7827264" y="1627632"/>
            <a:ext cx="3154680" cy="1755648"/>
          </a:xfrm>
          <a:prstGeom prst="roundRect">
            <a:avLst/>
          </a:prstGeom>
          <a:solidFill>
            <a:srgbClr val="EAF7F8">
              <a:alpha val="24706"/>
            </a:srgbClr>
          </a:solidFill>
          <a:ln w="12700">
            <a:solidFill>
              <a:srgbClr val="00B0F0"/>
            </a:solidFill>
          </a:ln>
        </p:spPr>
        <p:txBody>
          <a:bodyPr wrap="square" rtlCol="0" anchor="ctr">
            <a:normAutofit fontScale="92500" lnSpcReduction="10000"/>
          </a:bodyPr>
          <a:lstStyle/>
          <a:p>
            <a:pPr algn="ctr"/>
            <a:r>
              <a:rPr lang="en-US" sz="2000" b="1">
                <a:solidFill>
                  <a:srgbClr val="0056A8"/>
                </a:solidFill>
                <a:latin typeface="Arial" panose="020B0604020202020204" pitchFamily="34" charset="0"/>
                <a:cs typeface="Arial" panose="020B0604020202020204" pitchFamily="34" charset="0"/>
              </a:rPr>
              <a:t>3  ☷
EXPLAIN
NEXT STEPS
────────────
</a:t>
            </a:r>
            <a:r>
              <a:rPr lang="en-US" sz="1600" i="1">
                <a:solidFill>
                  <a:srgbClr val="0D2B45"/>
                </a:solidFill>
                <a:latin typeface="Arial" panose="020B0604020202020204" pitchFamily="34" charset="0"/>
                <a:cs typeface="Arial" panose="020B0604020202020204" pitchFamily="34" charset="0"/>
              </a:rPr>
              <a:t>“I want to explain what happens next.”</a:t>
            </a:r>
          </a:p>
        </p:txBody>
      </p:sp>
      <p:sp>
        <p:nvSpPr>
          <p:cNvPr id="12" name="Text 10"/>
          <p:cNvSpPr/>
          <p:nvPr/>
        </p:nvSpPr>
        <p:spPr>
          <a:xfrm>
            <a:off x="1234440" y="3545084"/>
            <a:ext cx="2926080" cy="256032"/>
          </a:xfrm>
          <a:prstGeom prst="rect">
            <a:avLst/>
          </a:prstGeom>
          <a:noFill/>
          <a:ln/>
        </p:spPr>
        <p:txBody>
          <a:bodyPr wrap="square" lIns="254" tIns="254" rIns="254" bIns="254" rtlCol="0" anchor="ctr">
            <a:normAutofit/>
          </a:bodyPr>
          <a:lstStyle/>
          <a:p>
            <a:pPr marL="0" indent="0">
              <a:buNone/>
            </a:pPr>
            <a:r>
              <a:rPr lang="en-US" sz="1250">
                <a:solidFill>
                  <a:srgbClr val="0D2B45"/>
                </a:solidFill>
                <a:latin typeface="Arial" panose="020B0604020202020204" pitchFamily="34" charset="0"/>
                <a:ea typeface="Aptos" pitchFamily="34" charset="-122"/>
                <a:cs typeface="Arial" panose="020B0604020202020204" pitchFamily="34" charset="0"/>
              </a:rPr>
              <a:t>💬</a:t>
            </a:r>
            <a:endParaRPr lang="en-US" sz="1250">
              <a:latin typeface="Arial" panose="020B0604020202020204" pitchFamily="34" charset="0"/>
              <a:cs typeface="Arial" panose="020B0604020202020204" pitchFamily="34" charset="0"/>
            </a:endParaRPr>
          </a:p>
        </p:txBody>
      </p:sp>
      <p:sp>
        <p:nvSpPr>
          <p:cNvPr id="15" name="Shape 13"/>
          <p:cNvSpPr/>
          <p:nvPr/>
        </p:nvSpPr>
        <p:spPr>
          <a:xfrm>
            <a:off x="493776" y="3950208"/>
            <a:ext cx="10927080" cy="960120"/>
          </a:xfrm>
          <a:prstGeom prst="roundRect">
            <a:avLst>
              <a:gd name="adj" fmla="val 7619"/>
            </a:avLst>
          </a:prstGeom>
          <a:solidFill>
            <a:srgbClr val="EAF7F8"/>
          </a:solidFill>
          <a:ln w="12700">
            <a:solidFill>
              <a:srgbClr val="B5DEE2"/>
            </a:solidFill>
            <a:prstDash val="solid"/>
          </a:ln>
        </p:spPr>
        <p:txBody>
          <a:bodyPr/>
          <a:lstStyle/>
          <a:p>
            <a:endParaRPr lang="en-AU">
              <a:latin typeface="Arial" panose="020B0604020202020204" pitchFamily="34" charset="0"/>
              <a:cs typeface="Arial" panose="020B0604020202020204" pitchFamily="34" charset="0"/>
            </a:endParaRPr>
          </a:p>
        </p:txBody>
      </p:sp>
      <p:sp>
        <p:nvSpPr>
          <p:cNvPr id="16" name="Text 14"/>
          <p:cNvSpPr/>
          <p:nvPr/>
        </p:nvSpPr>
        <p:spPr>
          <a:xfrm>
            <a:off x="749808" y="4123944"/>
            <a:ext cx="1325880" cy="502920"/>
          </a:xfrm>
          <a:prstGeom prst="rect">
            <a:avLst/>
          </a:prstGeom>
          <a:noFill/>
          <a:ln/>
        </p:spPr>
        <p:txBody>
          <a:bodyPr wrap="square" lIns="254" tIns="254" rIns="254" bIns="254" rtlCol="0" anchor="ctr">
            <a:normAutofit lnSpcReduction="10000"/>
          </a:bodyPr>
          <a:lstStyle/>
          <a:p>
            <a:pPr marL="0" indent="0" algn="l">
              <a:buNone/>
            </a:pPr>
            <a:r>
              <a:rPr lang="en-US" sz="1100" b="1">
                <a:solidFill>
                  <a:srgbClr val="00666F"/>
                </a:solidFill>
                <a:latin typeface="Arial" panose="020B0604020202020204" pitchFamily="34" charset="0"/>
                <a:ea typeface="Aptos" pitchFamily="34" charset="-122"/>
                <a:cs typeface="Arial" panose="020B0604020202020204" pitchFamily="34" charset="0"/>
              </a:rPr>
              <a:t>FARAH’S</a:t>
            </a:r>
            <a:endParaRPr lang="en-US" sz="1100">
              <a:latin typeface="Arial" panose="020B0604020202020204" pitchFamily="34" charset="0"/>
              <a:cs typeface="Arial" panose="020B0604020202020204" pitchFamily="34" charset="0"/>
            </a:endParaRPr>
          </a:p>
          <a:p>
            <a:pPr marL="0" indent="0" algn="l">
              <a:buNone/>
            </a:pPr>
            <a:r>
              <a:rPr lang="en-US" sz="1100" b="1">
                <a:solidFill>
                  <a:srgbClr val="00666F"/>
                </a:solidFill>
                <a:latin typeface="Arial" panose="020B0604020202020204" pitchFamily="34" charset="0"/>
                <a:ea typeface="Aptos" pitchFamily="34" charset="-122"/>
                <a:cs typeface="Arial" panose="020B0604020202020204" pitchFamily="34" charset="0"/>
              </a:rPr>
              <a:t>APOLOGY</a:t>
            </a:r>
            <a:endParaRPr lang="en-US" sz="1100">
              <a:latin typeface="Arial" panose="020B0604020202020204" pitchFamily="34" charset="0"/>
              <a:cs typeface="Arial" panose="020B0604020202020204" pitchFamily="34" charset="0"/>
            </a:endParaRPr>
          </a:p>
          <a:p>
            <a:pPr marL="0" indent="0" algn="l">
              <a:buNone/>
            </a:pPr>
            <a:r>
              <a:rPr lang="en-US" sz="1100" b="1">
                <a:solidFill>
                  <a:srgbClr val="00666F"/>
                </a:solidFill>
                <a:latin typeface="Arial" panose="020B0604020202020204" pitchFamily="34" charset="0"/>
                <a:ea typeface="Aptos" pitchFamily="34" charset="-122"/>
                <a:cs typeface="Arial" panose="020B0604020202020204" pitchFamily="34" charset="0"/>
              </a:rPr>
              <a:t>TO LIAM</a:t>
            </a:r>
            <a:endParaRPr lang="en-US" sz="1100">
              <a:latin typeface="Arial" panose="020B0604020202020204" pitchFamily="34" charset="0"/>
              <a:cs typeface="Arial" panose="020B0604020202020204" pitchFamily="34" charset="0"/>
            </a:endParaRPr>
          </a:p>
        </p:txBody>
      </p:sp>
      <p:sp>
        <p:nvSpPr>
          <p:cNvPr id="17" name="Shape 15"/>
          <p:cNvSpPr/>
          <p:nvPr/>
        </p:nvSpPr>
        <p:spPr>
          <a:xfrm>
            <a:off x="2322576" y="4105656"/>
            <a:ext cx="0" cy="621792"/>
          </a:xfrm>
          <a:prstGeom prst="line">
            <a:avLst/>
          </a:prstGeom>
          <a:noFill/>
          <a:ln w="13970">
            <a:solidFill>
              <a:srgbClr val="B5DEE2"/>
            </a:solidFill>
            <a:prstDash val="solid"/>
          </a:ln>
        </p:spPr>
        <p:txBody>
          <a:bodyPr/>
          <a:lstStyle/>
          <a:p>
            <a:endParaRPr lang="en-AU">
              <a:latin typeface="Arial" panose="020B0604020202020204" pitchFamily="34" charset="0"/>
              <a:cs typeface="Arial" panose="020B0604020202020204" pitchFamily="34" charset="0"/>
            </a:endParaRPr>
          </a:p>
        </p:txBody>
      </p:sp>
      <p:sp>
        <p:nvSpPr>
          <p:cNvPr id="18" name="Text 16"/>
          <p:cNvSpPr/>
          <p:nvPr/>
        </p:nvSpPr>
        <p:spPr>
          <a:xfrm>
            <a:off x="2560320" y="4151376"/>
            <a:ext cx="8321040" cy="502920"/>
          </a:xfrm>
          <a:prstGeom prst="rect">
            <a:avLst/>
          </a:prstGeom>
          <a:noFill/>
          <a:ln/>
        </p:spPr>
        <p:txBody>
          <a:bodyPr wrap="square" lIns="254" tIns="254" rIns="254" bIns="254" rtlCol="0" anchor="ctr">
            <a:normAutofit fontScale="92500" lnSpcReduction="10000"/>
          </a:bodyPr>
          <a:lstStyle/>
          <a:p>
            <a:pPr marL="0" indent="0">
              <a:buNone/>
            </a:pPr>
            <a:r>
              <a:rPr lang="en-US" sz="2000" b="1">
                <a:solidFill>
                  <a:srgbClr val="00666F"/>
                </a:solidFill>
                <a:latin typeface="Arial" panose="020B0604020202020204" pitchFamily="34" charset="0"/>
                <a:ea typeface="Aptos" pitchFamily="34" charset="-122"/>
                <a:cs typeface="Arial" panose="020B0604020202020204" pitchFamily="34" charset="0"/>
              </a:rPr>
              <a:t>I am sorry</a:t>
            </a:r>
            <a:r>
              <a:rPr lang="en-US" sz="1850" i="1">
                <a:solidFill>
                  <a:srgbClr val="0D2B45"/>
                </a:solidFill>
                <a:latin typeface="Arial" panose="020B0604020202020204" pitchFamily="34" charset="0"/>
                <a:ea typeface="Aptos" pitchFamily="34" charset="-122"/>
                <a:cs typeface="Arial" panose="020B0604020202020204" pitchFamily="34" charset="0"/>
              </a:rPr>
              <a:t> this happened. I understand this may be distressing. I want to explain what we know so far and what happens next.”</a:t>
            </a:r>
            <a:endParaRPr lang="en-US" sz="2000">
              <a:latin typeface="Arial" panose="020B0604020202020204" pitchFamily="34" charset="0"/>
              <a:cs typeface="Arial" panose="020B0604020202020204" pitchFamily="34" charset="0"/>
            </a:endParaRPr>
          </a:p>
        </p:txBody>
      </p:sp>
      <p:sp>
        <p:nvSpPr>
          <p:cNvPr id="19" name="Text 17"/>
          <p:cNvSpPr/>
          <p:nvPr/>
        </p:nvSpPr>
        <p:spPr>
          <a:xfrm>
            <a:off x="493776" y="5138928"/>
            <a:ext cx="5394960" cy="896112"/>
          </a:xfrm>
          <a:prstGeom prst="roundRect">
            <a:avLst/>
          </a:prstGeom>
          <a:solidFill>
            <a:srgbClr val="F8FBFF"/>
          </a:solidFill>
          <a:ln w="12700">
            <a:solidFill>
              <a:srgbClr val="BFD8F2"/>
            </a:solidFill>
          </a:ln>
        </p:spPr>
        <p:txBody>
          <a:bodyPr wrap="square" rtlCol="0" anchor="ctr">
            <a:normAutofit/>
          </a:bodyPr>
          <a:lstStyle/>
          <a:p>
            <a:pPr marL="0" indent="0">
              <a:buNone/>
            </a:pPr>
            <a:r>
              <a:rPr lang="en-US" sz="1350" b="1">
                <a:solidFill>
                  <a:srgbClr val="0056A8"/>
                </a:solidFill>
                <a:latin typeface="Arial" panose="020B0604020202020204" pitchFamily="34" charset="0"/>
                <a:ea typeface="Aptos" pitchFamily="34" charset="-122"/>
                <a:cs typeface="Arial" panose="020B0604020202020204" pitchFamily="34" charset="0"/>
              </a:rPr>
              <a:t>👥   Who receives the apology?
</a:t>
            </a:r>
            <a:r>
              <a:rPr lang="en-US" sz="1220">
                <a:solidFill>
                  <a:srgbClr val="0D2B45"/>
                </a:solidFill>
                <a:latin typeface="Arial" panose="020B0604020202020204" pitchFamily="34" charset="0"/>
                <a:ea typeface="Aptos" pitchFamily="34" charset="-122"/>
                <a:cs typeface="Arial" panose="020B0604020202020204" pitchFamily="34" charset="0"/>
              </a:rPr>
              <a:t>The patient or, where appropriate, their immediate family, carer, next of kin or nominated person.</a:t>
            </a:r>
            <a:endParaRPr lang="en-US" sz="1350">
              <a:latin typeface="Arial" panose="020B0604020202020204" pitchFamily="34" charset="0"/>
              <a:cs typeface="Arial" panose="020B0604020202020204" pitchFamily="34" charset="0"/>
            </a:endParaRPr>
          </a:p>
        </p:txBody>
      </p:sp>
      <p:sp>
        <p:nvSpPr>
          <p:cNvPr id="20" name="Text 18"/>
          <p:cNvSpPr/>
          <p:nvPr/>
        </p:nvSpPr>
        <p:spPr>
          <a:xfrm>
            <a:off x="6035040" y="5138928"/>
            <a:ext cx="5394960" cy="896112"/>
          </a:xfrm>
          <a:prstGeom prst="roundRect">
            <a:avLst/>
          </a:prstGeom>
          <a:solidFill>
            <a:srgbClr val="FFF4ED"/>
          </a:solidFill>
          <a:ln w="12700">
            <a:solidFill>
              <a:srgbClr val="F0C8AD"/>
            </a:solidFill>
          </a:ln>
        </p:spPr>
        <p:txBody>
          <a:bodyPr wrap="square" rtlCol="0" anchor="ctr">
            <a:normAutofit/>
          </a:bodyPr>
          <a:lstStyle/>
          <a:p>
            <a:pPr marL="0" indent="0">
              <a:buNone/>
            </a:pPr>
            <a:r>
              <a:rPr lang="en-US" sz="1350" b="1">
                <a:solidFill>
                  <a:srgbClr val="E75D2A"/>
                </a:solidFill>
                <a:latin typeface="Arial" panose="020B0604020202020204" pitchFamily="34" charset="0"/>
                <a:ea typeface="Aptos" pitchFamily="34" charset="-122"/>
                <a:cs typeface="Arial" panose="020B0604020202020204" pitchFamily="34" charset="0"/>
              </a:rPr>
              <a:t>⚖   Protected by law
</a:t>
            </a:r>
            <a:r>
              <a:rPr lang="en-US" sz="1220">
                <a:solidFill>
                  <a:srgbClr val="0D2B45"/>
                </a:solidFill>
                <a:latin typeface="Arial" panose="020B0604020202020204" pitchFamily="34" charset="0"/>
                <a:ea typeface="Aptos" pitchFamily="34" charset="-122"/>
                <a:cs typeface="Arial" panose="020B0604020202020204" pitchFamily="34" charset="0"/>
              </a:rPr>
              <a:t>An apology is not an admission of fault or liability and cannot be considered in related civil proceedings.</a:t>
            </a:r>
            <a:endParaRPr lang="en-US" sz="1350">
              <a:latin typeface="Arial" panose="020B0604020202020204" pitchFamily="34" charset="0"/>
              <a:cs typeface="Arial" panose="020B0604020202020204" pitchFamily="34" charset="0"/>
            </a:endParaRPr>
          </a:p>
        </p:txBody>
      </p:sp>
      <p:sp>
        <p:nvSpPr>
          <p:cNvPr id="21" name="Text 19"/>
          <p:cNvSpPr/>
          <p:nvPr/>
        </p:nvSpPr>
        <p:spPr>
          <a:xfrm>
            <a:off x="347472" y="6537960"/>
            <a:ext cx="4206240" cy="164592"/>
          </a:xfrm>
          <a:prstGeom prst="rect">
            <a:avLst/>
          </a:prstGeom>
          <a:noFill/>
          <a:ln/>
        </p:spPr>
        <p:txBody>
          <a:bodyPr wrap="square" lIns="0" tIns="0" rIns="0" bIns="0" rtlCol="0" anchor="ctr"/>
          <a:lstStyle/>
          <a:p>
            <a:pPr marL="0" indent="0">
              <a:buNone/>
            </a:pPr>
            <a:r>
              <a:rPr lang="en-US" sz="850">
                <a:solidFill>
                  <a:srgbClr val="5B6978"/>
                </a:solidFill>
                <a:latin typeface="Arial" panose="020B0604020202020204" pitchFamily="34" charset="0"/>
                <a:ea typeface="Aptos" pitchFamily="34" charset="-122"/>
                <a:cs typeface="Arial" panose="020B0604020202020204" pitchFamily="34" charset="0"/>
              </a:rPr>
              <a:t>Statutory Duty of Candour  |  Safer Care Victoria</a:t>
            </a:r>
            <a:endParaRPr lang="en-US" sz="850">
              <a:latin typeface="Arial" panose="020B0604020202020204" pitchFamily="34" charset="0"/>
              <a:cs typeface="Arial" panose="020B0604020202020204" pitchFamily="34" charset="0"/>
            </a:endParaRPr>
          </a:p>
        </p:txBody>
      </p:sp>
      <p:sp>
        <p:nvSpPr>
          <p:cNvPr id="22" name="Text 20"/>
          <p:cNvSpPr/>
          <p:nvPr/>
        </p:nvSpPr>
        <p:spPr>
          <a:xfrm>
            <a:off x="5486400" y="6537960"/>
            <a:ext cx="1097280" cy="164592"/>
          </a:xfrm>
          <a:prstGeom prst="rect">
            <a:avLst/>
          </a:prstGeom>
          <a:noFill/>
          <a:ln/>
        </p:spPr>
        <p:txBody>
          <a:bodyPr wrap="square" lIns="0" tIns="0" rIns="0" bIns="0" rtlCol="0" anchor="ctr"/>
          <a:lstStyle/>
          <a:p>
            <a:pPr marL="0" indent="0" algn="ctr">
              <a:buNone/>
            </a:pPr>
            <a:r>
              <a:rPr lang="en-US" sz="800" b="1">
                <a:solidFill>
                  <a:srgbClr val="5B6978"/>
                </a:solidFill>
                <a:latin typeface="Arial" panose="020B0604020202020204" pitchFamily="34" charset="0"/>
                <a:ea typeface="Aptos" pitchFamily="34" charset="-122"/>
                <a:cs typeface="Arial" panose="020B0604020202020204" pitchFamily="34" charset="0"/>
              </a:rPr>
              <a:t>OFFICIAL</a:t>
            </a:r>
            <a:endParaRPr lang="en-US" sz="800">
              <a:latin typeface="Arial" panose="020B0604020202020204" pitchFamily="34" charset="0"/>
              <a:cs typeface="Arial" panose="020B0604020202020204" pitchFamily="34" charset="0"/>
            </a:endParaRPr>
          </a:p>
        </p:txBody>
      </p:sp>
      <p:sp>
        <p:nvSpPr>
          <p:cNvPr id="23" name="Text 21"/>
          <p:cNvSpPr/>
          <p:nvPr/>
        </p:nvSpPr>
        <p:spPr>
          <a:xfrm>
            <a:off x="11658600" y="6537960"/>
            <a:ext cx="228600" cy="164592"/>
          </a:xfrm>
          <a:prstGeom prst="rect">
            <a:avLst/>
          </a:prstGeom>
          <a:noFill/>
          <a:ln/>
        </p:spPr>
        <p:txBody>
          <a:bodyPr wrap="square" lIns="0" tIns="0" rIns="0" bIns="0" rtlCol="0" anchor="ctr"/>
          <a:lstStyle/>
          <a:p>
            <a:pPr marL="0" indent="0" algn="r">
              <a:buNone/>
            </a:pPr>
            <a:r>
              <a:rPr lang="en-US" sz="850">
                <a:solidFill>
                  <a:srgbClr val="5B6978"/>
                </a:solidFill>
                <a:latin typeface="Arial" panose="020B0604020202020204" pitchFamily="34" charset="0"/>
                <a:ea typeface="Aptos" pitchFamily="34" charset="-122"/>
                <a:cs typeface="Arial" panose="020B0604020202020204" pitchFamily="34" charset="0"/>
              </a:rPr>
              <a:t>19</a:t>
            </a:r>
            <a:endParaRPr lang="en-US" sz="850">
              <a:latin typeface="Arial" panose="020B0604020202020204" pitchFamily="34" charset="0"/>
              <a:cs typeface="Arial" panose="020B0604020202020204" pitchFamily="34" charset="0"/>
            </a:endParaRPr>
          </a:p>
        </p:txBody>
      </p:sp>
      <p:sp>
        <p:nvSpPr>
          <p:cNvPr id="25" name="Text 17">
            <a:extLst>
              <a:ext uri="{FF2B5EF4-FFF2-40B4-BE49-F238E27FC236}">
                <a16:creationId xmlns:a16="http://schemas.microsoft.com/office/drawing/2014/main" id="{14806086-0442-6CB6-D90F-25FE4A91EBE8}"/>
              </a:ext>
            </a:extLst>
          </p:cNvPr>
          <p:cNvSpPr/>
          <p:nvPr/>
        </p:nvSpPr>
        <p:spPr>
          <a:xfrm>
            <a:off x="493776" y="3503172"/>
            <a:ext cx="2880000" cy="370584"/>
          </a:xfrm>
          <a:prstGeom prst="roundRect">
            <a:avLst>
              <a:gd name="adj" fmla="val 28571"/>
            </a:avLst>
          </a:prstGeom>
          <a:solidFill>
            <a:srgbClr val="007C89"/>
          </a:solidFill>
          <a:ln>
            <a:solidFill>
              <a:srgbClr val="007C89"/>
            </a:solidFill>
          </a:ln>
        </p:spPr>
        <p:txBody>
          <a:bodyPr wrap="square" lIns="0" tIns="0" rIns="0" bIns="0" rtlCol="0" anchor="ctr"/>
          <a:lstStyle/>
          <a:p>
            <a:pPr marL="0" indent="0" algn="ctr">
              <a:buNone/>
            </a:pPr>
            <a:r>
              <a:rPr lang="en-US" sz="920" b="1">
                <a:solidFill>
                  <a:srgbClr val="FFFFFF"/>
                </a:solidFill>
                <a:latin typeface="Arial" panose="020B0604020202020204" pitchFamily="34" charset="0"/>
                <a:ea typeface="Arial" pitchFamily="34" charset="-122"/>
                <a:cs typeface="Arial" panose="020B0604020202020204" pitchFamily="34" charset="0"/>
              </a:rPr>
              <a:t>Plain-language standard</a:t>
            </a:r>
            <a:endParaRPr lang="en-US" sz="920">
              <a:latin typeface="Arial" panose="020B0604020202020204" pitchFamily="34" charset="0"/>
              <a:cs typeface="Arial" panose="020B0604020202020204" pitchFamily="34" charset="0"/>
            </a:endParaRPr>
          </a:p>
        </p:txBody>
      </p:sp>
      <p:sp>
        <p:nvSpPr>
          <p:cNvPr id="27" name="Text 17">
            <a:extLst>
              <a:ext uri="{FF2B5EF4-FFF2-40B4-BE49-F238E27FC236}">
                <a16:creationId xmlns:a16="http://schemas.microsoft.com/office/drawing/2014/main" id="{E9F99EA5-FE74-4EE1-36C9-1F9CBAFDF418}"/>
              </a:ext>
            </a:extLst>
          </p:cNvPr>
          <p:cNvSpPr/>
          <p:nvPr/>
        </p:nvSpPr>
        <p:spPr>
          <a:xfrm>
            <a:off x="4300137" y="3494916"/>
            <a:ext cx="2880000" cy="370584"/>
          </a:xfrm>
          <a:prstGeom prst="roundRect">
            <a:avLst>
              <a:gd name="adj" fmla="val 28571"/>
            </a:avLst>
          </a:prstGeom>
          <a:solidFill>
            <a:srgbClr val="007586"/>
          </a:solidFill>
          <a:ln>
            <a:solidFill>
              <a:srgbClr val="007C89"/>
            </a:solidFill>
          </a:ln>
        </p:spPr>
        <p:txBody>
          <a:bodyPr wrap="square" lIns="0" tIns="0" rIns="0" bIns="0" rtlCol="0" anchor="ctr"/>
          <a:lstStyle/>
          <a:p>
            <a:pPr marL="0" indent="0" algn="ctr">
              <a:buNone/>
            </a:pPr>
            <a:r>
              <a:rPr lang="en-US" sz="920" b="1">
                <a:solidFill>
                  <a:srgbClr val="FFFFFF"/>
                </a:solidFill>
                <a:latin typeface="Arial" panose="020B0604020202020204" pitchFamily="34" charset="0"/>
                <a:cs typeface="Arial" panose="020B0604020202020204" pitchFamily="34" charset="0"/>
              </a:rPr>
              <a:t>Avoid jargon and legal wording</a:t>
            </a:r>
            <a:endParaRPr lang="en-US" sz="920">
              <a:latin typeface="Arial" panose="020B0604020202020204" pitchFamily="34" charset="0"/>
              <a:cs typeface="Arial" panose="020B0604020202020204" pitchFamily="34" charset="0"/>
            </a:endParaRPr>
          </a:p>
        </p:txBody>
      </p:sp>
      <p:sp>
        <p:nvSpPr>
          <p:cNvPr id="29" name="Text 17">
            <a:extLst>
              <a:ext uri="{FF2B5EF4-FFF2-40B4-BE49-F238E27FC236}">
                <a16:creationId xmlns:a16="http://schemas.microsoft.com/office/drawing/2014/main" id="{3E265FDB-2A62-EBDA-DDBC-7C107F43E779}"/>
              </a:ext>
            </a:extLst>
          </p:cNvPr>
          <p:cNvSpPr/>
          <p:nvPr/>
        </p:nvSpPr>
        <p:spPr>
          <a:xfrm>
            <a:off x="8005914" y="3467988"/>
            <a:ext cx="2880000" cy="370584"/>
          </a:xfrm>
          <a:prstGeom prst="roundRect">
            <a:avLst>
              <a:gd name="adj" fmla="val 28571"/>
            </a:avLst>
          </a:prstGeom>
          <a:solidFill>
            <a:srgbClr val="007C89"/>
          </a:solidFill>
          <a:ln>
            <a:solidFill>
              <a:srgbClr val="007C89"/>
            </a:solidFill>
          </a:ln>
        </p:spPr>
        <p:txBody>
          <a:bodyPr wrap="square" lIns="0" tIns="0" rIns="0" bIns="0" rtlCol="0" anchor="ctr"/>
          <a:lstStyle/>
          <a:p>
            <a:pPr marL="0" indent="0" algn="ctr">
              <a:buNone/>
            </a:pPr>
            <a:r>
              <a:rPr lang="en-US" sz="920" b="1">
                <a:solidFill>
                  <a:srgbClr val="FFFFFF"/>
                </a:solidFill>
                <a:latin typeface="Arial" panose="020B0604020202020204" pitchFamily="34" charset="0"/>
                <a:cs typeface="Arial" panose="020B0604020202020204" pitchFamily="34" charset="0"/>
              </a:rPr>
              <a:t>Do not speculate</a:t>
            </a:r>
            <a:endParaRPr lang="en-US" sz="920">
              <a:latin typeface="Arial" panose="020B0604020202020204" pitchFamily="34" charset="0"/>
              <a:cs typeface="Arial" panose="020B0604020202020204" pitchFamily="34" charset="0"/>
            </a:endParaRPr>
          </a:p>
        </p:txBody>
      </p:sp>
      <p:pic>
        <p:nvPicPr>
          <p:cNvPr id="31" name="Graphic 30" descr="Chat bubble outline">
            <a:extLst>
              <a:ext uri="{FF2B5EF4-FFF2-40B4-BE49-F238E27FC236}">
                <a16:creationId xmlns:a16="http://schemas.microsoft.com/office/drawing/2014/main" id="{FF69FE5B-158E-F2D3-B16C-CC904AF3DCE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2124" y="3489725"/>
            <a:ext cx="457200" cy="457200"/>
          </a:xfrm>
          <a:prstGeom prst="rect">
            <a:avLst/>
          </a:prstGeom>
        </p:spPr>
      </p:pic>
      <p:pic>
        <p:nvPicPr>
          <p:cNvPr id="33" name="Graphic 32" descr="Close with solid fill">
            <a:extLst>
              <a:ext uri="{FF2B5EF4-FFF2-40B4-BE49-F238E27FC236}">
                <a16:creationId xmlns:a16="http://schemas.microsoft.com/office/drawing/2014/main" id="{332438A7-D9E8-5AF8-8E02-4154808A0EC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70089" y="3509423"/>
            <a:ext cx="322729" cy="322729"/>
          </a:xfrm>
          <a:prstGeom prst="rect">
            <a:avLst/>
          </a:prstGeom>
        </p:spPr>
      </p:pic>
      <p:pic>
        <p:nvPicPr>
          <p:cNvPr id="35" name="Graphic 34" descr="Meeting with solid fill">
            <a:extLst>
              <a:ext uri="{FF2B5EF4-FFF2-40B4-BE49-F238E27FC236}">
                <a16:creationId xmlns:a16="http://schemas.microsoft.com/office/drawing/2014/main" id="{285CC0FD-8B66-183D-D4B2-50A728397E3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08802" y="3447019"/>
            <a:ext cx="411480" cy="411480"/>
          </a:xfrm>
          <a:prstGeom prst="rect">
            <a:avLst/>
          </a:prstGeom>
        </p:spPr>
      </p:pic>
      <p:sp>
        <p:nvSpPr>
          <p:cNvPr id="40" name="Text 6">
            <a:extLst>
              <a:ext uri="{FF2B5EF4-FFF2-40B4-BE49-F238E27FC236}">
                <a16:creationId xmlns:a16="http://schemas.microsoft.com/office/drawing/2014/main" id="{391B9167-52A8-C84F-F379-744E451F77B8}"/>
              </a:ext>
            </a:extLst>
          </p:cNvPr>
          <p:cNvSpPr/>
          <p:nvPr/>
        </p:nvSpPr>
        <p:spPr>
          <a:xfrm>
            <a:off x="9386399" y="970142"/>
            <a:ext cx="2971800" cy="182880"/>
          </a:xfrm>
          <a:prstGeom prst="rect">
            <a:avLst/>
          </a:prstGeom>
          <a:noFill/>
          <a:ln/>
        </p:spPr>
        <p:txBody>
          <a:bodyPr wrap="square" lIns="0" tIns="0" rIns="0" bIns="0" rtlCol="0" anchor="ctr"/>
          <a:lstStyle/>
          <a:p>
            <a:pPr marL="0" indent="0" algn="ctr">
              <a:buNone/>
            </a:pPr>
            <a:r>
              <a:rPr lang="en-US" sz="1050" b="1">
                <a:solidFill>
                  <a:srgbClr val="65717D"/>
                </a:solidFill>
                <a:latin typeface="Arial" panose="020B0604020202020204" pitchFamily="34" charset="0"/>
                <a:ea typeface="Arial" pitchFamily="34" charset="-122"/>
                <a:cs typeface="Arial" panose="020B0604020202020204" pitchFamily="34" charset="0"/>
              </a:rPr>
              <a:t>REQUIREMENT 1</a:t>
            </a:r>
            <a:endParaRPr lang="en-US" sz="1050">
              <a:latin typeface="Arial" panose="020B0604020202020204" pitchFamily="34" charset="0"/>
              <a:cs typeface="Arial" panose="020B0604020202020204" pitchFamily="34" charset="0"/>
            </a:endParaRPr>
          </a:p>
        </p:txBody>
      </p:sp>
      <p:sp>
        <p:nvSpPr>
          <p:cNvPr id="46" name="Text 0">
            <a:extLst>
              <a:ext uri="{FF2B5EF4-FFF2-40B4-BE49-F238E27FC236}">
                <a16:creationId xmlns:a16="http://schemas.microsoft.com/office/drawing/2014/main" id="{D6721A89-3E8C-4D3E-7CE8-51AA64684E25}"/>
              </a:ext>
            </a:extLst>
          </p:cNvPr>
          <p:cNvSpPr/>
          <p:nvPr/>
        </p:nvSpPr>
        <p:spPr>
          <a:xfrm>
            <a:off x="530352" y="310896"/>
            <a:ext cx="10789920" cy="402336"/>
          </a:xfrm>
          <a:prstGeom prst="rect">
            <a:avLst/>
          </a:prstGeom>
          <a:noFill/>
          <a:ln/>
        </p:spPr>
        <p:txBody>
          <a:bodyPr wrap="square" lIns="0" tIns="0" rIns="0" bIns="0" rtlCol="0" anchor="ctr">
            <a:normAutofit/>
          </a:bodyPr>
          <a:lstStyle/>
          <a:p>
            <a:pPr marL="0" indent="0">
              <a:buNone/>
            </a:pPr>
            <a:r>
              <a:rPr lang="en-US" sz="2100" b="1">
                <a:solidFill>
                  <a:srgbClr val="102A43"/>
                </a:solidFill>
                <a:latin typeface="Arial" panose="020B0604020202020204" pitchFamily="34" charset="0"/>
                <a:ea typeface="Arial" pitchFamily="34" charset="-122"/>
                <a:cs typeface="Arial" panose="020B0604020202020204" pitchFamily="34" charset="0"/>
              </a:rPr>
              <a:t>Step 1–3: provide a genuine apology</a:t>
            </a:r>
            <a:endParaRPr lang="en-US" sz="2100">
              <a:latin typeface="Arial" panose="020B0604020202020204" pitchFamily="34" charset="0"/>
              <a:cs typeface="Arial" panose="020B0604020202020204" pitchFamily="34" charset="0"/>
            </a:endParaRPr>
          </a:p>
        </p:txBody>
      </p:sp>
      <p:pic>
        <p:nvPicPr>
          <p:cNvPr id="47" name="Step 1 to 3 apology (1)">
            <a:hlinkClick r:id="" action="ppaction://media"/>
            <a:extLst>
              <a:ext uri="{FF2B5EF4-FFF2-40B4-BE49-F238E27FC236}">
                <a16:creationId xmlns:a16="http://schemas.microsoft.com/office/drawing/2014/main" id="{5A2C9D23-D6E0-7DD8-D9C4-18011521F7E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437526" y="103632"/>
            <a:ext cx="609600" cy="609600"/>
          </a:xfrm>
          <a:prstGeom prst="rect">
            <a:avLst/>
          </a:prstGeom>
        </p:spPr>
      </p:pic>
      <p:sp>
        <p:nvSpPr>
          <p:cNvPr id="5" name="Shape 14">
            <a:extLst>
              <a:ext uri="{FF2B5EF4-FFF2-40B4-BE49-F238E27FC236}">
                <a16:creationId xmlns:a16="http://schemas.microsoft.com/office/drawing/2014/main" id="{E7B74BC3-362F-95D0-6FA4-94E3EB8AB9D5}"/>
              </a:ext>
            </a:extLst>
          </p:cNvPr>
          <p:cNvSpPr/>
          <p:nvPr/>
        </p:nvSpPr>
        <p:spPr>
          <a:xfrm>
            <a:off x="10434782" y="579386"/>
            <a:ext cx="1600200" cy="310896"/>
          </a:xfrm>
          <a:prstGeom prst="roundRect">
            <a:avLst>
              <a:gd name="adj" fmla="val 50000"/>
            </a:avLst>
          </a:prstGeom>
          <a:solidFill>
            <a:srgbClr val="E6643C"/>
          </a:solidFill>
          <a:ln/>
        </p:spPr>
        <p:txBody>
          <a:bodyPr/>
          <a:lstStyle/>
          <a:p>
            <a:endParaRPr lang="en-AU"/>
          </a:p>
        </p:txBody>
      </p:sp>
      <p:sp>
        <p:nvSpPr>
          <p:cNvPr id="14" name="Text 15">
            <a:extLst>
              <a:ext uri="{FF2B5EF4-FFF2-40B4-BE49-F238E27FC236}">
                <a16:creationId xmlns:a16="http://schemas.microsoft.com/office/drawing/2014/main" id="{21F06C1B-8E09-D7C9-2AC5-745B9084BCCE}"/>
              </a:ext>
            </a:extLst>
          </p:cNvPr>
          <p:cNvSpPr/>
          <p:nvPr/>
        </p:nvSpPr>
        <p:spPr>
          <a:xfrm>
            <a:off x="10434782" y="579386"/>
            <a:ext cx="160020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Within 24 hours</a:t>
            </a:r>
            <a:endParaRPr lang="en-US" sz="10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20"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370831" y="1419684"/>
            <a:ext cx="3749039" cy="4938087"/>
          </a:xfrm>
          <a:prstGeom prst="roundRect">
            <a:avLst/>
          </a:prstGeom>
          <a:solidFill>
            <a:srgbClr val="EAF7F8"/>
          </a:solidFill>
          <a:ln w="12700">
            <a:solidFill>
              <a:srgbClr val="00758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68" name="Rounded Rectangle 11">
            <a:extLst>
              <a:ext uri="{FF2B5EF4-FFF2-40B4-BE49-F238E27FC236}">
                <a16:creationId xmlns:a16="http://schemas.microsoft.com/office/drawing/2014/main" id="{77487BD1-9EE5-6A53-1EA0-07F9576D3F1E}"/>
              </a:ext>
            </a:extLst>
          </p:cNvPr>
          <p:cNvSpPr/>
          <p:nvPr/>
        </p:nvSpPr>
        <p:spPr>
          <a:xfrm>
            <a:off x="4590287" y="3510374"/>
            <a:ext cx="3273552" cy="540000"/>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70" name="Rounded Rectangle 11">
            <a:extLst>
              <a:ext uri="{FF2B5EF4-FFF2-40B4-BE49-F238E27FC236}">
                <a16:creationId xmlns:a16="http://schemas.microsoft.com/office/drawing/2014/main" id="{150F85BC-969E-EFBD-6D8B-378371E21EA5}"/>
              </a:ext>
            </a:extLst>
          </p:cNvPr>
          <p:cNvSpPr/>
          <p:nvPr/>
        </p:nvSpPr>
        <p:spPr>
          <a:xfrm>
            <a:off x="4571999" y="4238341"/>
            <a:ext cx="3273552" cy="540000"/>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72" name="Rounded Rectangle 11">
            <a:extLst>
              <a:ext uri="{FF2B5EF4-FFF2-40B4-BE49-F238E27FC236}">
                <a16:creationId xmlns:a16="http://schemas.microsoft.com/office/drawing/2014/main" id="{0EAF51B9-165E-FD2C-8510-1EA14DED8C45}"/>
              </a:ext>
            </a:extLst>
          </p:cNvPr>
          <p:cNvSpPr/>
          <p:nvPr/>
        </p:nvSpPr>
        <p:spPr>
          <a:xfrm>
            <a:off x="4571999" y="4941550"/>
            <a:ext cx="3273552" cy="717957"/>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74" name="Rounded Rectangle 11">
            <a:extLst>
              <a:ext uri="{FF2B5EF4-FFF2-40B4-BE49-F238E27FC236}">
                <a16:creationId xmlns:a16="http://schemas.microsoft.com/office/drawing/2014/main" id="{3C9B3325-160B-0950-AE8B-2FF0BCA86886}"/>
              </a:ext>
            </a:extLst>
          </p:cNvPr>
          <p:cNvSpPr/>
          <p:nvPr/>
        </p:nvSpPr>
        <p:spPr>
          <a:xfrm>
            <a:off x="4547807" y="2786252"/>
            <a:ext cx="3272400" cy="540000"/>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Rounded Rectangle 2"/>
          <p:cNvSpPr/>
          <p:nvPr/>
        </p:nvSpPr>
        <p:spPr>
          <a:xfrm>
            <a:off x="10195560" y="493776"/>
            <a:ext cx="1783080" cy="274320"/>
          </a:xfrm>
          <a:prstGeom prst="roundRect">
            <a:avLst/>
          </a:prstGeom>
          <a:solidFill>
            <a:srgbClr val="ED6A39"/>
          </a:solidFill>
          <a:ln w="12700">
            <a:solidFill>
              <a:srgbClr val="ED6A3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latin typeface="Arial" panose="020B0604020202020204" pitchFamily="34" charset="0"/>
                <a:cs typeface="Arial" panose="020B0604020202020204" pitchFamily="34" charset="0"/>
              </a:rPr>
              <a:t>WITHIN 24 HOURS</a:t>
            </a:r>
          </a:p>
        </p:txBody>
      </p:sp>
      <p:sp>
        <p:nvSpPr>
          <p:cNvPr id="4" name="TextBox 3"/>
          <p:cNvSpPr txBox="1"/>
          <p:nvPr/>
        </p:nvSpPr>
        <p:spPr>
          <a:xfrm>
            <a:off x="530352" y="310896"/>
            <a:ext cx="7735822" cy="415498"/>
          </a:xfrm>
          <a:prstGeom prst="rect">
            <a:avLst/>
          </a:prstGeom>
          <a:noFill/>
        </p:spPr>
        <p:txBody>
          <a:bodyPr wrap="square" lIns="45720" rIns="45720" anchor="t">
            <a:spAutoFit/>
          </a:bodyPr>
          <a:lstStyle/>
          <a:p>
            <a:pPr algn="l">
              <a:lnSpc>
                <a:spcPct val="100000"/>
              </a:lnSpc>
              <a:spcBef>
                <a:spcPts val="0"/>
              </a:spcBef>
              <a:spcAft>
                <a:spcPts val="0"/>
              </a:spcAft>
            </a:pPr>
            <a:r>
              <a:rPr lang="en-AU" sz="2100" b="1" i="0">
                <a:solidFill>
                  <a:srgbClr val="17365C"/>
                </a:solidFill>
                <a:latin typeface="Arial" panose="020B0604020202020204" pitchFamily="34" charset="0"/>
                <a:cs typeface="Arial" panose="020B0604020202020204" pitchFamily="34" charset="0"/>
              </a:rPr>
              <a:t>Step 4-6: </a:t>
            </a:r>
            <a:r>
              <a:rPr sz="2100" b="1" i="0">
                <a:solidFill>
                  <a:srgbClr val="17365C"/>
                </a:solidFill>
                <a:latin typeface="Arial" panose="020B0604020202020204" pitchFamily="34" charset="0"/>
                <a:cs typeface="Arial" panose="020B0604020202020204" pitchFamily="34" charset="0"/>
              </a:rPr>
              <a:t>Provide initial information and support</a:t>
            </a:r>
          </a:p>
        </p:txBody>
      </p:sp>
      <p:sp>
        <p:nvSpPr>
          <p:cNvPr id="5" name="TextBox 4"/>
          <p:cNvSpPr txBox="1"/>
          <p:nvPr/>
        </p:nvSpPr>
        <p:spPr>
          <a:xfrm>
            <a:off x="530352" y="841248"/>
            <a:ext cx="6309360" cy="276999"/>
          </a:xfrm>
          <a:prstGeom prst="rect">
            <a:avLst/>
          </a:prstGeom>
          <a:noFill/>
        </p:spPr>
        <p:txBody>
          <a:bodyPr wrap="square" lIns="45720" rIns="45720" anchor="t">
            <a:spAutoFit/>
          </a:bodyPr>
          <a:lstStyle/>
          <a:p>
            <a:pPr algn="l">
              <a:lnSpc>
                <a:spcPct val="100000"/>
              </a:lnSpc>
              <a:spcBef>
                <a:spcPts val="0"/>
              </a:spcBef>
              <a:spcAft>
                <a:spcPts val="0"/>
              </a:spcAft>
            </a:pPr>
            <a:r>
              <a:rPr sz="1200" b="0" i="0">
                <a:latin typeface="Arial" panose="020B0604020202020204" pitchFamily="34" charset="0"/>
                <a:cs typeface="Arial" panose="020B0604020202020204" pitchFamily="34" charset="0"/>
              </a:rPr>
              <a:t>Focus on the facts known at the time and Liam’s communication needs.</a:t>
            </a:r>
          </a:p>
        </p:txBody>
      </p:sp>
      <p:sp>
        <p:nvSpPr>
          <p:cNvPr id="6" name="Rounded Rectangle 5"/>
          <p:cNvSpPr/>
          <p:nvPr/>
        </p:nvSpPr>
        <p:spPr>
          <a:xfrm>
            <a:off x="475488" y="1419684"/>
            <a:ext cx="3749039" cy="4938087"/>
          </a:xfrm>
          <a:prstGeom prst="roundRect">
            <a:avLst/>
          </a:prstGeom>
          <a:solidFill>
            <a:srgbClr val="EAF7F8">
              <a:alpha val="25000"/>
            </a:srgbClr>
          </a:solidFill>
          <a:ln w="12700">
            <a:solidFill>
              <a:srgbClr val="00758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8" name="Rounded Rectangle 7"/>
          <p:cNvSpPr/>
          <p:nvPr/>
        </p:nvSpPr>
        <p:spPr>
          <a:xfrm>
            <a:off x="8266174" y="1419684"/>
            <a:ext cx="3749039" cy="4938087"/>
          </a:xfrm>
          <a:prstGeom prst="roundRect">
            <a:avLst/>
          </a:prstGeom>
          <a:solidFill>
            <a:srgbClr val="EAF7F8">
              <a:alpha val="25000"/>
            </a:srgbClr>
          </a:solidFill>
          <a:ln w="12700">
            <a:solidFill>
              <a:srgbClr val="00758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0" name="TextBox 9"/>
          <p:cNvSpPr txBox="1"/>
          <p:nvPr/>
        </p:nvSpPr>
        <p:spPr>
          <a:xfrm>
            <a:off x="1097280" y="1563624"/>
            <a:ext cx="2743200" cy="646331"/>
          </a:xfrm>
          <a:prstGeom prst="rect">
            <a:avLst/>
          </a:prstGeom>
          <a:noFill/>
        </p:spPr>
        <p:txBody>
          <a:bodyPr wrap="square" lIns="45720" rIns="45720" anchor="t">
            <a:spAutoFit/>
          </a:bodyPr>
          <a:lstStyle/>
          <a:p>
            <a:pPr algn="ctr">
              <a:lnSpc>
                <a:spcPct val="100000"/>
              </a:lnSpc>
              <a:spcBef>
                <a:spcPts val="0"/>
              </a:spcBef>
              <a:spcAft>
                <a:spcPts val="0"/>
              </a:spcAft>
            </a:pPr>
            <a:r>
              <a:rPr lang="en-AU" b="1" i="0">
                <a:solidFill>
                  <a:srgbClr val="007586"/>
                </a:solidFill>
                <a:latin typeface="Arial" panose="020B0604020202020204" pitchFamily="34" charset="0"/>
                <a:cs typeface="Arial" panose="020B0604020202020204" pitchFamily="34" charset="0"/>
              </a:rPr>
              <a:t>4 </a:t>
            </a:r>
          </a:p>
          <a:p>
            <a:pPr algn="ctr">
              <a:lnSpc>
                <a:spcPct val="100000"/>
              </a:lnSpc>
              <a:spcBef>
                <a:spcPts val="0"/>
              </a:spcBef>
              <a:spcAft>
                <a:spcPts val="0"/>
              </a:spcAft>
            </a:pPr>
            <a:r>
              <a:rPr b="1" i="0">
                <a:solidFill>
                  <a:srgbClr val="007586"/>
                </a:solidFill>
                <a:latin typeface="Arial" panose="020B0604020202020204" pitchFamily="34" charset="0"/>
                <a:cs typeface="Arial" panose="020B0604020202020204" pitchFamily="34" charset="0"/>
              </a:rPr>
              <a:t>SHARE THE FACTS</a:t>
            </a:r>
          </a:p>
        </p:txBody>
      </p:sp>
      <p:sp>
        <p:nvSpPr>
          <p:cNvPr id="11" name="TextBox 10"/>
          <p:cNvSpPr txBox="1"/>
          <p:nvPr/>
        </p:nvSpPr>
        <p:spPr>
          <a:xfrm>
            <a:off x="676656" y="2376545"/>
            <a:ext cx="3200400" cy="258532"/>
          </a:xfrm>
          <a:prstGeom prst="rect">
            <a:avLst/>
          </a:prstGeom>
          <a:noFill/>
        </p:spPr>
        <p:txBody>
          <a:bodyPr wrap="square" lIns="45720" rIns="45720" anchor="t">
            <a:spAutoFit/>
          </a:bodyPr>
          <a:lstStyle/>
          <a:p>
            <a:pPr algn="l">
              <a:lnSpc>
                <a:spcPct val="100000"/>
              </a:lnSpc>
              <a:spcBef>
                <a:spcPts val="0"/>
              </a:spcBef>
              <a:spcAft>
                <a:spcPts val="0"/>
              </a:spcAft>
            </a:pPr>
            <a:r>
              <a:rPr sz="1080" b="0" i="0">
                <a:latin typeface="Arial" panose="020B0604020202020204" pitchFamily="34" charset="0"/>
                <a:cs typeface="Arial" panose="020B0604020202020204" pitchFamily="34" charset="0"/>
              </a:rPr>
              <a:t>Give the information that is known right now.</a:t>
            </a:r>
          </a:p>
        </p:txBody>
      </p:sp>
      <p:sp>
        <p:nvSpPr>
          <p:cNvPr id="12" name="Rounded Rectangle 11"/>
          <p:cNvSpPr/>
          <p:nvPr/>
        </p:nvSpPr>
        <p:spPr>
          <a:xfrm>
            <a:off x="713232" y="2705729"/>
            <a:ext cx="3273552" cy="841248"/>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3" name="Oval 12"/>
          <p:cNvSpPr/>
          <p:nvPr/>
        </p:nvSpPr>
        <p:spPr>
          <a:xfrm>
            <a:off x="813816" y="2888609"/>
            <a:ext cx="228600" cy="228600"/>
          </a:xfrm>
          <a:prstGeom prst="ellipse">
            <a:avLst/>
          </a:prstGeom>
          <a:solidFill>
            <a:srgbClr val="007586"/>
          </a:solidFill>
          <a:ln>
            <a:solidFill>
              <a:srgbClr val="66009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FFFFFF"/>
                </a:solidFill>
                <a:latin typeface="Arial" panose="020B0604020202020204" pitchFamily="34" charset="0"/>
                <a:cs typeface="Arial" panose="020B0604020202020204" pitchFamily="34" charset="0"/>
              </a:rPr>
              <a:t>•</a:t>
            </a:r>
          </a:p>
        </p:txBody>
      </p:sp>
      <p:sp>
        <p:nvSpPr>
          <p:cNvPr id="14" name="TextBox 13"/>
          <p:cNvSpPr txBox="1"/>
          <p:nvPr/>
        </p:nvSpPr>
        <p:spPr>
          <a:xfrm>
            <a:off x="1115568" y="2815457"/>
            <a:ext cx="2697480" cy="276999"/>
          </a:xfrm>
          <a:prstGeom prst="rect">
            <a:avLst/>
          </a:prstGeom>
          <a:noFill/>
        </p:spPr>
        <p:txBody>
          <a:bodyPr wrap="square" lIns="45720" rIns="45720" anchor="t">
            <a:spAutoFit/>
          </a:bodyPr>
          <a:lstStyle/>
          <a:p>
            <a:pPr algn="l">
              <a:lnSpc>
                <a:spcPct val="100000"/>
              </a:lnSpc>
              <a:spcBef>
                <a:spcPts val="0"/>
              </a:spcBef>
              <a:spcAft>
                <a:spcPts val="0"/>
              </a:spcAft>
            </a:pPr>
            <a:r>
              <a:rPr sz="1200" b="1" i="0">
                <a:solidFill>
                  <a:srgbClr val="17365C"/>
                </a:solidFill>
                <a:latin typeface="Arial" panose="020B0604020202020204" pitchFamily="34" charset="0"/>
                <a:cs typeface="Arial" panose="020B0604020202020204" pitchFamily="34" charset="0"/>
              </a:rPr>
              <a:t>Facts known at the time</a:t>
            </a:r>
          </a:p>
        </p:txBody>
      </p:sp>
      <p:sp>
        <p:nvSpPr>
          <p:cNvPr id="15" name="TextBox 14"/>
          <p:cNvSpPr txBox="1"/>
          <p:nvPr/>
        </p:nvSpPr>
        <p:spPr>
          <a:xfrm>
            <a:off x="1115568" y="3007481"/>
            <a:ext cx="2606040" cy="402336"/>
          </a:xfrm>
          <a:prstGeom prst="rect">
            <a:avLst/>
          </a:prstGeom>
          <a:noFill/>
        </p:spPr>
        <p:txBody>
          <a:bodyPr wrap="square" lIns="45720" rIns="45720" anchor="t">
            <a:spAutoFit/>
          </a:bodyPr>
          <a:lstStyle/>
          <a:p>
            <a:pPr algn="l">
              <a:lnSpc>
                <a:spcPct val="100000"/>
              </a:lnSpc>
              <a:spcBef>
                <a:spcPts val="0"/>
              </a:spcBef>
              <a:spcAft>
                <a:spcPts val="0"/>
              </a:spcAft>
            </a:pPr>
            <a:r>
              <a:rPr sz="1000" b="0" i="0">
                <a:latin typeface="Arial" panose="020B0604020202020204" pitchFamily="34" charset="0"/>
                <a:cs typeface="Arial" panose="020B0604020202020204" pitchFamily="34" charset="0"/>
              </a:rPr>
              <a:t>Explain what is currently known about the event.</a:t>
            </a:r>
          </a:p>
        </p:txBody>
      </p:sp>
      <p:sp>
        <p:nvSpPr>
          <p:cNvPr id="16" name="Rounded Rectangle 15"/>
          <p:cNvSpPr/>
          <p:nvPr/>
        </p:nvSpPr>
        <p:spPr>
          <a:xfrm>
            <a:off x="713232" y="3674993"/>
            <a:ext cx="3273552" cy="841248"/>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7" name="Oval 16"/>
          <p:cNvSpPr/>
          <p:nvPr/>
        </p:nvSpPr>
        <p:spPr>
          <a:xfrm>
            <a:off x="813816" y="3857873"/>
            <a:ext cx="228600" cy="228600"/>
          </a:xfrm>
          <a:prstGeom prst="ellipse">
            <a:avLst/>
          </a:prstGeom>
          <a:solidFill>
            <a:srgbClr val="007586"/>
          </a:solidFill>
          <a:ln>
            <a:solidFill>
              <a:srgbClr val="66009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FFFFFF"/>
                </a:solidFill>
                <a:latin typeface="Arial" panose="020B0604020202020204" pitchFamily="34" charset="0"/>
                <a:cs typeface="Arial" panose="020B0604020202020204" pitchFamily="34" charset="0"/>
              </a:rPr>
              <a:t>•</a:t>
            </a:r>
          </a:p>
        </p:txBody>
      </p:sp>
      <p:sp>
        <p:nvSpPr>
          <p:cNvPr id="18" name="TextBox 17"/>
          <p:cNvSpPr txBox="1"/>
          <p:nvPr/>
        </p:nvSpPr>
        <p:spPr>
          <a:xfrm>
            <a:off x="1115568" y="3784721"/>
            <a:ext cx="2697480" cy="276999"/>
          </a:xfrm>
          <a:prstGeom prst="rect">
            <a:avLst/>
          </a:prstGeom>
          <a:noFill/>
        </p:spPr>
        <p:txBody>
          <a:bodyPr wrap="square" lIns="45720" rIns="45720" anchor="t">
            <a:spAutoFit/>
          </a:bodyPr>
          <a:lstStyle/>
          <a:p>
            <a:pPr algn="l">
              <a:lnSpc>
                <a:spcPct val="100000"/>
              </a:lnSpc>
              <a:spcBef>
                <a:spcPts val="0"/>
              </a:spcBef>
              <a:spcAft>
                <a:spcPts val="0"/>
              </a:spcAft>
            </a:pPr>
            <a:r>
              <a:rPr sz="1200" b="1" i="0">
                <a:solidFill>
                  <a:srgbClr val="17365C"/>
                </a:solidFill>
                <a:latin typeface="Arial" panose="020B0604020202020204" pitchFamily="34" charset="0"/>
                <a:cs typeface="Arial" panose="020B0604020202020204" pitchFamily="34" charset="0"/>
              </a:rPr>
              <a:t>Written information</a:t>
            </a:r>
          </a:p>
        </p:txBody>
      </p:sp>
      <p:sp>
        <p:nvSpPr>
          <p:cNvPr id="19" name="TextBox 18"/>
          <p:cNvSpPr txBox="1"/>
          <p:nvPr/>
        </p:nvSpPr>
        <p:spPr>
          <a:xfrm>
            <a:off x="1115568" y="3976745"/>
            <a:ext cx="2606040" cy="402336"/>
          </a:xfrm>
          <a:prstGeom prst="rect">
            <a:avLst/>
          </a:prstGeom>
          <a:noFill/>
        </p:spPr>
        <p:txBody>
          <a:bodyPr wrap="square" lIns="45720" rIns="45720" anchor="t">
            <a:spAutoFit/>
          </a:bodyPr>
          <a:lstStyle/>
          <a:p>
            <a:pPr algn="l">
              <a:lnSpc>
                <a:spcPct val="100000"/>
              </a:lnSpc>
              <a:spcBef>
                <a:spcPts val="0"/>
              </a:spcBef>
              <a:spcAft>
                <a:spcPts val="0"/>
              </a:spcAft>
            </a:pPr>
            <a:r>
              <a:rPr sz="1000" b="0" i="0">
                <a:latin typeface="Arial" panose="020B0604020202020204" pitchFamily="34" charset="0"/>
                <a:cs typeface="Arial" panose="020B0604020202020204" pitchFamily="34" charset="0"/>
              </a:rPr>
              <a:t>Provide information about the adverse event review process.</a:t>
            </a:r>
          </a:p>
        </p:txBody>
      </p:sp>
      <p:sp>
        <p:nvSpPr>
          <p:cNvPr id="20" name="Rounded Rectangle 19"/>
          <p:cNvSpPr/>
          <p:nvPr/>
        </p:nvSpPr>
        <p:spPr>
          <a:xfrm>
            <a:off x="713232" y="4644257"/>
            <a:ext cx="3273552" cy="841248"/>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21" name="Oval 20"/>
          <p:cNvSpPr/>
          <p:nvPr/>
        </p:nvSpPr>
        <p:spPr>
          <a:xfrm>
            <a:off x="813816" y="4827137"/>
            <a:ext cx="228600" cy="228600"/>
          </a:xfrm>
          <a:prstGeom prst="ellipse">
            <a:avLst/>
          </a:prstGeom>
          <a:solidFill>
            <a:srgbClr val="007586"/>
          </a:solidFill>
          <a:ln>
            <a:solidFill>
              <a:srgbClr val="66009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FFFFFF"/>
                </a:solidFill>
                <a:latin typeface="Arial" panose="020B0604020202020204" pitchFamily="34" charset="0"/>
                <a:cs typeface="Arial" panose="020B0604020202020204" pitchFamily="34" charset="0"/>
              </a:rPr>
              <a:t>•</a:t>
            </a:r>
          </a:p>
        </p:txBody>
      </p:sp>
      <p:sp>
        <p:nvSpPr>
          <p:cNvPr id="22" name="TextBox 21"/>
          <p:cNvSpPr txBox="1"/>
          <p:nvPr/>
        </p:nvSpPr>
        <p:spPr>
          <a:xfrm>
            <a:off x="1115568" y="4753985"/>
            <a:ext cx="2697480" cy="276999"/>
          </a:xfrm>
          <a:prstGeom prst="rect">
            <a:avLst/>
          </a:prstGeom>
          <a:noFill/>
        </p:spPr>
        <p:txBody>
          <a:bodyPr wrap="square" lIns="45720" rIns="45720" anchor="t">
            <a:spAutoFit/>
          </a:bodyPr>
          <a:lstStyle/>
          <a:p>
            <a:pPr algn="l">
              <a:lnSpc>
                <a:spcPct val="100000"/>
              </a:lnSpc>
              <a:spcBef>
                <a:spcPts val="0"/>
              </a:spcBef>
              <a:spcAft>
                <a:spcPts val="0"/>
              </a:spcAft>
            </a:pPr>
            <a:r>
              <a:rPr sz="1200" b="1" i="0">
                <a:solidFill>
                  <a:srgbClr val="17365C"/>
                </a:solidFill>
                <a:latin typeface="Arial" panose="020B0604020202020204" pitchFamily="34" charset="0"/>
                <a:cs typeface="Arial" panose="020B0604020202020204" pitchFamily="34" charset="0"/>
              </a:rPr>
              <a:t>Key contacts</a:t>
            </a:r>
          </a:p>
        </p:txBody>
      </p:sp>
      <p:sp>
        <p:nvSpPr>
          <p:cNvPr id="23" name="TextBox 22"/>
          <p:cNvSpPr txBox="1"/>
          <p:nvPr/>
        </p:nvSpPr>
        <p:spPr>
          <a:xfrm>
            <a:off x="1115568" y="4946009"/>
            <a:ext cx="2606040" cy="553998"/>
          </a:xfrm>
          <a:prstGeom prst="rect">
            <a:avLst/>
          </a:prstGeom>
          <a:noFill/>
        </p:spPr>
        <p:txBody>
          <a:bodyPr wrap="square" lIns="45720" rIns="45720" anchor="t">
            <a:spAutoFit/>
          </a:bodyPr>
          <a:lstStyle/>
          <a:p>
            <a:pPr algn="l">
              <a:lnSpc>
                <a:spcPct val="100000"/>
              </a:lnSpc>
              <a:spcBef>
                <a:spcPts val="0"/>
              </a:spcBef>
              <a:spcAft>
                <a:spcPts val="0"/>
              </a:spcAft>
            </a:pPr>
            <a:r>
              <a:rPr sz="1000" b="0" i="0">
                <a:latin typeface="Arial" panose="020B0604020202020204" pitchFamily="34" charset="0"/>
                <a:cs typeface="Arial" panose="020B0604020202020204" pitchFamily="34" charset="0"/>
              </a:rPr>
              <a:t>Share who Liam can liaise with, including an Aboriginal hospital liaison officer where relevant.</a:t>
            </a:r>
          </a:p>
        </p:txBody>
      </p:sp>
      <p:sp>
        <p:nvSpPr>
          <p:cNvPr id="25" name="TextBox 24"/>
          <p:cNvSpPr txBox="1"/>
          <p:nvPr/>
        </p:nvSpPr>
        <p:spPr>
          <a:xfrm>
            <a:off x="4992623" y="1563624"/>
            <a:ext cx="2743200" cy="646331"/>
          </a:xfrm>
          <a:prstGeom prst="rect">
            <a:avLst/>
          </a:prstGeom>
          <a:noFill/>
        </p:spPr>
        <p:txBody>
          <a:bodyPr wrap="square" lIns="45720" rIns="45720" anchor="t">
            <a:spAutoFit/>
          </a:bodyPr>
          <a:lstStyle/>
          <a:p>
            <a:pPr algn="ctr">
              <a:lnSpc>
                <a:spcPct val="100000"/>
              </a:lnSpc>
              <a:spcBef>
                <a:spcPts val="0"/>
              </a:spcBef>
              <a:spcAft>
                <a:spcPts val="0"/>
              </a:spcAft>
            </a:pPr>
            <a:r>
              <a:rPr lang="en-AU" b="1">
                <a:solidFill>
                  <a:srgbClr val="102A43"/>
                </a:solidFill>
                <a:latin typeface="Arial" panose="020B0604020202020204" pitchFamily="34" charset="0"/>
                <a:cs typeface="Arial" panose="020B0604020202020204" pitchFamily="34" charset="0"/>
              </a:rPr>
              <a:t>5</a:t>
            </a:r>
            <a:r>
              <a:rPr lang="en-AU" b="1" i="0">
                <a:solidFill>
                  <a:srgbClr val="5AAA64"/>
                </a:solidFill>
                <a:latin typeface="Arial" panose="020B0604020202020204" pitchFamily="34" charset="0"/>
                <a:cs typeface="Arial" panose="020B0604020202020204" pitchFamily="34" charset="0"/>
              </a:rPr>
              <a:t> </a:t>
            </a:r>
          </a:p>
          <a:p>
            <a:pPr algn="ctr">
              <a:lnSpc>
                <a:spcPct val="100000"/>
              </a:lnSpc>
              <a:spcBef>
                <a:spcPts val="0"/>
              </a:spcBef>
              <a:spcAft>
                <a:spcPts val="0"/>
              </a:spcAft>
            </a:pPr>
            <a:r>
              <a:rPr b="1">
                <a:solidFill>
                  <a:srgbClr val="102A43"/>
                </a:solidFill>
                <a:latin typeface="Arial" panose="020B0604020202020204" pitchFamily="34" charset="0"/>
                <a:cs typeface="Arial" panose="020B0604020202020204" pitchFamily="34" charset="0"/>
              </a:rPr>
              <a:t>PROVIDE</a:t>
            </a:r>
            <a:r>
              <a:rPr b="1" i="0">
                <a:solidFill>
                  <a:srgbClr val="5AAA64"/>
                </a:solidFill>
                <a:latin typeface="Arial" panose="020B0604020202020204" pitchFamily="34" charset="0"/>
                <a:cs typeface="Arial" panose="020B0604020202020204" pitchFamily="34" charset="0"/>
              </a:rPr>
              <a:t> </a:t>
            </a:r>
            <a:r>
              <a:rPr b="1">
                <a:solidFill>
                  <a:srgbClr val="102A43"/>
                </a:solidFill>
                <a:latin typeface="Arial" panose="020B0604020202020204" pitchFamily="34" charset="0"/>
                <a:cs typeface="Arial" panose="020B0604020202020204" pitchFamily="34" charset="0"/>
              </a:rPr>
              <a:t>SUPPORT</a:t>
            </a:r>
          </a:p>
        </p:txBody>
      </p:sp>
      <p:sp>
        <p:nvSpPr>
          <p:cNvPr id="26" name="TextBox 25"/>
          <p:cNvSpPr txBox="1"/>
          <p:nvPr/>
        </p:nvSpPr>
        <p:spPr>
          <a:xfrm>
            <a:off x="4571998" y="2376545"/>
            <a:ext cx="3547871" cy="258532"/>
          </a:xfrm>
          <a:prstGeom prst="rect">
            <a:avLst/>
          </a:prstGeom>
          <a:noFill/>
        </p:spPr>
        <p:txBody>
          <a:bodyPr wrap="square" lIns="45720" rIns="45720" anchor="t">
            <a:spAutoFit/>
          </a:bodyPr>
          <a:lstStyle/>
          <a:p>
            <a:pPr algn="l">
              <a:lnSpc>
                <a:spcPct val="100000"/>
              </a:lnSpc>
              <a:spcBef>
                <a:spcPts val="0"/>
              </a:spcBef>
              <a:spcAft>
                <a:spcPts val="0"/>
              </a:spcAft>
            </a:pPr>
            <a:r>
              <a:rPr sz="1080" b="0" i="0">
                <a:latin typeface="Arial" panose="020B0604020202020204" pitchFamily="34" charset="0"/>
                <a:cs typeface="Arial" panose="020B0604020202020204" pitchFamily="34" charset="0"/>
              </a:rPr>
              <a:t>How Farrah should communicate in this conversation.</a:t>
            </a:r>
          </a:p>
        </p:txBody>
      </p:sp>
      <p:sp>
        <p:nvSpPr>
          <p:cNvPr id="27" name="Oval 26"/>
          <p:cNvSpPr/>
          <p:nvPr/>
        </p:nvSpPr>
        <p:spPr>
          <a:xfrm>
            <a:off x="4626863" y="2906897"/>
            <a:ext cx="182880" cy="182880"/>
          </a:xfrm>
          <a:prstGeom prst="ellipse">
            <a:avLst/>
          </a:prstGeom>
          <a:solidFill>
            <a:srgbClr val="007586"/>
          </a:solidFill>
          <a:ln>
            <a:solidFill>
              <a:srgbClr val="114FA7"/>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00" b="1">
                <a:solidFill>
                  <a:srgbClr val="FFFFFF"/>
                </a:solidFill>
                <a:latin typeface="Arial" panose="020B0604020202020204" pitchFamily="34" charset="0"/>
                <a:cs typeface="Arial" panose="020B0604020202020204" pitchFamily="34" charset="0"/>
              </a:rPr>
              <a:t>✓</a:t>
            </a:r>
          </a:p>
        </p:txBody>
      </p:sp>
      <p:sp>
        <p:nvSpPr>
          <p:cNvPr id="28" name="TextBox 27"/>
          <p:cNvSpPr txBox="1"/>
          <p:nvPr/>
        </p:nvSpPr>
        <p:spPr>
          <a:xfrm>
            <a:off x="4864607" y="2833745"/>
            <a:ext cx="2743200" cy="270843"/>
          </a:xfrm>
          <a:prstGeom prst="rect">
            <a:avLst/>
          </a:prstGeom>
          <a:noFill/>
        </p:spPr>
        <p:txBody>
          <a:bodyPr wrap="square" lIns="45720" rIns="45720" anchor="t">
            <a:spAutoFit/>
          </a:bodyPr>
          <a:lstStyle/>
          <a:p>
            <a:pPr algn="l">
              <a:lnSpc>
                <a:spcPct val="100000"/>
              </a:lnSpc>
              <a:spcBef>
                <a:spcPts val="0"/>
              </a:spcBef>
              <a:spcAft>
                <a:spcPts val="0"/>
              </a:spcAft>
            </a:pPr>
            <a:r>
              <a:rPr sz="1160" b="1" i="0">
                <a:solidFill>
                  <a:srgbClr val="17365C"/>
                </a:solidFill>
                <a:latin typeface="Arial" panose="020B0604020202020204" pitchFamily="34" charset="0"/>
                <a:cs typeface="Arial" panose="020B0604020202020204" pitchFamily="34" charset="0"/>
              </a:rPr>
              <a:t>Be sensitive and empathetic</a:t>
            </a:r>
          </a:p>
        </p:txBody>
      </p:sp>
      <p:sp>
        <p:nvSpPr>
          <p:cNvPr id="29" name="TextBox 28"/>
          <p:cNvSpPr txBox="1"/>
          <p:nvPr/>
        </p:nvSpPr>
        <p:spPr>
          <a:xfrm>
            <a:off x="4864607" y="3007481"/>
            <a:ext cx="2788920" cy="241476"/>
          </a:xfrm>
          <a:prstGeom prst="rect">
            <a:avLst/>
          </a:prstGeom>
          <a:noFill/>
        </p:spPr>
        <p:txBody>
          <a:bodyPr wrap="square" lIns="45720" rIns="45720" anchor="t">
            <a:spAutoFit/>
          </a:bodyPr>
          <a:lstStyle/>
          <a:p>
            <a:pPr algn="l">
              <a:lnSpc>
                <a:spcPct val="100000"/>
              </a:lnSpc>
              <a:spcBef>
                <a:spcPts val="0"/>
              </a:spcBef>
              <a:spcAft>
                <a:spcPts val="0"/>
              </a:spcAft>
            </a:pPr>
            <a:r>
              <a:rPr sz="969" b="0" i="0">
                <a:latin typeface="Arial" panose="020B0604020202020204" pitchFamily="34" charset="0"/>
                <a:cs typeface="Arial" panose="020B0604020202020204" pitchFamily="34" charset="0"/>
              </a:rPr>
              <a:t>These are confronting matters for patients.</a:t>
            </a:r>
          </a:p>
        </p:txBody>
      </p:sp>
      <p:sp>
        <p:nvSpPr>
          <p:cNvPr id="30" name="Oval 29"/>
          <p:cNvSpPr/>
          <p:nvPr/>
        </p:nvSpPr>
        <p:spPr>
          <a:xfrm>
            <a:off x="4626863" y="3610985"/>
            <a:ext cx="182880" cy="182880"/>
          </a:xfrm>
          <a:prstGeom prst="ellipse">
            <a:avLst/>
          </a:prstGeom>
          <a:solidFill>
            <a:srgbClr val="007586"/>
          </a:solidFill>
          <a:ln>
            <a:solidFill>
              <a:srgbClr val="5AAA6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00" b="1">
                <a:solidFill>
                  <a:srgbClr val="FFFFFF"/>
                </a:solidFill>
                <a:latin typeface="Arial" panose="020B0604020202020204" pitchFamily="34" charset="0"/>
                <a:cs typeface="Arial" panose="020B0604020202020204" pitchFamily="34" charset="0"/>
              </a:rPr>
              <a:t>✓</a:t>
            </a:r>
          </a:p>
        </p:txBody>
      </p:sp>
      <p:sp>
        <p:nvSpPr>
          <p:cNvPr id="31" name="TextBox 30"/>
          <p:cNvSpPr txBox="1"/>
          <p:nvPr/>
        </p:nvSpPr>
        <p:spPr>
          <a:xfrm>
            <a:off x="4864607" y="3537833"/>
            <a:ext cx="2743200" cy="270843"/>
          </a:xfrm>
          <a:prstGeom prst="rect">
            <a:avLst/>
          </a:prstGeom>
          <a:noFill/>
        </p:spPr>
        <p:txBody>
          <a:bodyPr wrap="square" lIns="45720" rIns="45720" anchor="t">
            <a:spAutoFit/>
          </a:bodyPr>
          <a:lstStyle/>
          <a:p>
            <a:pPr algn="l">
              <a:lnSpc>
                <a:spcPct val="100000"/>
              </a:lnSpc>
              <a:spcBef>
                <a:spcPts val="0"/>
              </a:spcBef>
              <a:spcAft>
                <a:spcPts val="0"/>
              </a:spcAft>
            </a:pPr>
            <a:r>
              <a:rPr sz="1160" b="1" i="0">
                <a:solidFill>
                  <a:srgbClr val="17365C"/>
                </a:solidFill>
                <a:latin typeface="Arial" panose="020B0604020202020204" pitchFamily="34" charset="0"/>
                <a:cs typeface="Arial" panose="020B0604020202020204" pitchFamily="34" charset="0"/>
              </a:rPr>
              <a:t>Do not infer blame</a:t>
            </a:r>
          </a:p>
        </p:txBody>
      </p:sp>
      <p:sp>
        <p:nvSpPr>
          <p:cNvPr id="32" name="TextBox 31"/>
          <p:cNvSpPr txBox="1"/>
          <p:nvPr/>
        </p:nvSpPr>
        <p:spPr>
          <a:xfrm>
            <a:off x="4864607" y="3711569"/>
            <a:ext cx="2788920" cy="241476"/>
          </a:xfrm>
          <a:prstGeom prst="rect">
            <a:avLst/>
          </a:prstGeom>
          <a:noFill/>
        </p:spPr>
        <p:txBody>
          <a:bodyPr wrap="square" lIns="45720" rIns="45720" anchor="t">
            <a:spAutoFit/>
          </a:bodyPr>
          <a:lstStyle/>
          <a:p>
            <a:pPr algn="l">
              <a:lnSpc>
                <a:spcPct val="100000"/>
              </a:lnSpc>
              <a:spcBef>
                <a:spcPts val="0"/>
              </a:spcBef>
              <a:spcAft>
                <a:spcPts val="0"/>
              </a:spcAft>
            </a:pPr>
            <a:r>
              <a:rPr sz="969" b="0" i="0">
                <a:latin typeface="Arial" panose="020B0604020202020204" pitchFamily="34" charset="0"/>
                <a:cs typeface="Arial" panose="020B0604020202020204" pitchFamily="34" charset="0"/>
              </a:rPr>
              <a:t>Avoid admitting fault or offering opinion.</a:t>
            </a:r>
          </a:p>
        </p:txBody>
      </p:sp>
      <p:sp>
        <p:nvSpPr>
          <p:cNvPr id="33" name="Oval 32"/>
          <p:cNvSpPr/>
          <p:nvPr/>
        </p:nvSpPr>
        <p:spPr>
          <a:xfrm>
            <a:off x="4626863" y="4315073"/>
            <a:ext cx="182880" cy="182880"/>
          </a:xfrm>
          <a:prstGeom prst="ellipse">
            <a:avLst/>
          </a:prstGeom>
          <a:solidFill>
            <a:srgbClr val="007586"/>
          </a:solidFill>
          <a:ln>
            <a:solidFill>
              <a:srgbClr val="114FA7"/>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00" b="1">
                <a:solidFill>
                  <a:srgbClr val="FFFFFF"/>
                </a:solidFill>
                <a:latin typeface="Arial" panose="020B0604020202020204" pitchFamily="34" charset="0"/>
                <a:cs typeface="Arial" panose="020B0604020202020204" pitchFamily="34" charset="0"/>
              </a:rPr>
              <a:t>✓</a:t>
            </a:r>
          </a:p>
        </p:txBody>
      </p:sp>
      <p:sp>
        <p:nvSpPr>
          <p:cNvPr id="34" name="TextBox 33"/>
          <p:cNvSpPr txBox="1"/>
          <p:nvPr/>
        </p:nvSpPr>
        <p:spPr>
          <a:xfrm>
            <a:off x="4864607" y="4241921"/>
            <a:ext cx="2743200" cy="270843"/>
          </a:xfrm>
          <a:prstGeom prst="rect">
            <a:avLst/>
          </a:prstGeom>
          <a:noFill/>
        </p:spPr>
        <p:txBody>
          <a:bodyPr wrap="square" lIns="45720" rIns="45720" anchor="t">
            <a:spAutoFit/>
          </a:bodyPr>
          <a:lstStyle/>
          <a:p>
            <a:pPr algn="l">
              <a:lnSpc>
                <a:spcPct val="100000"/>
              </a:lnSpc>
              <a:spcBef>
                <a:spcPts val="0"/>
              </a:spcBef>
              <a:spcAft>
                <a:spcPts val="0"/>
              </a:spcAft>
            </a:pPr>
            <a:r>
              <a:rPr sz="1160" b="1" i="0">
                <a:solidFill>
                  <a:srgbClr val="17365C"/>
                </a:solidFill>
                <a:latin typeface="Arial" panose="020B0604020202020204" pitchFamily="34" charset="0"/>
                <a:cs typeface="Arial" panose="020B0604020202020204" pitchFamily="34" charset="0"/>
              </a:rPr>
              <a:t>Record unanswered questions</a:t>
            </a:r>
          </a:p>
        </p:txBody>
      </p:sp>
      <p:sp>
        <p:nvSpPr>
          <p:cNvPr id="35" name="TextBox 34"/>
          <p:cNvSpPr txBox="1"/>
          <p:nvPr/>
        </p:nvSpPr>
        <p:spPr>
          <a:xfrm>
            <a:off x="4864607" y="4415657"/>
            <a:ext cx="2788920" cy="390620"/>
          </a:xfrm>
          <a:prstGeom prst="rect">
            <a:avLst/>
          </a:prstGeom>
          <a:noFill/>
        </p:spPr>
        <p:txBody>
          <a:bodyPr wrap="square" lIns="45720" rIns="45720" anchor="t">
            <a:spAutoFit/>
          </a:bodyPr>
          <a:lstStyle/>
          <a:p>
            <a:pPr algn="l">
              <a:lnSpc>
                <a:spcPct val="100000"/>
              </a:lnSpc>
              <a:spcBef>
                <a:spcPts val="0"/>
              </a:spcBef>
              <a:spcAft>
                <a:spcPts val="0"/>
              </a:spcAft>
            </a:pPr>
            <a:r>
              <a:rPr sz="969" b="0" i="0">
                <a:latin typeface="Arial" panose="020B0604020202020204" pitchFamily="34" charset="0"/>
                <a:cs typeface="Arial" panose="020B0604020202020204" pitchFamily="34" charset="0"/>
              </a:rPr>
              <a:t>Confirm they will be addressed through the process.</a:t>
            </a:r>
          </a:p>
        </p:txBody>
      </p:sp>
      <p:sp>
        <p:nvSpPr>
          <p:cNvPr id="36" name="Oval 35"/>
          <p:cNvSpPr/>
          <p:nvPr/>
        </p:nvSpPr>
        <p:spPr>
          <a:xfrm>
            <a:off x="4626863" y="5019161"/>
            <a:ext cx="182880" cy="182880"/>
          </a:xfrm>
          <a:prstGeom prst="ellipse">
            <a:avLst/>
          </a:prstGeom>
          <a:solidFill>
            <a:srgbClr val="007586"/>
          </a:solidFill>
          <a:ln>
            <a:solidFill>
              <a:srgbClr val="114FA7"/>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00" b="1">
                <a:solidFill>
                  <a:srgbClr val="FFFFFF"/>
                </a:solidFill>
                <a:latin typeface="Arial" panose="020B0604020202020204" pitchFamily="34" charset="0"/>
                <a:cs typeface="Arial" panose="020B0604020202020204" pitchFamily="34" charset="0"/>
              </a:rPr>
              <a:t>✓</a:t>
            </a:r>
          </a:p>
        </p:txBody>
      </p:sp>
      <p:sp>
        <p:nvSpPr>
          <p:cNvPr id="37" name="TextBox 36"/>
          <p:cNvSpPr txBox="1"/>
          <p:nvPr/>
        </p:nvSpPr>
        <p:spPr>
          <a:xfrm>
            <a:off x="4864607" y="4946009"/>
            <a:ext cx="2743200" cy="270843"/>
          </a:xfrm>
          <a:prstGeom prst="rect">
            <a:avLst/>
          </a:prstGeom>
          <a:noFill/>
        </p:spPr>
        <p:txBody>
          <a:bodyPr wrap="square" lIns="45720" rIns="45720" anchor="t">
            <a:spAutoFit/>
          </a:bodyPr>
          <a:lstStyle/>
          <a:p>
            <a:pPr algn="l">
              <a:lnSpc>
                <a:spcPct val="100000"/>
              </a:lnSpc>
              <a:spcBef>
                <a:spcPts val="0"/>
              </a:spcBef>
              <a:spcAft>
                <a:spcPts val="0"/>
              </a:spcAft>
            </a:pPr>
            <a:r>
              <a:rPr sz="1160" b="1" i="0">
                <a:solidFill>
                  <a:srgbClr val="17365C"/>
                </a:solidFill>
                <a:latin typeface="Arial" panose="020B0604020202020204" pitchFamily="34" charset="0"/>
                <a:cs typeface="Arial" panose="020B0604020202020204" pitchFamily="34" charset="0"/>
              </a:rPr>
              <a:t>Explain other avenues</a:t>
            </a:r>
          </a:p>
        </p:txBody>
      </p:sp>
      <p:sp>
        <p:nvSpPr>
          <p:cNvPr id="38" name="TextBox 37"/>
          <p:cNvSpPr txBox="1"/>
          <p:nvPr/>
        </p:nvSpPr>
        <p:spPr>
          <a:xfrm>
            <a:off x="4864607" y="5119745"/>
            <a:ext cx="2788920" cy="539763"/>
          </a:xfrm>
          <a:prstGeom prst="rect">
            <a:avLst/>
          </a:prstGeom>
          <a:noFill/>
        </p:spPr>
        <p:txBody>
          <a:bodyPr wrap="square" lIns="45720" rIns="45720" anchor="t">
            <a:spAutoFit/>
          </a:bodyPr>
          <a:lstStyle/>
          <a:p>
            <a:pPr algn="l">
              <a:lnSpc>
                <a:spcPct val="100000"/>
              </a:lnSpc>
              <a:spcBef>
                <a:spcPts val="0"/>
              </a:spcBef>
              <a:spcAft>
                <a:spcPts val="0"/>
              </a:spcAft>
            </a:pPr>
            <a:r>
              <a:rPr sz="969" b="0" i="0">
                <a:latin typeface="Arial" panose="020B0604020202020204" pitchFamily="34" charset="0"/>
                <a:cs typeface="Arial" panose="020B0604020202020204" pitchFamily="34" charset="0"/>
              </a:rPr>
              <a:t>Internal complaints, HCC or Mental Health Complaints Commissioner; legal rights are unaffected.</a:t>
            </a:r>
          </a:p>
        </p:txBody>
      </p:sp>
      <p:sp>
        <p:nvSpPr>
          <p:cNvPr id="39" name="Rounded Rectangle 38"/>
          <p:cNvSpPr/>
          <p:nvPr/>
        </p:nvSpPr>
        <p:spPr>
          <a:xfrm>
            <a:off x="4590287" y="5733824"/>
            <a:ext cx="3291840" cy="439239"/>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40" name="TextBox 39"/>
          <p:cNvSpPr txBox="1"/>
          <p:nvPr/>
        </p:nvSpPr>
        <p:spPr>
          <a:xfrm>
            <a:off x="4700015" y="5797833"/>
            <a:ext cx="3063240" cy="375231"/>
          </a:xfrm>
          <a:prstGeom prst="rect">
            <a:avLst/>
          </a:prstGeom>
          <a:noFill/>
        </p:spPr>
        <p:txBody>
          <a:bodyPr wrap="square" lIns="45720" rIns="45720" anchor="t">
            <a:spAutoFit/>
          </a:bodyPr>
          <a:lstStyle/>
          <a:p>
            <a:pPr algn="l">
              <a:lnSpc>
                <a:spcPct val="100000"/>
              </a:lnSpc>
              <a:spcBef>
                <a:spcPts val="0"/>
              </a:spcBef>
              <a:spcAft>
                <a:spcPts val="0"/>
              </a:spcAft>
            </a:pPr>
            <a:r>
              <a:rPr sz="919" b="1" i="0">
                <a:latin typeface="Arial" panose="020B0604020202020204" pitchFamily="34" charset="0"/>
                <a:cs typeface="Arial" panose="020B0604020202020204" pitchFamily="34" charset="0"/>
              </a:rPr>
              <a:t>Tip: </a:t>
            </a:r>
            <a:r>
              <a:rPr sz="919" b="0" i="0">
                <a:latin typeface="Arial" panose="020B0604020202020204" pitchFamily="34" charset="0"/>
                <a:cs typeface="Arial" panose="020B0604020202020204" pitchFamily="34" charset="0"/>
              </a:rPr>
              <a:t>If a question cannot yet be answered, acknowledge it and explain when it will be followed up.</a:t>
            </a:r>
          </a:p>
        </p:txBody>
      </p:sp>
      <p:sp>
        <p:nvSpPr>
          <p:cNvPr id="42" name="TextBox 41"/>
          <p:cNvSpPr txBox="1"/>
          <p:nvPr/>
        </p:nvSpPr>
        <p:spPr>
          <a:xfrm>
            <a:off x="8887966" y="1563624"/>
            <a:ext cx="2743200" cy="646331"/>
          </a:xfrm>
          <a:prstGeom prst="rect">
            <a:avLst/>
          </a:prstGeom>
          <a:noFill/>
        </p:spPr>
        <p:txBody>
          <a:bodyPr wrap="square" lIns="45720" rIns="45720" anchor="t">
            <a:spAutoFit/>
          </a:bodyPr>
          <a:lstStyle/>
          <a:p>
            <a:pPr algn="ctr">
              <a:lnSpc>
                <a:spcPct val="100000"/>
              </a:lnSpc>
              <a:spcBef>
                <a:spcPts val="0"/>
              </a:spcBef>
              <a:spcAft>
                <a:spcPts val="0"/>
              </a:spcAft>
            </a:pPr>
            <a:r>
              <a:rPr lang="en-AU" b="1">
                <a:solidFill>
                  <a:srgbClr val="102A43"/>
                </a:solidFill>
                <a:latin typeface="Arial" panose="020B0604020202020204" pitchFamily="34" charset="0"/>
                <a:cs typeface="Arial" panose="020B0604020202020204" pitchFamily="34" charset="0"/>
              </a:rPr>
              <a:t>6 </a:t>
            </a:r>
          </a:p>
          <a:p>
            <a:pPr algn="ctr">
              <a:lnSpc>
                <a:spcPct val="100000"/>
              </a:lnSpc>
              <a:spcBef>
                <a:spcPts val="0"/>
              </a:spcBef>
              <a:spcAft>
                <a:spcPts val="0"/>
              </a:spcAft>
            </a:pPr>
            <a:r>
              <a:rPr b="1">
                <a:solidFill>
                  <a:srgbClr val="102A43"/>
                </a:solidFill>
                <a:latin typeface="Arial" panose="020B0604020202020204" pitchFamily="34" charset="0"/>
                <a:cs typeface="Arial" panose="020B0604020202020204" pitchFamily="34" charset="0"/>
              </a:rPr>
              <a:t>ASK AND CONFIRM</a:t>
            </a:r>
          </a:p>
        </p:txBody>
      </p:sp>
      <p:sp>
        <p:nvSpPr>
          <p:cNvPr id="43" name="TextBox 42"/>
          <p:cNvSpPr txBox="1"/>
          <p:nvPr/>
        </p:nvSpPr>
        <p:spPr>
          <a:xfrm>
            <a:off x="8467342" y="2376545"/>
            <a:ext cx="3511298" cy="258532"/>
          </a:xfrm>
          <a:prstGeom prst="rect">
            <a:avLst/>
          </a:prstGeom>
          <a:noFill/>
        </p:spPr>
        <p:txBody>
          <a:bodyPr wrap="square" lIns="45720" rIns="45720" anchor="t">
            <a:spAutoFit/>
          </a:bodyPr>
          <a:lstStyle/>
          <a:p>
            <a:pPr algn="l">
              <a:lnSpc>
                <a:spcPct val="100000"/>
              </a:lnSpc>
              <a:spcBef>
                <a:spcPts val="0"/>
              </a:spcBef>
              <a:spcAft>
                <a:spcPts val="0"/>
              </a:spcAft>
            </a:pPr>
            <a:r>
              <a:rPr sz="1080" b="0" i="0">
                <a:latin typeface="Arial" panose="020B0604020202020204" pitchFamily="34" charset="0"/>
                <a:cs typeface="Arial" panose="020B0604020202020204" pitchFamily="34" charset="0"/>
              </a:rPr>
              <a:t>Check the person’s support and communication needs.</a:t>
            </a:r>
          </a:p>
        </p:txBody>
      </p:sp>
      <p:sp>
        <p:nvSpPr>
          <p:cNvPr id="44" name="Rounded Rectangle 43"/>
          <p:cNvSpPr/>
          <p:nvPr/>
        </p:nvSpPr>
        <p:spPr>
          <a:xfrm>
            <a:off x="8485630" y="2925185"/>
            <a:ext cx="3273552" cy="749808"/>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45" name="Oval 44"/>
          <p:cNvSpPr/>
          <p:nvPr/>
        </p:nvSpPr>
        <p:spPr>
          <a:xfrm>
            <a:off x="8595358" y="3089777"/>
            <a:ext cx="274320" cy="274320"/>
          </a:xfrm>
          <a:prstGeom prst="ellipse">
            <a:avLst/>
          </a:prstGeom>
          <a:solidFill>
            <a:srgbClr val="007586"/>
          </a:solidFill>
          <a:ln>
            <a:solidFill>
              <a:srgbClr val="00758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latin typeface="Arial" panose="020B0604020202020204" pitchFamily="34" charset="0"/>
                <a:cs typeface="Arial" panose="020B0604020202020204" pitchFamily="34" charset="0"/>
              </a:rPr>
              <a:t>1</a:t>
            </a:r>
          </a:p>
        </p:txBody>
      </p:sp>
      <p:sp>
        <p:nvSpPr>
          <p:cNvPr id="46" name="TextBox 45"/>
          <p:cNvSpPr txBox="1"/>
          <p:nvPr/>
        </p:nvSpPr>
        <p:spPr>
          <a:xfrm>
            <a:off x="8979406" y="3025769"/>
            <a:ext cx="2468880" cy="278538"/>
          </a:xfrm>
          <a:prstGeom prst="rect">
            <a:avLst/>
          </a:prstGeom>
          <a:noFill/>
        </p:spPr>
        <p:txBody>
          <a:bodyPr wrap="square" lIns="45720" rIns="45720" anchor="t">
            <a:spAutoFit/>
          </a:bodyPr>
          <a:lstStyle/>
          <a:p>
            <a:pPr algn="l">
              <a:lnSpc>
                <a:spcPct val="100000"/>
              </a:lnSpc>
              <a:spcBef>
                <a:spcPts val="0"/>
              </a:spcBef>
              <a:spcAft>
                <a:spcPts val="0"/>
              </a:spcAft>
            </a:pPr>
            <a:r>
              <a:rPr sz="1210" b="1" i="0">
                <a:solidFill>
                  <a:srgbClr val="17365C"/>
                </a:solidFill>
                <a:latin typeface="Arial" panose="020B0604020202020204" pitchFamily="34" charset="0"/>
                <a:cs typeface="Arial" panose="020B0604020202020204" pitchFamily="34" charset="0"/>
              </a:rPr>
              <a:t>Health records</a:t>
            </a:r>
          </a:p>
        </p:txBody>
      </p:sp>
      <p:sp>
        <p:nvSpPr>
          <p:cNvPr id="47" name="TextBox 46"/>
          <p:cNvSpPr txBox="1"/>
          <p:nvPr/>
        </p:nvSpPr>
        <p:spPr>
          <a:xfrm>
            <a:off x="8979406" y="3208649"/>
            <a:ext cx="2487168" cy="397032"/>
          </a:xfrm>
          <a:prstGeom prst="rect">
            <a:avLst/>
          </a:prstGeom>
          <a:noFill/>
        </p:spPr>
        <p:txBody>
          <a:bodyPr wrap="square" lIns="45720" rIns="45720" anchor="t">
            <a:spAutoFit/>
          </a:bodyPr>
          <a:lstStyle/>
          <a:p>
            <a:pPr algn="l">
              <a:lnSpc>
                <a:spcPct val="100000"/>
              </a:lnSpc>
              <a:spcBef>
                <a:spcPts val="0"/>
              </a:spcBef>
              <a:spcAft>
                <a:spcPts val="0"/>
              </a:spcAft>
            </a:pPr>
            <a:r>
              <a:rPr sz="990" b="0" i="0">
                <a:latin typeface="Arial" panose="020B0604020202020204" pitchFamily="34" charset="0"/>
                <a:cs typeface="Arial" panose="020B0604020202020204" pitchFamily="34" charset="0"/>
              </a:rPr>
              <a:t>How Liam can access his health records if needed.</a:t>
            </a:r>
          </a:p>
        </p:txBody>
      </p:sp>
      <p:sp>
        <p:nvSpPr>
          <p:cNvPr id="48" name="Rounded Rectangle 47"/>
          <p:cNvSpPr/>
          <p:nvPr/>
        </p:nvSpPr>
        <p:spPr>
          <a:xfrm>
            <a:off x="8485630" y="3876161"/>
            <a:ext cx="3273552" cy="749808"/>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49" name="Oval 48"/>
          <p:cNvSpPr/>
          <p:nvPr/>
        </p:nvSpPr>
        <p:spPr>
          <a:xfrm>
            <a:off x="8595358" y="4040753"/>
            <a:ext cx="274320" cy="274320"/>
          </a:xfrm>
          <a:prstGeom prst="ellipse">
            <a:avLst/>
          </a:prstGeom>
          <a:solidFill>
            <a:srgbClr val="007586"/>
          </a:solidFill>
          <a:ln>
            <a:solidFill>
              <a:srgbClr val="00758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latin typeface="Arial" panose="020B0604020202020204" pitchFamily="34" charset="0"/>
                <a:cs typeface="Arial" panose="020B0604020202020204" pitchFamily="34" charset="0"/>
              </a:rPr>
              <a:t>2</a:t>
            </a:r>
          </a:p>
        </p:txBody>
      </p:sp>
      <p:sp>
        <p:nvSpPr>
          <p:cNvPr id="50" name="TextBox 49"/>
          <p:cNvSpPr txBox="1"/>
          <p:nvPr/>
        </p:nvSpPr>
        <p:spPr>
          <a:xfrm>
            <a:off x="8979406" y="3976745"/>
            <a:ext cx="2468880" cy="278538"/>
          </a:xfrm>
          <a:prstGeom prst="rect">
            <a:avLst/>
          </a:prstGeom>
          <a:noFill/>
        </p:spPr>
        <p:txBody>
          <a:bodyPr wrap="square" lIns="45720" rIns="45720" anchor="t">
            <a:spAutoFit/>
          </a:bodyPr>
          <a:lstStyle/>
          <a:p>
            <a:pPr algn="l">
              <a:lnSpc>
                <a:spcPct val="100000"/>
              </a:lnSpc>
              <a:spcBef>
                <a:spcPts val="0"/>
              </a:spcBef>
              <a:spcAft>
                <a:spcPts val="0"/>
              </a:spcAft>
            </a:pPr>
            <a:r>
              <a:rPr sz="1210" b="1" i="0">
                <a:solidFill>
                  <a:srgbClr val="17365C"/>
                </a:solidFill>
                <a:latin typeface="Arial" panose="020B0604020202020204" pitchFamily="34" charset="0"/>
                <a:cs typeface="Arial" panose="020B0604020202020204" pitchFamily="34" charset="0"/>
              </a:rPr>
              <a:t>Specific needs</a:t>
            </a:r>
          </a:p>
        </p:txBody>
      </p:sp>
      <p:sp>
        <p:nvSpPr>
          <p:cNvPr id="51" name="TextBox 50"/>
          <p:cNvSpPr txBox="1"/>
          <p:nvPr/>
        </p:nvSpPr>
        <p:spPr>
          <a:xfrm>
            <a:off x="8979406" y="4159625"/>
            <a:ext cx="2487168" cy="397032"/>
          </a:xfrm>
          <a:prstGeom prst="rect">
            <a:avLst/>
          </a:prstGeom>
          <a:noFill/>
        </p:spPr>
        <p:txBody>
          <a:bodyPr wrap="square" lIns="45720" rIns="45720" anchor="t">
            <a:spAutoFit/>
          </a:bodyPr>
          <a:lstStyle/>
          <a:p>
            <a:pPr algn="l">
              <a:lnSpc>
                <a:spcPct val="100000"/>
              </a:lnSpc>
              <a:spcBef>
                <a:spcPts val="0"/>
              </a:spcBef>
              <a:spcAft>
                <a:spcPts val="0"/>
              </a:spcAft>
            </a:pPr>
            <a:r>
              <a:rPr sz="990" b="0" i="0">
                <a:latin typeface="Arial" panose="020B0604020202020204" pitchFamily="34" charset="0"/>
                <a:cs typeface="Arial" panose="020B0604020202020204" pitchFamily="34" charset="0"/>
              </a:rPr>
              <a:t>Cultural, linguistic, accessibility or other support needs.</a:t>
            </a:r>
          </a:p>
        </p:txBody>
      </p:sp>
      <p:sp>
        <p:nvSpPr>
          <p:cNvPr id="52" name="Rounded Rectangle 51"/>
          <p:cNvSpPr/>
          <p:nvPr/>
        </p:nvSpPr>
        <p:spPr>
          <a:xfrm>
            <a:off x="8485630" y="4827137"/>
            <a:ext cx="3273552" cy="749808"/>
          </a:xfrm>
          <a:prstGeom prst="roundRect">
            <a:avLst/>
          </a:prstGeom>
          <a:solidFill>
            <a:srgbClr val="FFFFFF"/>
          </a:solidFill>
          <a:ln w="12700">
            <a:solidFill>
              <a:srgbClr val="D3DC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53" name="Oval 52"/>
          <p:cNvSpPr/>
          <p:nvPr/>
        </p:nvSpPr>
        <p:spPr>
          <a:xfrm>
            <a:off x="8595358" y="4991729"/>
            <a:ext cx="274320" cy="274320"/>
          </a:xfrm>
          <a:prstGeom prst="ellipse">
            <a:avLst/>
          </a:prstGeom>
          <a:solidFill>
            <a:srgbClr val="007586"/>
          </a:solidFill>
          <a:ln>
            <a:solidFill>
              <a:srgbClr val="00758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latin typeface="Arial" panose="020B0604020202020204" pitchFamily="34" charset="0"/>
                <a:cs typeface="Arial" panose="020B0604020202020204" pitchFamily="34" charset="0"/>
              </a:rPr>
              <a:t>3</a:t>
            </a:r>
          </a:p>
        </p:txBody>
      </p:sp>
      <p:sp>
        <p:nvSpPr>
          <p:cNvPr id="54" name="TextBox 53"/>
          <p:cNvSpPr txBox="1"/>
          <p:nvPr/>
        </p:nvSpPr>
        <p:spPr>
          <a:xfrm>
            <a:off x="8979406" y="4927721"/>
            <a:ext cx="2468880" cy="278538"/>
          </a:xfrm>
          <a:prstGeom prst="rect">
            <a:avLst/>
          </a:prstGeom>
          <a:noFill/>
        </p:spPr>
        <p:txBody>
          <a:bodyPr wrap="square" lIns="45720" rIns="45720" anchor="t">
            <a:spAutoFit/>
          </a:bodyPr>
          <a:lstStyle/>
          <a:p>
            <a:pPr algn="l">
              <a:lnSpc>
                <a:spcPct val="100000"/>
              </a:lnSpc>
              <a:spcBef>
                <a:spcPts val="0"/>
              </a:spcBef>
              <a:spcAft>
                <a:spcPts val="0"/>
              </a:spcAft>
            </a:pPr>
            <a:r>
              <a:rPr sz="1210" b="1" i="0">
                <a:solidFill>
                  <a:srgbClr val="17365C"/>
                </a:solidFill>
                <a:latin typeface="Arial" panose="020B0604020202020204" pitchFamily="34" charset="0"/>
                <a:cs typeface="Arial" panose="020B0604020202020204" pitchFamily="34" charset="0"/>
              </a:rPr>
              <a:t>Preferences</a:t>
            </a:r>
          </a:p>
        </p:txBody>
      </p:sp>
      <p:sp>
        <p:nvSpPr>
          <p:cNvPr id="55" name="TextBox 54"/>
          <p:cNvSpPr txBox="1"/>
          <p:nvPr/>
        </p:nvSpPr>
        <p:spPr>
          <a:xfrm>
            <a:off x="8979406" y="5110601"/>
            <a:ext cx="2487168" cy="397032"/>
          </a:xfrm>
          <a:prstGeom prst="rect">
            <a:avLst/>
          </a:prstGeom>
          <a:noFill/>
        </p:spPr>
        <p:txBody>
          <a:bodyPr wrap="square" lIns="45720" rIns="45720" anchor="t">
            <a:spAutoFit/>
          </a:bodyPr>
          <a:lstStyle/>
          <a:p>
            <a:pPr algn="l">
              <a:lnSpc>
                <a:spcPct val="100000"/>
              </a:lnSpc>
              <a:spcBef>
                <a:spcPts val="0"/>
              </a:spcBef>
              <a:spcAft>
                <a:spcPts val="0"/>
              </a:spcAft>
            </a:pPr>
            <a:r>
              <a:rPr sz="990" b="0" i="0">
                <a:latin typeface="Arial" panose="020B0604020202020204" pitchFamily="34" charset="0"/>
                <a:cs typeface="Arial" panose="020B0604020202020204" pitchFamily="34" charset="0"/>
              </a:rPr>
              <a:t>How Liam would like to be contacted and updated.</a:t>
            </a:r>
          </a:p>
        </p:txBody>
      </p:sp>
      <p:sp>
        <p:nvSpPr>
          <p:cNvPr id="56" name="Rounded Rectangle 55"/>
          <p:cNvSpPr/>
          <p:nvPr/>
        </p:nvSpPr>
        <p:spPr>
          <a:xfrm>
            <a:off x="8485630" y="5740908"/>
            <a:ext cx="3273552" cy="422988"/>
          </a:xfrm>
          <a:prstGeom prst="roundRect">
            <a:avLst/>
          </a:prstGeom>
          <a:solidFill>
            <a:srgbClr val="FFF7F0"/>
          </a:solidFill>
          <a:ln w="12700">
            <a:solidFill>
              <a:srgbClr val="F4D2B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57" name="TextBox 56"/>
          <p:cNvSpPr txBox="1"/>
          <p:nvPr/>
        </p:nvSpPr>
        <p:spPr>
          <a:xfrm>
            <a:off x="8569940" y="5777771"/>
            <a:ext cx="3063240" cy="375231"/>
          </a:xfrm>
          <a:prstGeom prst="rect">
            <a:avLst/>
          </a:prstGeom>
          <a:noFill/>
        </p:spPr>
        <p:txBody>
          <a:bodyPr wrap="square" lIns="45720" rIns="45720" anchor="t">
            <a:spAutoFit/>
          </a:bodyPr>
          <a:lstStyle/>
          <a:p>
            <a:pPr algn="l">
              <a:lnSpc>
                <a:spcPct val="100000"/>
              </a:lnSpc>
              <a:spcBef>
                <a:spcPts val="0"/>
              </a:spcBef>
              <a:spcAft>
                <a:spcPts val="0"/>
              </a:spcAft>
            </a:pPr>
            <a:r>
              <a:rPr sz="919" b="0" i="0">
                <a:latin typeface="Arial" panose="020B0604020202020204" pitchFamily="34" charset="0"/>
                <a:cs typeface="Arial" panose="020B0604020202020204" pitchFamily="34" charset="0"/>
              </a:rPr>
              <a:t>Discuss communication preferences, support needs and access to records early.</a:t>
            </a:r>
          </a:p>
        </p:txBody>
      </p:sp>
      <p:sp>
        <p:nvSpPr>
          <p:cNvPr id="58" name="TextBox 57"/>
          <p:cNvSpPr txBox="1"/>
          <p:nvPr/>
        </p:nvSpPr>
        <p:spPr>
          <a:xfrm>
            <a:off x="530352" y="6419088"/>
            <a:ext cx="3017520" cy="238527"/>
          </a:xfrm>
          <a:prstGeom prst="rect">
            <a:avLst/>
          </a:prstGeom>
          <a:noFill/>
        </p:spPr>
        <p:txBody>
          <a:bodyPr wrap="square" lIns="45720" rIns="45720" anchor="t">
            <a:spAutoFit/>
          </a:bodyPr>
          <a:lstStyle/>
          <a:p>
            <a:pPr algn="l">
              <a:lnSpc>
                <a:spcPct val="100000"/>
              </a:lnSpc>
              <a:spcBef>
                <a:spcPts val="0"/>
              </a:spcBef>
              <a:spcAft>
                <a:spcPts val="0"/>
              </a:spcAft>
            </a:pPr>
            <a:r>
              <a:rPr sz="950" b="0" i="0">
                <a:solidFill>
                  <a:srgbClr val="626E7C"/>
                </a:solidFill>
                <a:latin typeface="Arial" panose="020B0604020202020204" pitchFamily="34" charset="0"/>
                <a:cs typeface="Arial" panose="020B0604020202020204" pitchFamily="34" charset="0"/>
              </a:rPr>
              <a:t>Statutory Duty of Candour  |  Safer Care Victoria</a:t>
            </a:r>
          </a:p>
        </p:txBody>
      </p:sp>
      <p:sp>
        <p:nvSpPr>
          <p:cNvPr id="59" name="TextBox 58"/>
          <p:cNvSpPr txBox="1"/>
          <p:nvPr/>
        </p:nvSpPr>
        <p:spPr>
          <a:xfrm>
            <a:off x="5486400" y="6419088"/>
            <a:ext cx="1280160" cy="215444"/>
          </a:xfrm>
          <a:prstGeom prst="rect">
            <a:avLst/>
          </a:prstGeom>
          <a:noFill/>
        </p:spPr>
        <p:txBody>
          <a:bodyPr wrap="square" lIns="45720" rIns="45720" anchor="t">
            <a:spAutoFit/>
          </a:bodyPr>
          <a:lstStyle/>
          <a:p>
            <a:pPr algn="ctr">
              <a:lnSpc>
                <a:spcPct val="100000"/>
              </a:lnSpc>
              <a:spcBef>
                <a:spcPts val="0"/>
              </a:spcBef>
              <a:spcAft>
                <a:spcPts val="0"/>
              </a:spcAft>
            </a:pPr>
            <a:r>
              <a:rPr sz="800" b="1" i="0">
                <a:solidFill>
                  <a:srgbClr val="626E7C"/>
                </a:solidFill>
                <a:latin typeface="Arial" panose="020B0604020202020204" pitchFamily="34" charset="0"/>
                <a:cs typeface="Arial" panose="020B0604020202020204" pitchFamily="34" charset="0"/>
              </a:rPr>
              <a:t>OFFICIAL</a:t>
            </a:r>
          </a:p>
        </p:txBody>
      </p:sp>
      <p:sp>
        <p:nvSpPr>
          <p:cNvPr id="60" name="TextBox 59"/>
          <p:cNvSpPr txBox="1"/>
          <p:nvPr/>
        </p:nvSpPr>
        <p:spPr>
          <a:xfrm>
            <a:off x="11612880" y="6400800"/>
            <a:ext cx="320040" cy="238527"/>
          </a:xfrm>
          <a:prstGeom prst="rect">
            <a:avLst/>
          </a:prstGeom>
          <a:noFill/>
        </p:spPr>
        <p:txBody>
          <a:bodyPr wrap="square" lIns="45720" rIns="45720" anchor="t">
            <a:spAutoFit/>
          </a:bodyPr>
          <a:lstStyle/>
          <a:p>
            <a:pPr algn="r">
              <a:lnSpc>
                <a:spcPct val="100000"/>
              </a:lnSpc>
              <a:spcBef>
                <a:spcPts val="0"/>
              </a:spcBef>
              <a:spcAft>
                <a:spcPts val="0"/>
              </a:spcAft>
            </a:pPr>
            <a:r>
              <a:rPr sz="950" b="0" i="0">
                <a:solidFill>
                  <a:srgbClr val="626E7C"/>
                </a:solidFill>
                <a:latin typeface="Arial" panose="020B0604020202020204" pitchFamily="34" charset="0"/>
                <a:cs typeface="Arial" panose="020B0604020202020204" pitchFamily="34" charset="0"/>
              </a:rPr>
              <a:t>20</a:t>
            </a:r>
          </a:p>
        </p:txBody>
      </p:sp>
      <p:pic>
        <p:nvPicPr>
          <p:cNvPr id="62" name="Graphic 61" descr="Share with solid fill">
            <a:extLst>
              <a:ext uri="{FF2B5EF4-FFF2-40B4-BE49-F238E27FC236}">
                <a16:creationId xmlns:a16="http://schemas.microsoft.com/office/drawing/2014/main" id="{B64BCC64-E6D9-918E-39F2-9FB3E71288B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19840" y="1604682"/>
            <a:ext cx="273606" cy="273606"/>
          </a:xfrm>
          <a:prstGeom prst="rect">
            <a:avLst/>
          </a:prstGeom>
        </p:spPr>
      </p:pic>
      <p:pic>
        <p:nvPicPr>
          <p:cNvPr id="64" name="Graphic 63" descr="Open hand with solid fill">
            <a:extLst>
              <a:ext uri="{FF2B5EF4-FFF2-40B4-BE49-F238E27FC236}">
                <a16:creationId xmlns:a16="http://schemas.microsoft.com/office/drawing/2014/main" id="{33E3B036-CB73-6743-938D-70A237E39BA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16983" y="1590700"/>
            <a:ext cx="322729" cy="322729"/>
          </a:xfrm>
          <a:prstGeom prst="rect">
            <a:avLst/>
          </a:prstGeom>
        </p:spPr>
      </p:pic>
      <p:pic>
        <p:nvPicPr>
          <p:cNvPr id="66" name="Graphic 65" descr="Question mark with solid fill">
            <a:extLst>
              <a:ext uri="{FF2B5EF4-FFF2-40B4-BE49-F238E27FC236}">
                <a16:creationId xmlns:a16="http://schemas.microsoft.com/office/drawing/2014/main" id="{A9092E16-2226-13E5-EB54-235634CF86E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354232" y="1600382"/>
            <a:ext cx="268941" cy="268941"/>
          </a:xfrm>
          <a:prstGeom prst="rect">
            <a:avLst/>
          </a:prstGeom>
        </p:spPr>
      </p:pic>
      <p:pic>
        <p:nvPicPr>
          <p:cNvPr id="9" name="Farah Ask and explain">
            <a:hlinkClick r:id="" action="ppaction://media"/>
            <a:extLst>
              <a:ext uri="{FF2B5EF4-FFF2-40B4-BE49-F238E27FC236}">
                <a16:creationId xmlns:a16="http://schemas.microsoft.com/office/drawing/2014/main" id="{F2A2D817-7728-E95A-41DE-0D10D36085F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13875" y="560292"/>
            <a:ext cx="406400" cy="406400"/>
          </a:xfrm>
          <a:prstGeom prst="rect">
            <a:avLst/>
          </a:prstGeom>
        </p:spPr>
      </p:pic>
      <p:sp>
        <p:nvSpPr>
          <p:cNvPr id="41" name="Text 0">
            <a:extLst>
              <a:ext uri="{FF2B5EF4-FFF2-40B4-BE49-F238E27FC236}">
                <a16:creationId xmlns:a16="http://schemas.microsoft.com/office/drawing/2014/main" id="{3AC3C340-BCD3-65FA-EFE7-B89D3A872598}"/>
              </a:ext>
            </a:extLst>
          </p:cNvPr>
          <p:cNvSpPr/>
          <p:nvPr/>
        </p:nvSpPr>
        <p:spPr>
          <a:xfrm>
            <a:off x="8514542" y="137608"/>
            <a:ext cx="3520440" cy="320040"/>
          </a:xfrm>
          <a:prstGeom prst="roundRect">
            <a:avLst/>
          </a:prstGeom>
          <a:solidFill>
            <a:srgbClr val="0056A8"/>
          </a:solidFill>
          <a:ln>
            <a:solidFill>
              <a:srgbClr val="0056A8">
                <a:alpha val="0"/>
              </a:srgbClr>
            </a:solidFill>
          </a:ln>
        </p:spPr>
        <p:txBody>
          <a:bodyPr wrap="square" lIns="381" tIns="381" rIns="381" bIns="381" rtlCol="0" anchor="ctr">
            <a:normAutofit/>
          </a:bodyPr>
          <a:lstStyle/>
          <a:p>
            <a:pPr marL="0" indent="0" algn="ctr">
              <a:buNone/>
            </a:pPr>
            <a:r>
              <a:rPr lang="en-US" sz="1400" b="1">
                <a:solidFill>
                  <a:srgbClr val="FFFFFF"/>
                </a:solidFill>
                <a:latin typeface="Arial" panose="020B0604020202020204" pitchFamily="34" charset="0"/>
                <a:ea typeface="Aptos" pitchFamily="34" charset="-122"/>
                <a:cs typeface="Arial" panose="020B0604020202020204" pitchFamily="34" charset="0"/>
              </a:rPr>
              <a:t>STAGE 1 — APOLOGISE</a:t>
            </a:r>
            <a:endParaRPr lang="en-US" sz="14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8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8735060" y="73152"/>
            <a:ext cx="3246120" cy="384048"/>
          </a:xfrm>
          <a:prstGeom prst="roundRect">
            <a:avLst>
              <a:gd name="adj" fmla="val 38095"/>
            </a:avLst>
          </a:prstGeom>
          <a:solidFill>
            <a:srgbClr val="0F4FA7"/>
          </a:solidFill>
          <a:ln w="12700">
            <a:solidFill>
              <a:srgbClr val="0F4FA7"/>
            </a:solidFill>
            <a:prstDash val="solid"/>
          </a:ln>
        </p:spPr>
        <p:txBody>
          <a:bodyPr/>
          <a:lstStyle/>
          <a:p>
            <a:endParaRPr lang="en-AU">
              <a:latin typeface="Arial" panose="020B0604020202020204" pitchFamily="34" charset="0"/>
              <a:cs typeface="Arial" panose="020B0604020202020204" pitchFamily="34" charset="0"/>
            </a:endParaRPr>
          </a:p>
        </p:txBody>
      </p:sp>
      <p:sp>
        <p:nvSpPr>
          <p:cNvPr id="3" name="Text 1"/>
          <p:cNvSpPr/>
          <p:nvPr/>
        </p:nvSpPr>
        <p:spPr>
          <a:xfrm>
            <a:off x="8735060" y="190754"/>
            <a:ext cx="3246120" cy="146304"/>
          </a:xfrm>
          <a:prstGeom prst="rect">
            <a:avLst/>
          </a:prstGeom>
          <a:noFill/>
          <a:ln/>
        </p:spPr>
        <p:txBody>
          <a:bodyPr wrap="square" lIns="0" tIns="0" rIns="0" bIns="0" rtlCol="0" anchor="t">
            <a:normAutofit fontScale="85000" lnSpcReduction="20000"/>
          </a:bodyPr>
          <a:lstStyle/>
          <a:p>
            <a:pPr marL="0" indent="0" algn="ctr">
              <a:buNone/>
            </a:pPr>
            <a:r>
              <a:rPr lang="en-US" sz="1450" b="1">
                <a:solidFill>
                  <a:srgbClr val="FFFFFF"/>
                </a:solidFill>
                <a:latin typeface="Arial" panose="020B0604020202020204" pitchFamily="34" charset="0"/>
                <a:ea typeface="Aptos" pitchFamily="34" charset="-122"/>
                <a:cs typeface="Arial" panose="020B0604020202020204" pitchFamily="34" charset="0"/>
              </a:rPr>
              <a:t>STAGE 1 — APOLOGISE</a:t>
            </a:r>
            <a:endParaRPr lang="en-US" sz="1450">
              <a:latin typeface="Arial" panose="020B0604020202020204" pitchFamily="34" charset="0"/>
              <a:cs typeface="Arial" panose="020B0604020202020204" pitchFamily="34" charset="0"/>
            </a:endParaRPr>
          </a:p>
        </p:txBody>
      </p:sp>
      <p:sp>
        <p:nvSpPr>
          <p:cNvPr id="4" name="Shape 2"/>
          <p:cNvSpPr/>
          <p:nvPr/>
        </p:nvSpPr>
        <p:spPr>
          <a:xfrm>
            <a:off x="10177272" y="512064"/>
            <a:ext cx="1810512" cy="310896"/>
          </a:xfrm>
          <a:prstGeom prst="roundRect">
            <a:avLst>
              <a:gd name="adj" fmla="val 47059"/>
            </a:avLst>
          </a:prstGeom>
          <a:solidFill>
            <a:srgbClr val="ED6A39"/>
          </a:solidFill>
          <a:ln w="12700">
            <a:solidFill>
              <a:srgbClr val="ED6A39"/>
            </a:solidFill>
            <a:prstDash val="solid"/>
          </a:ln>
        </p:spPr>
        <p:txBody>
          <a:bodyPr/>
          <a:lstStyle/>
          <a:p>
            <a:endParaRPr lang="en-AU">
              <a:latin typeface="Arial" panose="020B0604020202020204" pitchFamily="34" charset="0"/>
              <a:cs typeface="Arial" panose="020B0604020202020204" pitchFamily="34" charset="0"/>
            </a:endParaRPr>
          </a:p>
        </p:txBody>
      </p:sp>
      <p:sp>
        <p:nvSpPr>
          <p:cNvPr id="5" name="Text 3"/>
          <p:cNvSpPr/>
          <p:nvPr/>
        </p:nvSpPr>
        <p:spPr>
          <a:xfrm>
            <a:off x="10177272" y="614172"/>
            <a:ext cx="1810512" cy="118872"/>
          </a:xfrm>
          <a:prstGeom prst="rect">
            <a:avLst/>
          </a:prstGeom>
          <a:noFill/>
          <a:ln/>
        </p:spPr>
        <p:txBody>
          <a:bodyPr wrap="square" lIns="0" tIns="0" rIns="0" bIns="0" rtlCol="0" anchor="t">
            <a:normAutofit fontScale="77500" lnSpcReduction="20000"/>
          </a:bodyPr>
          <a:lstStyle/>
          <a:p>
            <a:pPr marL="0" indent="0" algn="ctr">
              <a:buNone/>
            </a:pPr>
            <a:r>
              <a:rPr lang="en-US" sz="1220" b="1">
                <a:solidFill>
                  <a:srgbClr val="FFFFFF"/>
                </a:solidFill>
                <a:latin typeface="Arial" panose="020B0604020202020204" pitchFamily="34" charset="0"/>
                <a:ea typeface="Aptos" pitchFamily="34" charset="-122"/>
                <a:cs typeface="Arial" panose="020B0604020202020204" pitchFamily="34" charset="0"/>
              </a:rPr>
              <a:t>Within 24 HOURS</a:t>
            </a:r>
            <a:endParaRPr lang="en-US" sz="1220">
              <a:latin typeface="Arial" panose="020B0604020202020204" pitchFamily="34" charset="0"/>
              <a:cs typeface="Arial" panose="020B0604020202020204" pitchFamily="34" charset="0"/>
            </a:endParaRPr>
          </a:p>
        </p:txBody>
      </p:sp>
      <p:sp>
        <p:nvSpPr>
          <p:cNvPr id="6" name="Text 4"/>
          <p:cNvSpPr/>
          <p:nvPr/>
        </p:nvSpPr>
        <p:spPr>
          <a:xfrm>
            <a:off x="10497312" y="932688"/>
            <a:ext cx="1143000" cy="164592"/>
          </a:xfrm>
          <a:prstGeom prst="rect">
            <a:avLst/>
          </a:prstGeom>
          <a:noFill/>
          <a:ln/>
        </p:spPr>
        <p:txBody>
          <a:bodyPr wrap="square" lIns="0" tIns="0" rIns="0" bIns="0" rtlCol="0" anchor="t">
            <a:normAutofit/>
          </a:bodyPr>
          <a:lstStyle/>
          <a:p>
            <a:pPr marL="0" indent="0" algn="ctr">
              <a:buNone/>
            </a:pPr>
            <a:r>
              <a:rPr lang="en-US" sz="1050" b="1">
                <a:solidFill>
                  <a:srgbClr val="626E7C"/>
                </a:solidFill>
                <a:latin typeface="Arial" panose="020B0604020202020204" pitchFamily="34" charset="0"/>
                <a:ea typeface="Aptos" pitchFamily="34" charset="-122"/>
                <a:cs typeface="Arial" panose="020B0604020202020204" pitchFamily="34" charset="0"/>
              </a:rPr>
              <a:t>REQUIREMENT 1</a:t>
            </a:r>
            <a:endParaRPr lang="en-US" sz="1050">
              <a:latin typeface="Arial" panose="020B0604020202020204" pitchFamily="34" charset="0"/>
              <a:cs typeface="Arial" panose="020B0604020202020204" pitchFamily="34" charset="0"/>
            </a:endParaRPr>
          </a:p>
        </p:txBody>
      </p:sp>
      <p:sp>
        <p:nvSpPr>
          <p:cNvPr id="7" name="Text 5"/>
          <p:cNvSpPr/>
          <p:nvPr/>
        </p:nvSpPr>
        <p:spPr>
          <a:xfrm>
            <a:off x="521386" y="329184"/>
            <a:ext cx="8330006" cy="420624"/>
          </a:xfrm>
          <a:prstGeom prst="rect">
            <a:avLst/>
          </a:prstGeom>
          <a:noFill/>
          <a:ln/>
        </p:spPr>
        <p:txBody>
          <a:bodyPr wrap="square" lIns="0" tIns="0" rIns="0" bIns="0" rtlCol="0" anchor="t">
            <a:noAutofit/>
          </a:bodyPr>
          <a:lstStyle/>
          <a:p>
            <a:pPr marL="0" indent="0" algn="l">
              <a:buNone/>
            </a:pPr>
            <a:r>
              <a:rPr lang="en-US" sz="2100" b="1">
                <a:solidFill>
                  <a:srgbClr val="102A43"/>
                </a:solidFill>
                <a:latin typeface="Arial" panose="020B0604020202020204" pitchFamily="34" charset="0"/>
                <a:ea typeface="Aptos" pitchFamily="34" charset="-122"/>
                <a:cs typeface="Arial" panose="020B0604020202020204" pitchFamily="34" charset="0"/>
              </a:rPr>
              <a:t>Step 7-8: Answer questions and explain other pathways</a:t>
            </a:r>
            <a:endParaRPr lang="en-US" sz="2100">
              <a:latin typeface="Arial" panose="020B0604020202020204" pitchFamily="34" charset="0"/>
              <a:cs typeface="Arial" panose="020B0604020202020204" pitchFamily="34" charset="0"/>
            </a:endParaRPr>
          </a:p>
        </p:txBody>
      </p:sp>
      <p:sp>
        <p:nvSpPr>
          <p:cNvPr id="8" name="Text 6"/>
          <p:cNvSpPr/>
          <p:nvPr/>
        </p:nvSpPr>
        <p:spPr>
          <a:xfrm>
            <a:off x="530352" y="868680"/>
            <a:ext cx="7315200" cy="219456"/>
          </a:xfrm>
          <a:prstGeom prst="rect">
            <a:avLst/>
          </a:prstGeom>
          <a:noFill/>
          <a:ln/>
        </p:spPr>
        <p:txBody>
          <a:bodyPr wrap="square" lIns="0" tIns="0" rIns="0" bIns="0" rtlCol="0" anchor="t">
            <a:normAutofit lnSpcReduction="10000"/>
          </a:bodyPr>
          <a:lstStyle/>
          <a:p>
            <a:pPr marL="0" indent="0" algn="l">
              <a:buNone/>
            </a:pPr>
            <a:r>
              <a:rPr lang="en-US" sz="1450">
                <a:solidFill>
                  <a:srgbClr val="2C3742"/>
                </a:solidFill>
                <a:latin typeface="Arial" panose="020B0604020202020204" pitchFamily="34" charset="0"/>
                <a:ea typeface="Aptos" pitchFamily="34" charset="-122"/>
                <a:cs typeface="Arial" panose="020B0604020202020204" pitchFamily="34" charset="0"/>
              </a:rPr>
              <a:t>Close the first conversation by making sure Liam knows what happens next.</a:t>
            </a:r>
            <a:endParaRPr lang="en-US" sz="1450">
              <a:latin typeface="Arial" panose="020B0604020202020204" pitchFamily="34" charset="0"/>
              <a:cs typeface="Arial" panose="020B0604020202020204" pitchFamily="34" charset="0"/>
            </a:endParaRPr>
          </a:p>
        </p:txBody>
      </p:sp>
      <p:sp>
        <p:nvSpPr>
          <p:cNvPr id="69" name="Text 67"/>
          <p:cNvSpPr/>
          <p:nvPr/>
        </p:nvSpPr>
        <p:spPr>
          <a:xfrm>
            <a:off x="530352" y="6428232"/>
            <a:ext cx="2926080" cy="146304"/>
          </a:xfrm>
          <a:prstGeom prst="rect">
            <a:avLst/>
          </a:prstGeom>
          <a:noFill/>
          <a:ln/>
        </p:spPr>
        <p:txBody>
          <a:bodyPr wrap="square" lIns="0" tIns="0" rIns="0" bIns="0" rtlCol="0" anchor="t">
            <a:normAutofit/>
          </a:bodyPr>
          <a:lstStyle/>
          <a:p>
            <a:pPr marL="0" indent="0" algn="l">
              <a:buNone/>
            </a:pPr>
            <a:r>
              <a:rPr lang="en-US" sz="950">
                <a:solidFill>
                  <a:srgbClr val="626E7C"/>
                </a:solidFill>
                <a:latin typeface="Arial" panose="020B0604020202020204" pitchFamily="34" charset="0"/>
                <a:ea typeface="Aptos" pitchFamily="34" charset="-122"/>
                <a:cs typeface="Arial" panose="020B0604020202020204" pitchFamily="34" charset="0"/>
              </a:rPr>
              <a:t>Statutory Duty of Candour  |  Safer Care Victoria</a:t>
            </a:r>
            <a:endParaRPr lang="en-US" sz="950">
              <a:latin typeface="Arial" panose="020B0604020202020204" pitchFamily="34" charset="0"/>
              <a:cs typeface="Arial" panose="020B0604020202020204" pitchFamily="34" charset="0"/>
            </a:endParaRPr>
          </a:p>
        </p:txBody>
      </p:sp>
      <p:sp>
        <p:nvSpPr>
          <p:cNvPr id="70" name="Text 68"/>
          <p:cNvSpPr/>
          <p:nvPr/>
        </p:nvSpPr>
        <p:spPr>
          <a:xfrm>
            <a:off x="5486400" y="6428232"/>
            <a:ext cx="1280160" cy="146304"/>
          </a:xfrm>
          <a:prstGeom prst="rect">
            <a:avLst/>
          </a:prstGeom>
          <a:noFill/>
          <a:ln/>
        </p:spPr>
        <p:txBody>
          <a:bodyPr wrap="square" lIns="0" tIns="0" rIns="0" bIns="0" rtlCol="0" anchor="t">
            <a:normAutofit/>
          </a:bodyPr>
          <a:lstStyle/>
          <a:p>
            <a:pPr marL="0" indent="0" algn="ctr">
              <a:buNone/>
            </a:pPr>
            <a:r>
              <a:rPr lang="en-US" sz="800" b="1">
                <a:solidFill>
                  <a:srgbClr val="626E7C"/>
                </a:solidFill>
                <a:latin typeface="Arial" panose="020B0604020202020204" pitchFamily="34" charset="0"/>
                <a:ea typeface="Aptos" pitchFamily="34" charset="-122"/>
                <a:cs typeface="Arial" panose="020B0604020202020204" pitchFamily="34" charset="0"/>
              </a:rPr>
              <a:t>OFFICIAL</a:t>
            </a:r>
            <a:endParaRPr lang="en-US" sz="800">
              <a:latin typeface="Arial" panose="020B0604020202020204" pitchFamily="34" charset="0"/>
              <a:cs typeface="Arial" panose="020B0604020202020204" pitchFamily="34" charset="0"/>
            </a:endParaRPr>
          </a:p>
        </p:txBody>
      </p:sp>
      <p:sp>
        <p:nvSpPr>
          <p:cNvPr id="71" name="Text 69"/>
          <p:cNvSpPr/>
          <p:nvPr/>
        </p:nvSpPr>
        <p:spPr>
          <a:xfrm>
            <a:off x="11631168" y="6419088"/>
            <a:ext cx="350012" cy="164592"/>
          </a:xfrm>
          <a:prstGeom prst="rect">
            <a:avLst/>
          </a:prstGeom>
          <a:noFill/>
          <a:ln/>
        </p:spPr>
        <p:txBody>
          <a:bodyPr wrap="square" lIns="0" tIns="0" rIns="0" bIns="0" rtlCol="0" anchor="t">
            <a:normAutofit/>
          </a:bodyPr>
          <a:lstStyle/>
          <a:p>
            <a:pPr marL="0" indent="0" algn="r">
              <a:buNone/>
            </a:pPr>
            <a:r>
              <a:rPr lang="en-US" sz="950">
                <a:solidFill>
                  <a:srgbClr val="626E7C"/>
                </a:solidFill>
                <a:latin typeface="Arial" panose="020B0604020202020204" pitchFamily="34" charset="0"/>
                <a:ea typeface="Aptos" pitchFamily="34" charset="-122"/>
                <a:cs typeface="Arial" panose="020B0604020202020204" pitchFamily="34" charset="0"/>
              </a:rPr>
              <a:t>21</a:t>
            </a:r>
          </a:p>
          <a:p>
            <a:pPr marL="0" indent="0" algn="r">
              <a:buNone/>
            </a:pPr>
            <a:endParaRPr lang="en-US" sz="950">
              <a:latin typeface="Arial" panose="020B0604020202020204" pitchFamily="34" charset="0"/>
              <a:cs typeface="Arial" panose="020B0604020202020204" pitchFamily="34" charset="0"/>
            </a:endParaRPr>
          </a:p>
        </p:txBody>
      </p:sp>
      <p:pic>
        <p:nvPicPr>
          <p:cNvPr id="30" name="Farah_two_clips_stitched">
            <a:hlinkClick r:id="" action="ppaction://media"/>
            <a:extLst>
              <a:ext uri="{FF2B5EF4-FFF2-40B4-BE49-F238E27FC236}">
                <a16:creationId xmlns:a16="http://schemas.microsoft.com/office/drawing/2014/main" id="{19F2A220-C4EF-9293-AC52-99861B88C4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80296" y="593729"/>
            <a:ext cx="406400" cy="406400"/>
          </a:xfrm>
          <a:prstGeom prst="rect">
            <a:avLst/>
          </a:prstGeom>
        </p:spPr>
      </p:pic>
      <p:sp>
        <p:nvSpPr>
          <p:cNvPr id="20" name="Shape 9">
            <a:extLst>
              <a:ext uri="{FF2B5EF4-FFF2-40B4-BE49-F238E27FC236}">
                <a16:creationId xmlns:a16="http://schemas.microsoft.com/office/drawing/2014/main" id="{DCD04DD1-52E9-8C1F-B6C5-E3A3672B3AD7}"/>
              </a:ext>
            </a:extLst>
          </p:cNvPr>
          <p:cNvSpPr/>
          <p:nvPr/>
        </p:nvSpPr>
        <p:spPr>
          <a:xfrm>
            <a:off x="530352" y="1344168"/>
            <a:ext cx="3529584" cy="3182112"/>
          </a:xfrm>
          <a:prstGeom prst="roundRect">
            <a:avLst>
              <a:gd name="adj" fmla="val 5172"/>
            </a:avLst>
          </a:prstGeom>
          <a:solidFill>
            <a:srgbClr val="EAF7F8">
              <a:alpha val="25098"/>
            </a:srgbClr>
          </a:solidFill>
          <a:ln w="12700">
            <a:solidFill>
              <a:srgbClr val="007586"/>
            </a:solidFill>
            <a:prstDash val="solid"/>
          </a:ln>
        </p:spPr>
        <p:txBody>
          <a:bodyPr/>
          <a:lstStyle/>
          <a:p>
            <a:endParaRPr lang="en-AU">
              <a:latin typeface="Arial" panose="020B0604020202020204" pitchFamily="34" charset="0"/>
              <a:cs typeface="Arial" panose="020B0604020202020204" pitchFamily="34" charset="0"/>
            </a:endParaRPr>
          </a:p>
        </p:txBody>
      </p:sp>
      <p:sp>
        <p:nvSpPr>
          <p:cNvPr id="31" name="Shape 7">
            <a:extLst>
              <a:ext uri="{FF2B5EF4-FFF2-40B4-BE49-F238E27FC236}">
                <a16:creationId xmlns:a16="http://schemas.microsoft.com/office/drawing/2014/main" id="{E274072D-4832-11F3-DD48-776045268D1E}"/>
              </a:ext>
            </a:extLst>
          </p:cNvPr>
          <p:cNvSpPr/>
          <p:nvPr/>
        </p:nvSpPr>
        <p:spPr>
          <a:xfrm flipV="1">
            <a:off x="4087368" y="1799040"/>
            <a:ext cx="185654" cy="0"/>
          </a:xfrm>
          <a:prstGeom prst="line">
            <a:avLst/>
          </a:prstGeom>
          <a:noFill/>
          <a:ln w="25400">
            <a:solidFill>
              <a:srgbClr val="D3DCE5"/>
            </a:solidFill>
            <a:prstDash val="solid"/>
            <a:headEnd type="none"/>
            <a:tailEnd type="triangle"/>
          </a:ln>
        </p:spPr>
        <p:txBody>
          <a:bodyPr/>
          <a:lstStyle/>
          <a:p>
            <a:endParaRPr lang="en-AU">
              <a:latin typeface="Arial" panose="020B0604020202020204" pitchFamily="34" charset="0"/>
              <a:cs typeface="Arial" panose="020B0604020202020204" pitchFamily="34" charset="0"/>
            </a:endParaRPr>
          </a:p>
        </p:txBody>
      </p:sp>
      <p:sp>
        <p:nvSpPr>
          <p:cNvPr id="74" name="Shape 10">
            <a:extLst>
              <a:ext uri="{FF2B5EF4-FFF2-40B4-BE49-F238E27FC236}">
                <a16:creationId xmlns:a16="http://schemas.microsoft.com/office/drawing/2014/main" id="{24403E03-19B2-F1B6-439E-F39764430AD1}"/>
              </a:ext>
            </a:extLst>
          </p:cNvPr>
          <p:cNvSpPr/>
          <p:nvPr/>
        </p:nvSpPr>
        <p:spPr>
          <a:xfrm>
            <a:off x="4297680" y="1344168"/>
            <a:ext cx="3529584" cy="3182112"/>
          </a:xfrm>
          <a:prstGeom prst="roundRect">
            <a:avLst>
              <a:gd name="adj" fmla="val 5172"/>
            </a:avLst>
          </a:prstGeom>
          <a:solidFill>
            <a:srgbClr val="EAF7F8">
              <a:alpha val="25098"/>
            </a:srgbClr>
          </a:solidFill>
          <a:ln w="12700">
            <a:solidFill>
              <a:srgbClr val="007586"/>
            </a:solidFill>
            <a:prstDash val="solid"/>
          </a:ln>
        </p:spPr>
        <p:txBody>
          <a:bodyPr/>
          <a:lstStyle/>
          <a:p>
            <a:endParaRPr lang="en-AU">
              <a:latin typeface="Arial" panose="020B0604020202020204" pitchFamily="34" charset="0"/>
              <a:cs typeface="Arial" panose="020B0604020202020204" pitchFamily="34" charset="0"/>
            </a:endParaRPr>
          </a:p>
        </p:txBody>
      </p:sp>
      <p:sp>
        <p:nvSpPr>
          <p:cNvPr id="76" name="Shape 11">
            <a:extLst>
              <a:ext uri="{FF2B5EF4-FFF2-40B4-BE49-F238E27FC236}">
                <a16:creationId xmlns:a16="http://schemas.microsoft.com/office/drawing/2014/main" id="{731A9C5B-5B23-71A8-95DF-80178697A2B2}"/>
              </a:ext>
            </a:extLst>
          </p:cNvPr>
          <p:cNvSpPr/>
          <p:nvPr/>
        </p:nvSpPr>
        <p:spPr>
          <a:xfrm>
            <a:off x="8065008" y="1344168"/>
            <a:ext cx="3529584" cy="3182112"/>
          </a:xfrm>
          <a:prstGeom prst="roundRect">
            <a:avLst>
              <a:gd name="adj" fmla="val 5172"/>
            </a:avLst>
          </a:prstGeom>
          <a:solidFill>
            <a:srgbClr val="EAF7F8"/>
          </a:solidFill>
          <a:ln w="12700">
            <a:solidFill>
              <a:srgbClr val="007586"/>
            </a:solidFill>
            <a:prstDash val="solid"/>
          </a:ln>
        </p:spPr>
        <p:txBody>
          <a:bodyPr/>
          <a:lstStyle/>
          <a:p>
            <a:endParaRPr lang="en-AU">
              <a:latin typeface="Arial" panose="020B0604020202020204" pitchFamily="34" charset="0"/>
              <a:cs typeface="Arial" panose="020B0604020202020204" pitchFamily="34" charset="0"/>
            </a:endParaRPr>
          </a:p>
        </p:txBody>
      </p:sp>
      <p:sp>
        <p:nvSpPr>
          <p:cNvPr id="78" name="Text 14">
            <a:extLst>
              <a:ext uri="{FF2B5EF4-FFF2-40B4-BE49-F238E27FC236}">
                <a16:creationId xmlns:a16="http://schemas.microsoft.com/office/drawing/2014/main" id="{742F68E8-9262-2E62-820C-1C020AEE4A45}"/>
              </a:ext>
            </a:extLst>
          </p:cNvPr>
          <p:cNvSpPr/>
          <p:nvPr/>
        </p:nvSpPr>
        <p:spPr>
          <a:xfrm>
            <a:off x="877824" y="1463050"/>
            <a:ext cx="2468880" cy="228600"/>
          </a:xfrm>
          <a:prstGeom prst="rect">
            <a:avLst/>
          </a:prstGeom>
          <a:noFill/>
          <a:ln/>
        </p:spPr>
        <p:txBody>
          <a:bodyPr wrap="square" lIns="0" tIns="0" rIns="0" bIns="0" rtlCol="0" anchor="t">
            <a:noAutofit/>
          </a:bodyPr>
          <a:lstStyle/>
          <a:p>
            <a:pPr marL="0" indent="0" algn="ctr">
              <a:buNone/>
            </a:pPr>
            <a:r>
              <a:rPr lang="en-US" b="1">
                <a:solidFill>
                  <a:srgbClr val="007586"/>
                </a:solidFill>
                <a:latin typeface="Arial" panose="020B0604020202020204" pitchFamily="34" charset="0"/>
                <a:ea typeface="Aptos" pitchFamily="34" charset="-122"/>
                <a:cs typeface="Arial" panose="020B0604020202020204" pitchFamily="34" charset="0"/>
              </a:rPr>
              <a:t>7a</a:t>
            </a:r>
          </a:p>
          <a:p>
            <a:pPr marL="0" indent="0" algn="ctr">
              <a:buNone/>
            </a:pPr>
            <a:r>
              <a:rPr lang="en-US" b="1">
                <a:solidFill>
                  <a:srgbClr val="007586"/>
                </a:solidFill>
                <a:latin typeface="Arial" panose="020B0604020202020204" pitchFamily="34" charset="0"/>
                <a:ea typeface="Aptos" pitchFamily="34" charset="-122"/>
                <a:cs typeface="Arial" panose="020B0604020202020204" pitchFamily="34" charset="0"/>
              </a:rPr>
              <a:t>ASK AND ANSWER</a:t>
            </a:r>
            <a:endParaRPr lang="en-US">
              <a:solidFill>
                <a:srgbClr val="007586"/>
              </a:solidFill>
              <a:latin typeface="Arial" panose="020B0604020202020204" pitchFamily="34" charset="0"/>
              <a:cs typeface="Arial" panose="020B0604020202020204" pitchFamily="34" charset="0"/>
            </a:endParaRPr>
          </a:p>
        </p:txBody>
      </p:sp>
      <p:sp>
        <p:nvSpPr>
          <p:cNvPr id="80" name="Text 15">
            <a:extLst>
              <a:ext uri="{FF2B5EF4-FFF2-40B4-BE49-F238E27FC236}">
                <a16:creationId xmlns:a16="http://schemas.microsoft.com/office/drawing/2014/main" id="{925FBF63-12C3-5D7F-D2E3-E19B769BF035}"/>
              </a:ext>
            </a:extLst>
          </p:cNvPr>
          <p:cNvSpPr/>
          <p:nvPr/>
        </p:nvSpPr>
        <p:spPr>
          <a:xfrm>
            <a:off x="749808" y="2073361"/>
            <a:ext cx="3063240" cy="246888"/>
          </a:xfrm>
          <a:prstGeom prst="rect">
            <a:avLst/>
          </a:prstGeom>
          <a:noFill/>
          <a:ln/>
        </p:spPr>
        <p:txBody>
          <a:bodyPr wrap="square" lIns="0" tIns="0" rIns="0" bIns="0" rtlCol="0" anchor="t">
            <a:normAutofit/>
          </a:bodyPr>
          <a:lstStyle/>
          <a:p>
            <a:pPr marL="0" indent="0" algn="l">
              <a:buNone/>
            </a:pPr>
            <a:r>
              <a:rPr lang="en-US" sz="1200">
                <a:latin typeface="Arial" panose="020B0604020202020204" pitchFamily="34" charset="0"/>
                <a:ea typeface="Aptos" pitchFamily="34" charset="-122"/>
                <a:cs typeface="Arial" panose="020B0604020202020204" pitchFamily="34" charset="0"/>
              </a:rPr>
              <a:t>Invite questions and answer what is known.</a:t>
            </a:r>
            <a:endParaRPr lang="en-US" sz="1200">
              <a:latin typeface="Arial" panose="020B0604020202020204" pitchFamily="34" charset="0"/>
              <a:cs typeface="Arial" panose="020B0604020202020204" pitchFamily="34" charset="0"/>
            </a:endParaRPr>
          </a:p>
        </p:txBody>
      </p:sp>
      <p:sp>
        <p:nvSpPr>
          <p:cNvPr id="82" name="Shape 16">
            <a:extLst>
              <a:ext uri="{FF2B5EF4-FFF2-40B4-BE49-F238E27FC236}">
                <a16:creationId xmlns:a16="http://schemas.microsoft.com/office/drawing/2014/main" id="{904D9151-D347-5BE5-7BDF-5D8ACCCA09F3}"/>
              </a:ext>
            </a:extLst>
          </p:cNvPr>
          <p:cNvSpPr/>
          <p:nvPr/>
        </p:nvSpPr>
        <p:spPr>
          <a:xfrm>
            <a:off x="749808" y="2331720"/>
            <a:ext cx="3090672" cy="640080"/>
          </a:xfrm>
          <a:prstGeom prst="roundRect">
            <a:avLst>
              <a:gd name="adj" fmla="val 14286"/>
            </a:avLst>
          </a:prstGeom>
          <a:solidFill>
            <a:srgbClr val="FFFFFF"/>
          </a:solidFill>
          <a:ln w="12700">
            <a:solidFill>
              <a:srgbClr val="D3DCE5"/>
            </a:solidFill>
            <a:prstDash val="solid"/>
          </a:ln>
        </p:spPr>
        <p:txBody>
          <a:bodyPr/>
          <a:lstStyle/>
          <a:p>
            <a:endParaRPr lang="en-AU">
              <a:latin typeface="Arial" panose="020B0604020202020204" pitchFamily="34" charset="0"/>
              <a:cs typeface="Arial" panose="020B0604020202020204" pitchFamily="34" charset="0"/>
            </a:endParaRPr>
          </a:p>
        </p:txBody>
      </p:sp>
      <p:sp>
        <p:nvSpPr>
          <p:cNvPr id="85" name="Shape 17">
            <a:extLst>
              <a:ext uri="{FF2B5EF4-FFF2-40B4-BE49-F238E27FC236}">
                <a16:creationId xmlns:a16="http://schemas.microsoft.com/office/drawing/2014/main" id="{D414EB1B-5377-F723-6740-89B51BE0E5B5}"/>
              </a:ext>
            </a:extLst>
          </p:cNvPr>
          <p:cNvSpPr/>
          <p:nvPr/>
        </p:nvSpPr>
        <p:spPr>
          <a:xfrm>
            <a:off x="877824" y="2565299"/>
            <a:ext cx="237744" cy="237744"/>
          </a:xfrm>
          <a:prstGeom prst="ellipse">
            <a:avLst/>
          </a:prstGeom>
          <a:solidFill>
            <a:srgbClr val="007586"/>
          </a:solidFill>
          <a:ln w="12700">
            <a:solidFill>
              <a:srgbClr val="007586"/>
            </a:solidFill>
            <a:prstDash val="solid"/>
          </a:ln>
        </p:spPr>
        <p:txBody>
          <a:bodyPr/>
          <a:lstStyle/>
          <a:p>
            <a:endParaRPr lang="en-AU">
              <a:latin typeface="Arial" panose="020B0604020202020204" pitchFamily="34" charset="0"/>
              <a:cs typeface="Arial" panose="020B0604020202020204" pitchFamily="34" charset="0"/>
            </a:endParaRPr>
          </a:p>
        </p:txBody>
      </p:sp>
      <p:sp>
        <p:nvSpPr>
          <p:cNvPr id="89" name="Text 19">
            <a:extLst>
              <a:ext uri="{FF2B5EF4-FFF2-40B4-BE49-F238E27FC236}">
                <a16:creationId xmlns:a16="http://schemas.microsoft.com/office/drawing/2014/main" id="{D9FDDDEB-ABAE-FD6F-4738-3C9C7514EDD7}"/>
              </a:ext>
            </a:extLst>
          </p:cNvPr>
          <p:cNvSpPr/>
          <p:nvPr/>
        </p:nvSpPr>
        <p:spPr>
          <a:xfrm>
            <a:off x="1243584" y="2530561"/>
            <a:ext cx="2331720" cy="173736"/>
          </a:xfrm>
          <a:prstGeom prst="rect">
            <a:avLst/>
          </a:prstGeom>
          <a:noFill/>
          <a:ln/>
        </p:spPr>
        <p:txBody>
          <a:bodyPr wrap="square" lIns="0" tIns="0" rIns="0" bIns="0" rtlCol="0" anchor="t">
            <a:normAutofit lnSpcReduction="10000"/>
          </a:bodyPr>
          <a:lstStyle/>
          <a:p>
            <a:pPr marL="0" indent="0" algn="l">
              <a:buNone/>
            </a:pPr>
            <a:r>
              <a:rPr lang="en-US" sz="1180" b="1">
                <a:solidFill>
                  <a:srgbClr val="17365C"/>
                </a:solidFill>
                <a:latin typeface="Arial" panose="020B0604020202020204" pitchFamily="34" charset="0"/>
                <a:ea typeface="Aptos" pitchFamily="34" charset="-122"/>
                <a:cs typeface="Arial" panose="020B0604020202020204" pitchFamily="34" charset="0"/>
              </a:rPr>
              <a:t>Invite Liam’s questions</a:t>
            </a:r>
            <a:endParaRPr lang="en-US" sz="1180">
              <a:latin typeface="Arial" panose="020B0604020202020204" pitchFamily="34" charset="0"/>
              <a:cs typeface="Arial" panose="020B0604020202020204" pitchFamily="34" charset="0"/>
            </a:endParaRPr>
          </a:p>
        </p:txBody>
      </p:sp>
      <p:sp>
        <p:nvSpPr>
          <p:cNvPr id="91" name="Text 20">
            <a:extLst>
              <a:ext uri="{FF2B5EF4-FFF2-40B4-BE49-F238E27FC236}">
                <a16:creationId xmlns:a16="http://schemas.microsoft.com/office/drawing/2014/main" id="{77FA4383-16B0-94A4-980A-B6224BB0FB12}"/>
              </a:ext>
            </a:extLst>
          </p:cNvPr>
          <p:cNvSpPr/>
          <p:nvPr/>
        </p:nvSpPr>
        <p:spPr>
          <a:xfrm>
            <a:off x="1243584" y="2759161"/>
            <a:ext cx="2331720" cy="201168"/>
          </a:xfrm>
          <a:prstGeom prst="rect">
            <a:avLst/>
          </a:prstGeom>
          <a:noFill/>
          <a:ln/>
        </p:spPr>
        <p:txBody>
          <a:bodyPr wrap="square" lIns="0" tIns="0" rIns="0" bIns="0" rtlCol="0" anchor="t">
            <a:normAutofit/>
          </a:bodyPr>
          <a:lstStyle/>
          <a:p>
            <a:pPr marL="0" indent="0" algn="l">
              <a:buNone/>
            </a:pPr>
            <a:r>
              <a:rPr lang="en-US" sz="980">
                <a:latin typeface="Arial" panose="020B0604020202020204" pitchFamily="34" charset="0"/>
                <a:ea typeface="Aptos" pitchFamily="34" charset="-122"/>
                <a:cs typeface="Arial" panose="020B0604020202020204" pitchFamily="34" charset="0"/>
              </a:rPr>
              <a:t>Create space for concerns and questions.</a:t>
            </a:r>
            <a:endParaRPr lang="en-US" sz="980">
              <a:latin typeface="Arial" panose="020B0604020202020204" pitchFamily="34" charset="0"/>
              <a:cs typeface="Arial" panose="020B0604020202020204" pitchFamily="34" charset="0"/>
            </a:endParaRPr>
          </a:p>
        </p:txBody>
      </p:sp>
      <p:sp>
        <p:nvSpPr>
          <p:cNvPr id="93" name="Shape 21">
            <a:extLst>
              <a:ext uri="{FF2B5EF4-FFF2-40B4-BE49-F238E27FC236}">
                <a16:creationId xmlns:a16="http://schemas.microsoft.com/office/drawing/2014/main" id="{A5DF3118-6FF8-DD17-03D4-349C939FC8FE}"/>
              </a:ext>
            </a:extLst>
          </p:cNvPr>
          <p:cNvSpPr/>
          <p:nvPr/>
        </p:nvSpPr>
        <p:spPr>
          <a:xfrm>
            <a:off x="749808" y="3243793"/>
            <a:ext cx="3090672" cy="640080"/>
          </a:xfrm>
          <a:prstGeom prst="roundRect">
            <a:avLst>
              <a:gd name="adj" fmla="val 14286"/>
            </a:avLst>
          </a:prstGeom>
          <a:solidFill>
            <a:srgbClr val="FFFFFF"/>
          </a:solidFill>
          <a:ln w="12700">
            <a:solidFill>
              <a:srgbClr val="D3DCE5"/>
            </a:solidFill>
            <a:prstDash val="solid"/>
          </a:ln>
        </p:spPr>
        <p:txBody>
          <a:bodyPr/>
          <a:lstStyle/>
          <a:p>
            <a:endParaRPr lang="en-AU">
              <a:latin typeface="Arial" panose="020B0604020202020204" pitchFamily="34" charset="0"/>
              <a:cs typeface="Arial" panose="020B0604020202020204" pitchFamily="34" charset="0"/>
            </a:endParaRPr>
          </a:p>
        </p:txBody>
      </p:sp>
      <p:sp>
        <p:nvSpPr>
          <p:cNvPr id="95" name="Shape 22">
            <a:extLst>
              <a:ext uri="{FF2B5EF4-FFF2-40B4-BE49-F238E27FC236}">
                <a16:creationId xmlns:a16="http://schemas.microsoft.com/office/drawing/2014/main" id="{D403F6A3-A88B-D277-0986-3B80D334FA99}"/>
              </a:ext>
            </a:extLst>
          </p:cNvPr>
          <p:cNvSpPr/>
          <p:nvPr/>
        </p:nvSpPr>
        <p:spPr>
          <a:xfrm>
            <a:off x="848106" y="3367237"/>
            <a:ext cx="237744" cy="237744"/>
          </a:xfrm>
          <a:prstGeom prst="ellipse">
            <a:avLst/>
          </a:prstGeom>
          <a:solidFill>
            <a:srgbClr val="007586"/>
          </a:solidFill>
          <a:ln w="12700">
            <a:solidFill>
              <a:srgbClr val="007586"/>
            </a:solidFill>
            <a:prstDash val="solid"/>
          </a:ln>
        </p:spPr>
        <p:txBody>
          <a:bodyPr/>
          <a:lstStyle/>
          <a:p>
            <a:endParaRPr lang="en-AU">
              <a:latin typeface="Arial" panose="020B0604020202020204" pitchFamily="34" charset="0"/>
              <a:cs typeface="Arial" panose="020B0604020202020204" pitchFamily="34" charset="0"/>
            </a:endParaRPr>
          </a:p>
        </p:txBody>
      </p:sp>
      <p:sp>
        <p:nvSpPr>
          <p:cNvPr id="97" name="Text 24">
            <a:extLst>
              <a:ext uri="{FF2B5EF4-FFF2-40B4-BE49-F238E27FC236}">
                <a16:creationId xmlns:a16="http://schemas.microsoft.com/office/drawing/2014/main" id="{40058786-F6D5-BCC1-B062-96E04128C10D}"/>
              </a:ext>
            </a:extLst>
          </p:cNvPr>
          <p:cNvSpPr/>
          <p:nvPr/>
        </p:nvSpPr>
        <p:spPr>
          <a:xfrm>
            <a:off x="1243584" y="3326089"/>
            <a:ext cx="2331720" cy="173736"/>
          </a:xfrm>
          <a:prstGeom prst="rect">
            <a:avLst/>
          </a:prstGeom>
          <a:noFill/>
          <a:ln/>
        </p:spPr>
        <p:txBody>
          <a:bodyPr wrap="square" lIns="0" tIns="0" rIns="0" bIns="0" rtlCol="0" anchor="t">
            <a:normAutofit lnSpcReduction="10000"/>
          </a:bodyPr>
          <a:lstStyle/>
          <a:p>
            <a:pPr marL="0" indent="0" algn="l">
              <a:buNone/>
            </a:pPr>
            <a:r>
              <a:rPr lang="en-US" sz="1180" b="1">
                <a:solidFill>
                  <a:srgbClr val="17365C"/>
                </a:solidFill>
                <a:latin typeface="Arial" panose="020B0604020202020204" pitchFamily="34" charset="0"/>
                <a:ea typeface="Aptos" pitchFamily="34" charset="-122"/>
                <a:cs typeface="Arial" panose="020B0604020202020204" pitchFamily="34" charset="0"/>
              </a:rPr>
              <a:t>Answer what is known</a:t>
            </a:r>
            <a:endParaRPr lang="en-US" sz="1180">
              <a:latin typeface="Arial" panose="020B0604020202020204" pitchFamily="34" charset="0"/>
              <a:cs typeface="Arial" panose="020B0604020202020204" pitchFamily="34" charset="0"/>
            </a:endParaRPr>
          </a:p>
        </p:txBody>
      </p:sp>
      <p:sp>
        <p:nvSpPr>
          <p:cNvPr id="99" name="Text 25">
            <a:extLst>
              <a:ext uri="{FF2B5EF4-FFF2-40B4-BE49-F238E27FC236}">
                <a16:creationId xmlns:a16="http://schemas.microsoft.com/office/drawing/2014/main" id="{81A9A2D5-3D22-1206-691D-F82128E204CD}"/>
              </a:ext>
            </a:extLst>
          </p:cNvPr>
          <p:cNvSpPr/>
          <p:nvPr/>
        </p:nvSpPr>
        <p:spPr>
          <a:xfrm>
            <a:off x="1243584" y="3554689"/>
            <a:ext cx="2331720" cy="201168"/>
          </a:xfrm>
          <a:prstGeom prst="rect">
            <a:avLst/>
          </a:prstGeom>
          <a:noFill/>
          <a:ln/>
        </p:spPr>
        <p:txBody>
          <a:bodyPr wrap="square" lIns="0" tIns="0" rIns="0" bIns="0" rtlCol="0" anchor="t">
            <a:normAutofit/>
          </a:bodyPr>
          <a:lstStyle/>
          <a:p>
            <a:pPr marL="0" indent="0" algn="l">
              <a:buNone/>
            </a:pPr>
            <a:r>
              <a:rPr lang="en-US" sz="980">
                <a:latin typeface="Arial" panose="020B0604020202020204" pitchFamily="34" charset="0"/>
                <a:ea typeface="Aptos" pitchFamily="34" charset="-122"/>
                <a:cs typeface="Arial" panose="020B0604020202020204" pitchFamily="34" charset="0"/>
              </a:rPr>
              <a:t>Stay factual and avoid speculation.</a:t>
            </a:r>
            <a:endParaRPr lang="en-US" sz="980">
              <a:latin typeface="Arial" panose="020B0604020202020204" pitchFamily="34" charset="0"/>
              <a:cs typeface="Arial" panose="020B0604020202020204" pitchFamily="34" charset="0"/>
            </a:endParaRPr>
          </a:p>
        </p:txBody>
      </p:sp>
      <p:sp>
        <p:nvSpPr>
          <p:cNvPr id="101" name="Shape 26">
            <a:extLst>
              <a:ext uri="{FF2B5EF4-FFF2-40B4-BE49-F238E27FC236}">
                <a16:creationId xmlns:a16="http://schemas.microsoft.com/office/drawing/2014/main" id="{80C22A29-15DF-1DA7-0574-5E4E591DA758}"/>
              </a:ext>
            </a:extLst>
          </p:cNvPr>
          <p:cNvSpPr/>
          <p:nvPr/>
        </p:nvSpPr>
        <p:spPr>
          <a:xfrm>
            <a:off x="749808" y="4039321"/>
            <a:ext cx="3090672" cy="347472"/>
          </a:xfrm>
          <a:prstGeom prst="roundRect">
            <a:avLst>
              <a:gd name="adj" fmla="val 23684"/>
            </a:avLst>
          </a:prstGeom>
          <a:solidFill>
            <a:srgbClr val="FFFFFF"/>
          </a:solidFill>
          <a:ln w="12700">
            <a:solidFill>
              <a:srgbClr val="D3DCE5"/>
            </a:solidFill>
            <a:prstDash val="solid"/>
          </a:ln>
        </p:spPr>
        <p:txBody>
          <a:bodyPr/>
          <a:lstStyle/>
          <a:p>
            <a:endParaRPr lang="en-AU">
              <a:latin typeface="Arial" panose="020B0604020202020204" pitchFamily="34" charset="0"/>
              <a:cs typeface="Arial" panose="020B0604020202020204" pitchFamily="34" charset="0"/>
            </a:endParaRPr>
          </a:p>
        </p:txBody>
      </p:sp>
      <p:sp>
        <p:nvSpPr>
          <p:cNvPr id="103" name="Text 27">
            <a:extLst>
              <a:ext uri="{FF2B5EF4-FFF2-40B4-BE49-F238E27FC236}">
                <a16:creationId xmlns:a16="http://schemas.microsoft.com/office/drawing/2014/main" id="{0242F119-5B20-8E98-0670-DB7977F97CFA}"/>
              </a:ext>
            </a:extLst>
          </p:cNvPr>
          <p:cNvSpPr/>
          <p:nvPr/>
        </p:nvSpPr>
        <p:spPr>
          <a:xfrm>
            <a:off x="954542" y="4137336"/>
            <a:ext cx="2834640" cy="109728"/>
          </a:xfrm>
          <a:prstGeom prst="rect">
            <a:avLst/>
          </a:prstGeom>
          <a:noFill/>
          <a:ln/>
        </p:spPr>
        <p:txBody>
          <a:bodyPr wrap="square" lIns="0" tIns="0" rIns="0" bIns="0" rtlCol="0" anchor="t">
            <a:noAutofit/>
          </a:bodyPr>
          <a:lstStyle/>
          <a:p>
            <a:pPr marL="0" indent="0" algn="l">
              <a:buNone/>
            </a:pPr>
            <a:r>
              <a:rPr lang="en-US" sz="1000">
                <a:latin typeface="Arial" panose="020B0604020202020204" pitchFamily="34" charset="0"/>
                <a:ea typeface="Aptos" pitchFamily="34" charset="-122"/>
                <a:cs typeface="Arial" panose="020B0604020202020204" pitchFamily="34" charset="0"/>
              </a:rPr>
              <a:t>Plain language • No jargon • No legal wording</a:t>
            </a:r>
            <a:endParaRPr lang="en-US" sz="1000">
              <a:latin typeface="Arial" panose="020B0604020202020204" pitchFamily="34" charset="0"/>
              <a:cs typeface="Arial" panose="020B0604020202020204" pitchFamily="34" charset="0"/>
            </a:endParaRPr>
          </a:p>
        </p:txBody>
      </p:sp>
      <p:sp>
        <p:nvSpPr>
          <p:cNvPr id="105" name="Text 31">
            <a:extLst>
              <a:ext uri="{FF2B5EF4-FFF2-40B4-BE49-F238E27FC236}">
                <a16:creationId xmlns:a16="http://schemas.microsoft.com/office/drawing/2014/main" id="{FC40F3D1-AD95-D335-1267-CB1D95F1729C}"/>
              </a:ext>
            </a:extLst>
          </p:cNvPr>
          <p:cNvSpPr/>
          <p:nvPr/>
        </p:nvSpPr>
        <p:spPr>
          <a:xfrm>
            <a:off x="4517136" y="2024641"/>
            <a:ext cx="3063240" cy="246888"/>
          </a:xfrm>
          <a:prstGeom prst="rect">
            <a:avLst/>
          </a:prstGeom>
          <a:noFill/>
          <a:ln/>
        </p:spPr>
        <p:txBody>
          <a:bodyPr wrap="square" lIns="0" tIns="0" rIns="0" bIns="0" rtlCol="0" anchor="t">
            <a:noAutofit/>
          </a:bodyPr>
          <a:lstStyle/>
          <a:p>
            <a:pPr marL="0" indent="0" algn="l">
              <a:buNone/>
            </a:pPr>
            <a:r>
              <a:rPr lang="en-US" sz="1200">
                <a:latin typeface="Arial" panose="020B0604020202020204" pitchFamily="34" charset="0"/>
                <a:ea typeface="Aptos" pitchFamily="34" charset="-122"/>
                <a:cs typeface="Arial" panose="020B0604020202020204" pitchFamily="34" charset="0"/>
              </a:rPr>
              <a:t>Capture unresolved questions for the SDC process.</a:t>
            </a:r>
            <a:endParaRPr lang="en-US" sz="1200">
              <a:latin typeface="Arial" panose="020B0604020202020204" pitchFamily="34" charset="0"/>
              <a:cs typeface="Arial" panose="020B0604020202020204" pitchFamily="34" charset="0"/>
            </a:endParaRPr>
          </a:p>
        </p:txBody>
      </p:sp>
      <p:sp>
        <p:nvSpPr>
          <p:cNvPr id="107" name="Shape 32">
            <a:extLst>
              <a:ext uri="{FF2B5EF4-FFF2-40B4-BE49-F238E27FC236}">
                <a16:creationId xmlns:a16="http://schemas.microsoft.com/office/drawing/2014/main" id="{B6C08FE0-9A07-3F84-D2F3-525A30BF5B2D}"/>
              </a:ext>
            </a:extLst>
          </p:cNvPr>
          <p:cNvSpPr/>
          <p:nvPr/>
        </p:nvSpPr>
        <p:spPr>
          <a:xfrm>
            <a:off x="4517136" y="2439300"/>
            <a:ext cx="3090672" cy="731520"/>
          </a:xfrm>
          <a:prstGeom prst="roundRect">
            <a:avLst>
              <a:gd name="adj" fmla="val 12500"/>
            </a:avLst>
          </a:prstGeom>
          <a:solidFill>
            <a:srgbClr val="FFFFFF"/>
          </a:solidFill>
          <a:ln w="12700">
            <a:solidFill>
              <a:srgbClr val="D3DCE5"/>
            </a:solidFill>
            <a:prstDash val="solid"/>
          </a:ln>
        </p:spPr>
        <p:txBody>
          <a:bodyPr/>
          <a:lstStyle/>
          <a:p>
            <a:endParaRPr lang="en-AU">
              <a:latin typeface="Arial" panose="020B0604020202020204" pitchFamily="34" charset="0"/>
              <a:cs typeface="Arial" panose="020B0604020202020204" pitchFamily="34" charset="0"/>
            </a:endParaRPr>
          </a:p>
        </p:txBody>
      </p:sp>
      <p:sp>
        <p:nvSpPr>
          <p:cNvPr id="109" name="Shape 33">
            <a:extLst>
              <a:ext uri="{FF2B5EF4-FFF2-40B4-BE49-F238E27FC236}">
                <a16:creationId xmlns:a16="http://schemas.microsoft.com/office/drawing/2014/main" id="{0E4856DE-DBE8-74EC-DE76-88E8E67FBAC2}"/>
              </a:ext>
            </a:extLst>
          </p:cNvPr>
          <p:cNvSpPr/>
          <p:nvPr/>
        </p:nvSpPr>
        <p:spPr>
          <a:xfrm>
            <a:off x="4645152" y="2532888"/>
            <a:ext cx="237744" cy="237744"/>
          </a:xfrm>
          <a:prstGeom prst="ellipse">
            <a:avLst/>
          </a:prstGeom>
          <a:solidFill>
            <a:srgbClr val="007586"/>
          </a:solidFill>
          <a:ln w="12700">
            <a:solidFill>
              <a:srgbClr val="007586"/>
            </a:solidFill>
            <a:prstDash val="solid"/>
          </a:ln>
        </p:spPr>
        <p:txBody>
          <a:bodyPr/>
          <a:lstStyle/>
          <a:p>
            <a:endParaRPr lang="en-AU">
              <a:latin typeface="Arial" panose="020B0604020202020204" pitchFamily="34" charset="0"/>
              <a:cs typeface="Arial" panose="020B0604020202020204" pitchFamily="34" charset="0"/>
            </a:endParaRPr>
          </a:p>
        </p:txBody>
      </p:sp>
      <p:sp>
        <p:nvSpPr>
          <p:cNvPr id="111" name="Text 34">
            <a:extLst>
              <a:ext uri="{FF2B5EF4-FFF2-40B4-BE49-F238E27FC236}">
                <a16:creationId xmlns:a16="http://schemas.microsoft.com/office/drawing/2014/main" id="{955CDF08-C0CC-BDB1-F616-12CCBB27CE89}"/>
              </a:ext>
            </a:extLst>
          </p:cNvPr>
          <p:cNvSpPr/>
          <p:nvPr/>
        </p:nvSpPr>
        <p:spPr>
          <a:xfrm>
            <a:off x="4645152" y="2550997"/>
            <a:ext cx="237744" cy="219456"/>
          </a:xfrm>
          <a:prstGeom prst="rect">
            <a:avLst/>
          </a:prstGeom>
          <a:noFill/>
          <a:ln/>
        </p:spPr>
        <p:txBody>
          <a:bodyPr wrap="square" lIns="0" tIns="0" rIns="0" bIns="0" rtlCol="0" anchor="ctr">
            <a:normAutofit/>
          </a:bodyPr>
          <a:lstStyle/>
          <a:p>
            <a:pPr marL="0" indent="0" algn="ctr">
              <a:buNone/>
            </a:pPr>
            <a:r>
              <a:rPr lang="en-US" sz="1100" b="1">
                <a:solidFill>
                  <a:srgbClr val="FFFFFF"/>
                </a:solidFill>
                <a:latin typeface="Arial" panose="020B0604020202020204" pitchFamily="34" charset="0"/>
                <a:ea typeface="Aptos" pitchFamily="34" charset="-122"/>
                <a:cs typeface="Arial" panose="020B0604020202020204" pitchFamily="34" charset="0"/>
              </a:rPr>
              <a:t>1</a:t>
            </a:r>
            <a:endParaRPr lang="en-US" sz="1100">
              <a:latin typeface="Arial" panose="020B0604020202020204" pitchFamily="34" charset="0"/>
              <a:cs typeface="Arial" panose="020B0604020202020204" pitchFamily="34" charset="0"/>
            </a:endParaRPr>
          </a:p>
        </p:txBody>
      </p:sp>
      <p:sp>
        <p:nvSpPr>
          <p:cNvPr id="113" name="Text 35">
            <a:extLst>
              <a:ext uri="{FF2B5EF4-FFF2-40B4-BE49-F238E27FC236}">
                <a16:creationId xmlns:a16="http://schemas.microsoft.com/office/drawing/2014/main" id="{DD2BE8C3-528D-A8F0-21F8-5F0E96B9B421}"/>
              </a:ext>
            </a:extLst>
          </p:cNvPr>
          <p:cNvSpPr/>
          <p:nvPr/>
        </p:nvSpPr>
        <p:spPr>
          <a:xfrm>
            <a:off x="5010912" y="2530740"/>
            <a:ext cx="2395728" cy="228600"/>
          </a:xfrm>
          <a:prstGeom prst="rect">
            <a:avLst/>
          </a:prstGeom>
          <a:noFill/>
          <a:ln/>
        </p:spPr>
        <p:txBody>
          <a:bodyPr wrap="square" lIns="0" tIns="0" rIns="0" bIns="0" rtlCol="0" anchor="t">
            <a:normAutofit fontScale="85000" lnSpcReduction="10000"/>
          </a:bodyPr>
          <a:lstStyle/>
          <a:p>
            <a:pPr marL="0" indent="0" algn="l">
              <a:buNone/>
            </a:pPr>
            <a:r>
              <a:rPr lang="en-US" sz="1160" b="1">
                <a:solidFill>
                  <a:srgbClr val="17365C"/>
                </a:solidFill>
                <a:latin typeface="Arial" panose="020B0604020202020204" pitchFamily="34" charset="0"/>
                <a:ea typeface="Aptos" pitchFamily="34" charset="-122"/>
                <a:cs typeface="Arial" panose="020B0604020202020204" pitchFamily="34" charset="0"/>
              </a:rPr>
              <a:t>Record what cannot yet be answered</a:t>
            </a:r>
            <a:endParaRPr lang="en-US" sz="1160">
              <a:latin typeface="Arial" panose="020B0604020202020204" pitchFamily="34" charset="0"/>
              <a:cs typeface="Arial" panose="020B0604020202020204" pitchFamily="34" charset="0"/>
            </a:endParaRPr>
          </a:p>
        </p:txBody>
      </p:sp>
      <p:sp>
        <p:nvSpPr>
          <p:cNvPr id="115" name="Text 36">
            <a:extLst>
              <a:ext uri="{FF2B5EF4-FFF2-40B4-BE49-F238E27FC236}">
                <a16:creationId xmlns:a16="http://schemas.microsoft.com/office/drawing/2014/main" id="{0C57A490-4F15-D879-28FE-76B36EF989F3}"/>
              </a:ext>
            </a:extLst>
          </p:cNvPr>
          <p:cNvSpPr/>
          <p:nvPr/>
        </p:nvSpPr>
        <p:spPr>
          <a:xfrm>
            <a:off x="5010912" y="2805060"/>
            <a:ext cx="2359152" cy="219456"/>
          </a:xfrm>
          <a:prstGeom prst="rect">
            <a:avLst/>
          </a:prstGeom>
          <a:noFill/>
          <a:ln/>
        </p:spPr>
        <p:txBody>
          <a:bodyPr wrap="square" lIns="0" tIns="0" rIns="0" bIns="0" rtlCol="0" anchor="t">
            <a:normAutofit fontScale="92500" lnSpcReduction="20000"/>
          </a:bodyPr>
          <a:lstStyle/>
          <a:p>
            <a:pPr marL="0" indent="0" algn="l">
              <a:buNone/>
            </a:pPr>
            <a:r>
              <a:rPr lang="en-US" sz="950">
                <a:latin typeface="Arial" panose="020B0604020202020204" pitchFamily="34" charset="0"/>
                <a:ea typeface="Aptos" pitchFamily="34" charset="-122"/>
                <a:cs typeface="Arial" panose="020B0604020202020204" pitchFamily="34" charset="0"/>
              </a:rPr>
              <a:t>Acknowledge the question and avoid filling gaps with opinion.</a:t>
            </a:r>
            <a:endParaRPr lang="en-US" sz="950">
              <a:latin typeface="Arial" panose="020B0604020202020204" pitchFamily="34" charset="0"/>
              <a:cs typeface="Arial" panose="020B0604020202020204" pitchFamily="34" charset="0"/>
            </a:endParaRPr>
          </a:p>
        </p:txBody>
      </p:sp>
      <p:sp>
        <p:nvSpPr>
          <p:cNvPr id="117" name="Shape 37">
            <a:extLst>
              <a:ext uri="{FF2B5EF4-FFF2-40B4-BE49-F238E27FC236}">
                <a16:creationId xmlns:a16="http://schemas.microsoft.com/office/drawing/2014/main" id="{6D992668-C600-0858-0853-AD99927F0D0B}"/>
              </a:ext>
            </a:extLst>
          </p:cNvPr>
          <p:cNvSpPr/>
          <p:nvPr/>
        </p:nvSpPr>
        <p:spPr>
          <a:xfrm>
            <a:off x="4517136" y="3353700"/>
            <a:ext cx="3090672" cy="731520"/>
          </a:xfrm>
          <a:prstGeom prst="roundRect">
            <a:avLst>
              <a:gd name="adj" fmla="val 12500"/>
            </a:avLst>
          </a:prstGeom>
          <a:solidFill>
            <a:srgbClr val="FFFFFF"/>
          </a:solidFill>
          <a:ln w="12700">
            <a:solidFill>
              <a:srgbClr val="D3DCE5"/>
            </a:solidFill>
            <a:prstDash val="solid"/>
          </a:ln>
        </p:spPr>
        <p:txBody>
          <a:bodyPr/>
          <a:lstStyle/>
          <a:p>
            <a:endParaRPr lang="en-AU">
              <a:latin typeface="Arial" panose="020B0604020202020204" pitchFamily="34" charset="0"/>
              <a:cs typeface="Arial" panose="020B0604020202020204" pitchFamily="34" charset="0"/>
            </a:endParaRPr>
          </a:p>
        </p:txBody>
      </p:sp>
      <p:sp>
        <p:nvSpPr>
          <p:cNvPr id="119" name="Shape 38">
            <a:extLst>
              <a:ext uri="{FF2B5EF4-FFF2-40B4-BE49-F238E27FC236}">
                <a16:creationId xmlns:a16="http://schemas.microsoft.com/office/drawing/2014/main" id="{D2A6BDCA-AB46-6164-BFFF-AF35143A0CFD}"/>
              </a:ext>
            </a:extLst>
          </p:cNvPr>
          <p:cNvSpPr/>
          <p:nvPr/>
        </p:nvSpPr>
        <p:spPr>
          <a:xfrm>
            <a:off x="4645152" y="3447288"/>
            <a:ext cx="237744" cy="237744"/>
          </a:xfrm>
          <a:prstGeom prst="ellipse">
            <a:avLst/>
          </a:prstGeom>
          <a:solidFill>
            <a:srgbClr val="007586"/>
          </a:solidFill>
          <a:ln w="12700">
            <a:solidFill>
              <a:srgbClr val="007586"/>
            </a:solidFill>
            <a:prstDash val="solid"/>
          </a:ln>
        </p:spPr>
        <p:txBody>
          <a:bodyPr/>
          <a:lstStyle/>
          <a:p>
            <a:endParaRPr lang="en-AU">
              <a:latin typeface="Arial" panose="020B0604020202020204" pitchFamily="34" charset="0"/>
              <a:cs typeface="Arial" panose="020B0604020202020204" pitchFamily="34" charset="0"/>
            </a:endParaRPr>
          </a:p>
        </p:txBody>
      </p:sp>
      <p:sp>
        <p:nvSpPr>
          <p:cNvPr id="121" name="Text 39">
            <a:extLst>
              <a:ext uri="{FF2B5EF4-FFF2-40B4-BE49-F238E27FC236}">
                <a16:creationId xmlns:a16="http://schemas.microsoft.com/office/drawing/2014/main" id="{9103419B-3EBC-D3D8-1B72-BAE689347BF9}"/>
              </a:ext>
            </a:extLst>
          </p:cNvPr>
          <p:cNvSpPr/>
          <p:nvPr/>
        </p:nvSpPr>
        <p:spPr>
          <a:xfrm>
            <a:off x="4645152" y="3474362"/>
            <a:ext cx="237744" cy="219456"/>
          </a:xfrm>
          <a:prstGeom prst="rect">
            <a:avLst/>
          </a:prstGeom>
          <a:noFill/>
          <a:ln/>
        </p:spPr>
        <p:txBody>
          <a:bodyPr wrap="square" lIns="0" tIns="0" rIns="0" bIns="0" rtlCol="0" anchor="ctr">
            <a:normAutofit/>
          </a:bodyPr>
          <a:lstStyle/>
          <a:p>
            <a:pPr marL="0" indent="0" algn="ctr">
              <a:buNone/>
            </a:pPr>
            <a:r>
              <a:rPr lang="en-US" sz="1100" b="1">
                <a:solidFill>
                  <a:srgbClr val="FFFFFF"/>
                </a:solidFill>
                <a:latin typeface="Arial" panose="020B0604020202020204" pitchFamily="34" charset="0"/>
                <a:ea typeface="Aptos" pitchFamily="34" charset="-122"/>
                <a:cs typeface="Arial" panose="020B0604020202020204" pitchFamily="34" charset="0"/>
              </a:rPr>
              <a:t>2</a:t>
            </a:r>
            <a:endParaRPr lang="en-US" sz="1100">
              <a:latin typeface="Arial" panose="020B0604020202020204" pitchFamily="34" charset="0"/>
              <a:cs typeface="Arial" panose="020B0604020202020204" pitchFamily="34" charset="0"/>
            </a:endParaRPr>
          </a:p>
        </p:txBody>
      </p:sp>
      <p:sp>
        <p:nvSpPr>
          <p:cNvPr id="123" name="Text 40">
            <a:extLst>
              <a:ext uri="{FF2B5EF4-FFF2-40B4-BE49-F238E27FC236}">
                <a16:creationId xmlns:a16="http://schemas.microsoft.com/office/drawing/2014/main" id="{8A3B75A2-5299-FC48-962D-BBA66B294AFD}"/>
              </a:ext>
            </a:extLst>
          </p:cNvPr>
          <p:cNvSpPr/>
          <p:nvPr/>
        </p:nvSpPr>
        <p:spPr>
          <a:xfrm>
            <a:off x="5010912" y="3445140"/>
            <a:ext cx="2395728" cy="182880"/>
          </a:xfrm>
          <a:prstGeom prst="rect">
            <a:avLst/>
          </a:prstGeom>
          <a:noFill/>
          <a:ln/>
        </p:spPr>
        <p:txBody>
          <a:bodyPr wrap="square" lIns="0" tIns="0" rIns="0" bIns="0" rtlCol="0" anchor="t">
            <a:normAutofit/>
          </a:bodyPr>
          <a:lstStyle/>
          <a:p>
            <a:pPr marL="0" indent="0" algn="l">
              <a:buNone/>
            </a:pPr>
            <a:r>
              <a:rPr lang="en-US" sz="1160" b="1">
                <a:solidFill>
                  <a:srgbClr val="17365C"/>
                </a:solidFill>
                <a:latin typeface="Arial" panose="020B0604020202020204" pitchFamily="34" charset="0"/>
                <a:ea typeface="Aptos" pitchFamily="34" charset="-122"/>
                <a:cs typeface="Arial" panose="020B0604020202020204" pitchFamily="34" charset="0"/>
              </a:rPr>
              <a:t>Confirm the follow-up pathway</a:t>
            </a:r>
            <a:endParaRPr lang="en-US" sz="1160">
              <a:latin typeface="Arial" panose="020B0604020202020204" pitchFamily="34" charset="0"/>
              <a:cs typeface="Arial" panose="020B0604020202020204" pitchFamily="34" charset="0"/>
            </a:endParaRPr>
          </a:p>
        </p:txBody>
      </p:sp>
      <p:sp>
        <p:nvSpPr>
          <p:cNvPr id="125" name="Text 41">
            <a:extLst>
              <a:ext uri="{FF2B5EF4-FFF2-40B4-BE49-F238E27FC236}">
                <a16:creationId xmlns:a16="http://schemas.microsoft.com/office/drawing/2014/main" id="{795780AA-81ED-7E0D-1F62-6D7BE5B8C0BB}"/>
              </a:ext>
            </a:extLst>
          </p:cNvPr>
          <p:cNvSpPr/>
          <p:nvPr/>
        </p:nvSpPr>
        <p:spPr>
          <a:xfrm>
            <a:off x="5010912" y="3692028"/>
            <a:ext cx="2359152" cy="237744"/>
          </a:xfrm>
          <a:prstGeom prst="rect">
            <a:avLst/>
          </a:prstGeom>
          <a:noFill/>
          <a:ln/>
        </p:spPr>
        <p:txBody>
          <a:bodyPr wrap="square" lIns="0" tIns="0" rIns="0" bIns="0" rtlCol="0" anchor="t">
            <a:normAutofit fontScale="92500" lnSpcReduction="20000"/>
          </a:bodyPr>
          <a:lstStyle/>
          <a:p>
            <a:pPr marL="0" indent="0" algn="l">
              <a:buNone/>
            </a:pPr>
            <a:r>
              <a:rPr lang="en-US" sz="950">
                <a:latin typeface="Arial" panose="020B0604020202020204" pitchFamily="34" charset="0"/>
                <a:ea typeface="Aptos" pitchFamily="34" charset="-122"/>
                <a:cs typeface="Arial" panose="020B0604020202020204" pitchFamily="34" charset="0"/>
              </a:rPr>
              <a:t>Explain that unresolved questions will be addressed through the SDC process.</a:t>
            </a:r>
            <a:endParaRPr lang="en-US" sz="950">
              <a:latin typeface="Arial" panose="020B0604020202020204" pitchFamily="34" charset="0"/>
              <a:cs typeface="Arial" panose="020B0604020202020204" pitchFamily="34" charset="0"/>
            </a:endParaRPr>
          </a:p>
        </p:txBody>
      </p:sp>
      <p:sp>
        <p:nvSpPr>
          <p:cNvPr id="127" name="Text 42">
            <a:extLst>
              <a:ext uri="{FF2B5EF4-FFF2-40B4-BE49-F238E27FC236}">
                <a16:creationId xmlns:a16="http://schemas.microsoft.com/office/drawing/2014/main" id="{E35302DB-2858-ED1F-7015-AB11D3155CDC}"/>
              </a:ext>
            </a:extLst>
          </p:cNvPr>
          <p:cNvSpPr/>
          <p:nvPr/>
        </p:nvSpPr>
        <p:spPr>
          <a:xfrm>
            <a:off x="4677156" y="4198625"/>
            <a:ext cx="2743200" cy="164592"/>
          </a:xfrm>
          <a:prstGeom prst="rect">
            <a:avLst/>
          </a:prstGeom>
          <a:noFill/>
          <a:ln/>
        </p:spPr>
        <p:txBody>
          <a:bodyPr wrap="square" lIns="0" tIns="0" rIns="0" bIns="0" rtlCol="0" anchor="t">
            <a:normAutofit fontScale="85000" lnSpcReduction="10000"/>
          </a:bodyPr>
          <a:lstStyle/>
          <a:p>
            <a:pPr marL="0" indent="0" algn="l">
              <a:buNone/>
            </a:pPr>
            <a:r>
              <a:rPr lang="en-US" sz="970" b="1">
                <a:solidFill>
                  <a:srgbClr val="0D848E"/>
                </a:solidFill>
                <a:latin typeface="Arial" panose="020B0604020202020204" pitchFamily="34" charset="0"/>
                <a:ea typeface="Aptos" pitchFamily="34" charset="-122"/>
                <a:cs typeface="Arial" panose="020B0604020202020204" pitchFamily="34" charset="0"/>
              </a:rPr>
              <a:t>Make clear when Liam will hear from the service again.</a:t>
            </a:r>
            <a:endParaRPr lang="en-US" sz="970">
              <a:latin typeface="Arial" panose="020B0604020202020204" pitchFamily="34" charset="0"/>
              <a:cs typeface="Arial" panose="020B0604020202020204" pitchFamily="34" charset="0"/>
            </a:endParaRPr>
          </a:p>
        </p:txBody>
      </p:sp>
      <p:sp>
        <p:nvSpPr>
          <p:cNvPr id="129" name="Text 46">
            <a:extLst>
              <a:ext uri="{FF2B5EF4-FFF2-40B4-BE49-F238E27FC236}">
                <a16:creationId xmlns:a16="http://schemas.microsoft.com/office/drawing/2014/main" id="{9BAD834B-5A52-686D-220B-6E80BC114DF9}"/>
              </a:ext>
            </a:extLst>
          </p:cNvPr>
          <p:cNvSpPr/>
          <p:nvPr/>
        </p:nvSpPr>
        <p:spPr>
          <a:xfrm>
            <a:off x="8284464" y="2023627"/>
            <a:ext cx="3063240" cy="246888"/>
          </a:xfrm>
          <a:prstGeom prst="rect">
            <a:avLst/>
          </a:prstGeom>
          <a:noFill/>
          <a:ln/>
        </p:spPr>
        <p:txBody>
          <a:bodyPr wrap="square" lIns="0" tIns="0" rIns="0" bIns="0" rtlCol="0" anchor="t">
            <a:noAutofit/>
          </a:bodyPr>
          <a:lstStyle/>
          <a:p>
            <a:pPr marL="0" indent="0" algn="l">
              <a:buNone/>
            </a:pPr>
            <a:r>
              <a:rPr lang="en-US" sz="1200">
                <a:latin typeface="Arial" panose="020B0604020202020204" pitchFamily="34" charset="0"/>
                <a:ea typeface="Aptos" pitchFamily="34" charset="-122"/>
                <a:cs typeface="Arial" panose="020B0604020202020204" pitchFamily="34" charset="0"/>
              </a:rPr>
              <a:t>Clarify options outside the SDC process and any extra support.</a:t>
            </a:r>
            <a:endParaRPr lang="en-US" sz="1200">
              <a:latin typeface="Arial" panose="020B0604020202020204" pitchFamily="34" charset="0"/>
              <a:cs typeface="Arial" panose="020B0604020202020204" pitchFamily="34" charset="0"/>
            </a:endParaRPr>
          </a:p>
        </p:txBody>
      </p:sp>
      <p:sp>
        <p:nvSpPr>
          <p:cNvPr id="131" name="Shape 47">
            <a:extLst>
              <a:ext uri="{FF2B5EF4-FFF2-40B4-BE49-F238E27FC236}">
                <a16:creationId xmlns:a16="http://schemas.microsoft.com/office/drawing/2014/main" id="{080A8D10-93D2-D154-7049-EE593120F1FE}"/>
              </a:ext>
            </a:extLst>
          </p:cNvPr>
          <p:cNvSpPr/>
          <p:nvPr/>
        </p:nvSpPr>
        <p:spPr>
          <a:xfrm>
            <a:off x="8284464" y="2430335"/>
            <a:ext cx="3090672" cy="1152000"/>
          </a:xfrm>
          <a:prstGeom prst="roundRect">
            <a:avLst>
              <a:gd name="adj" fmla="val 9804"/>
            </a:avLst>
          </a:prstGeom>
          <a:solidFill>
            <a:srgbClr val="FFFFFF"/>
          </a:solidFill>
          <a:ln w="12700">
            <a:solidFill>
              <a:srgbClr val="D3DCE5"/>
            </a:solidFill>
            <a:prstDash val="solid"/>
          </a:ln>
        </p:spPr>
        <p:txBody>
          <a:bodyPr/>
          <a:lstStyle/>
          <a:p>
            <a:endParaRPr lang="en-AU">
              <a:latin typeface="Arial" panose="020B0604020202020204" pitchFamily="34" charset="0"/>
              <a:cs typeface="Arial" panose="020B0604020202020204" pitchFamily="34" charset="0"/>
            </a:endParaRPr>
          </a:p>
        </p:txBody>
      </p:sp>
      <p:sp>
        <p:nvSpPr>
          <p:cNvPr id="133" name="Text 48">
            <a:extLst>
              <a:ext uri="{FF2B5EF4-FFF2-40B4-BE49-F238E27FC236}">
                <a16:creationId xmlns:a16="http://schemas.microsoft.com/office/drawing/2014/main" id="{F5FF488E-0A18-0244-103F-6A87B2672BA8}"/>
              </a:ext>
            </a:extLst>
          </p:cNvPr>
          <p:cNvSpPr/>
          <p:nvPr/>
        </p:nvSpPr>
        <p:spPr>
          <a:xfrm>
            <a:off x="8449056" y="2549207"/>
            <a:ext cx="2560320" cy="201168"/>
          </a:xfrm>
          <a:prstGeom prst="rect">
            <a:avLst/>
          </a:prstGeom>
          <a:noFill/>
          <a:ln/>
        </p:spPr>
        <p:txBody>
          <a:bodyPr wrap="square" lIns="0" tIns="0" rIns="0" bIns="0" rtlCol="0" anchor="t">
            <a:normAutofit/>
          </a:bodyPr>
          <a:lstStyle/>
          <a:p>
            <a:pPr marL="0" indent="0" algn="l">
              <a:buNone/>
            </a:pPr>
            <a:r>
              <a:rPr lang="en-US" sz="1180" b="1">
                <a:solidFill>
                  <a:srgbClr val="17365C"/>
                </a:solidFill>
                <a:latin typeface="Arial" panose="020B0604020202020204" pitchFamily="34" charset="0"/>
                <a:ea typeface="Aptos" pitchFamily="34" charset="-122"/>
                <a:cs typeface="Arial" panose="020B0604020202020204" pitchFamily="34" charset="0"/>
              </a:rPr>
              <a:t>Concerns outside the SDC process</a:t>
            </a:r>
            <a:endParaRPr lang="en-US" sz="1180">
              <a:latin typeface="Arial" panose="020B0604020202020204" pitchFamily="34" charset="0"/>
              <a:cs typeface="Arial" panose="020B0604020202020204" pitchFamily="34" charset="0"/>
            </a:endParaRPr>
          </a:p>
        </p:txBody>
      </p:sp>
      <p:sp>
        <p:nvSpPr>
          <p:cNvPr id="135" name="Text 49">
            <a:extLst>
              <a:ext uri="{FF2B5EF4-FFF2-40B4-BE49-F238E27FC236}">
                <a16:creationId xmlns:a16="http://schemas.microsoft.com/office/drawing/2014/main" id="{10F8652C-5C3A-1981-278C-748DE5421B46}"/>
              </a:ext>
            </a:extLst>
          </p:cNvPr>
          <p:cNvSpPr/>
          <p:nvPr/>
        </p:nvSpPr>
        <p:spPr>
          <a:xfrm>
            <a:off x="8449056" y="2832671"/>
            <a:ext cx="2468880" cy="137160"/>
          </a:xfrm>
          <a:prstGeom prst="rect">
            <a:avLst/>
          </a:prstGeom>
          <a:noFill/>
          <a:ln/>
        </p:spPr>
        <p:txBody>
          <a:bodyPr wrap="square" lIns="254" tIns="254" rIns="254" bIns="254" rtlCol="0" anchor="t">
            <a:normAutofit lnSpcReduction="10000"/>
          </a:bodyPr>
          <a:lstStyle/>
          <a:p>
            <a:pPr marL="0" indent="0" algn="l">
              <a:buNone/>
            </a:pPr>
            <a:r>
              <a:rPr lang="en-US" sz="950">
                <a:latin typeface="Arial" panose="020B0604020202020204" pitchFamily="34" charset="0"/>
                <a:ea typeface="Aptos" pitchFamily="34" charset="-122"/>
                <a:cs typeface="Arial" panose="020B0604020202020204" pitchFamily="34" charset="0"/>
              </a:rPr>
              <a:t>• Internal complaints process</a:t>
            </a:r>
            <a:endParaRPr lang="en-US" sz="950">
              <a:latin typeface="Arial" panose="020B0604020202020204" pitchFamily="34" charset="0"/>
              <a:cs typeface="Arial" panose="020B0604020202020204" pitchFamily="34" charset="0"/>
            </a:endParaRPr>
          </a:p>
        </p:txBody>
      </p:sp>
      <p:sp>
        <p:nvSpPr>
          <p:cNvPr id="137" name="Text 50">
            <a:extLst>
              <a:ext uri="{FF2B5EF4-FFF2-40B4-BE49-F238E27FC236}">
                <a16:creationId xmlns:a16="http://schemas.microsoft.com/office/drawing/2014/main" id="{2EF29678-ABE1-6245-9DCE-99C2F436A030}"/>
              </a:ext>
            </a:extLst>
          </p:cNvPr>
          <p:cNvSpPr/>
          <p:nvPr/>
        </p:nvSpPr>
        <p:spPr>
          <a:xfrm>
            <a:off x="8449056" y="3024695"/>
            <a:ext cx="2560320" cy="137160"/>
          </a:xfrm>
          <a:prstGeom prst="rect">
            <a:avLst/>
          </a:prstGeom>
          <a:noFill/>
          <a:ln/>
        </p:spPr>
        <p:txBody>
          <a:bodyPr wrap="square" lIns="254" tIns="254" rIns="254" bIns="254" rtlCol="0" anchor="t">
            <a:normAutofit lnSpcReduction="10000"/>
          </a:bodyPr>
          <a:lstStyle/>
          <a:p>
            <a:pPr marL="0" indent="0" algn="l">
              <a:buNone/>
            </a:pPr>
            <a:r>
              <a:rPr lang="en-US" sz="950">
                <a:latin typeface="Arial" panose="020B0604020202020204" pitchFamily="34" charset="0"/>
                <a:ea typeface="Aptos" pitchFamily="34" charset="-122"/>
                <a:cs typeface="Arial" panose="020B0604020202020204" pitchFamily="34" charset="0"/>
              </a:rPr>
              <a:t>• Health Complaints Commissioner</a:t>
            </a:r>
            <a:endParaRPr lang="en-US" sz="950">
              <a:latin typeface="Arial" panose="020B0604020202020204" pitchFamily="34" charset="0"/>
              <a:cs typeface="Arial" panose="020B0604020202020204" pitchFamily="34" charset="0"/>
            </a:endParaRPr>
          </a:p>
        </p:txBody>
      </p:sp>
      <p:sp>
        <p:nvSpPr>
          <p:cNvPr id="139" name="Text 51">
            <a:extLst>
              <a:ext uri="{FF2B5EF4-FFF2-40B4-BE49-F238E27FC236}">
                <a16:creationId xmlns:a16="http://schemas.microsoft.com/office/drawing/2014/main" id="{3AD5E310-8D72-9C43-F98F-649D52E3CA1C}"/>
              </a:ext>
            </a:extLst>
          </p:cNvPr>
          <p:cNvSpPr/>
          <p:nvPr/>
        </p:nvSpPr>
        <p:spPr>
          <a:xfrm>
            <a:off x="8436864" y="3243793"/>
            <a:ext cx="2907030" cy="365616"/>
          </a:xfrm>
          <a:prstGeom prst="rect">
            <a:avLst/>
          </a:prstGeom>
          <a:noFill/>
          <a:ln/>
        </p:spPr>
        <p:txBody>
          <a:bodyPr wrap="square" lIns="254" tIns="254" rIns="254" bIns="254" rtlCol="0" anchor="t">
            <a:noAutofit/>
          </a:bodyPr>
          <a:lstStyle/>
          <a:p>
            <a:pPr marL="0" indent="0" algn="l">
              <a:buNone/>
            </a:pPr>
            <a:r>
              <a:rPr lang="en-US" sz="1000">
                <a:latin typeface="Arial" panose="020B0604020202020204" pitchFamily="34" charset="0"/>
                <a:ea typeface="Aptos" pitchFamily="34" charset="-122"/>
                <a:cs typeface="Arial" panose="020B0604020202020204" pitchFamily="34" charset="0"/>
              </a:rPr>
              <a:t>• </a:t>
            </a:r>
            <a:r>
              <a:rPr lang="en-US" sz="950">
                <a:latin typeface="Arial" panose="020B0604020202020204" pitchFamily="34" charset="0"/>
                <a:ea typeface="Aptos" pitchFamily="34" charset="-122"/>
                <a:cs typeface="Arial" panose="020B0604020202020204" pitchFamily="34" charset="0"/>
              </a:rPr>
              <a:t>Mental Health Complaints Commissioner, where relevant</a:t>
            </a:r>
            <a:endParaRPr lang="en-US" sz="950">
              <a:latin typeface="Arial" panose="020B0604020202020204" pitchFamily="34" charset="0"/>
              <a:cs typeface="Arial" panose="020B0604020202020204" pitchFamily="34" charset="0"/>
            </a:endParaRPr>
          </a:p>
        </p:txBody>
      </p:sp>
      <p:sp>
        <p:nvSpPr>
          <p:cNvPr id="141" name="Shape 52">
            <a:extLst>
              <a:ext uri="{FF2B5EF4-FFF2-40B4-BE49-F238E27FC236}">
                <a16:creationId xmlns:a16="http://schemas.microsoft.com/office/drawing/2014/main" id="{5C8948D0-1ABA-F791-B579-4B86A0EABF04}"/>
              </a:ext>
            </a:extLst>
          </p:cNvPr>
          <p:cNvSpPr/>
          <p:nvPr/>
        </p:nvSpPr>
        <p:spPr>
          <a:xfrm>
            <a:off x="8284464" y="3677891"/>
            <a:ext cx="3090672" cy="667512"/>
          </a:xfrm>
          <a:prstGeom prst="roundRect">
            <a:avLst>
              <a:gd name="adj" fmla="val 13699"/>
            </a:avLst>
          </a:prstGeom>
          <a:solidFill>
            <a:srgbClr val="FFFFFF"/>
          </a:solidFill>
          <a:ln w="12700">
            <a:solidFill>
              <a:srgbClr val="D3DCE5"/>
            </a:solidFill>
            <a:prstDash val="solid"/>
          </a:ln>
        </p:spPr>
        <p:txBody>
          <a:bodyPr/>
          <a:lstStyle/>
          <a:p>
            <a:endParaRPr lang="en-AU">
              <a:latin typeface="Arial" panose="020B0604020202020204" pitchFamily="34" charset="0"/>
              <a:cs typeface="Arial" panose="020B0604020202020204" pitchFamily="34" charset="0"/>
            </a:endParaRPr>
          </a:p>
        </p:txBody>
      </p:sp>
      <p:sp>
        <p:nvSpPr>
          <p:cNvPr id="143" name="Text 53">
            <a:extLst>
              <a:ext uri="{FF2B5EF4-FFF2-40B4-BE49-F238E27FC236}">
                <a16:creationId xmlns:a16="http://schemas.microsoft.com/office/drawing/2014/main" id="{49DFA948-43F6-41ED-7229-09534AE80C01}"/>
              </a:ext>
            </a:extLst>
          </p:cNvPr>
          <p:cNvSpPr/>
          <p:nvPr/>
        </p:nvSpPr>
        <p:spPr>
          <a:xfrm>
            <a:off x="8449056" y="3796763"/>
            <a:ext cx="2651760" cy="201168"/>
          </a:xfrm>
          <a:prstGeom prst="rect">
            <a:avLst/>
          </a:prstGeom>
          <a:noFill/>
          <a:ln/>
        </p:spPr>
        <p:txBody>
          <a:bodyPr wrap="square" lIns="0" tIns="0" rIns="0" bIns="0" rtlCol="0" anchor="t">
            <a:normAutofit/>
          </a:bodyPr>
          <a:lstStyle/>
          <a:p>
            <a:pPr marL="0" indent="0" algn="l">
              <a:buNone/>
            </a:pPr>
            <a:r>
              <a:rPr lang="en-US" sz="1170" b="1">
                <a:solidFill>
                  <a:srgbClr val="17365C"/>
                </a:solidFill>
                <a:latin typeface="Arial" panose="020B0604020202020204" pitchFamily="34" charset="0"/>
                <a:ea typeface="Aptos" pitchFamily="34" charset="-122"/>
                <a:cs typeface="Arial" panose="020B0604020202020204" pitchFamily="34" charset="0"/>
              </a:rPr>
              <a:t>Legal rights remain unaffected</a:t>
            </a:r>
            <a:endParaRPr lang="en-US" sz="1170">
              <a:latin typeface="Arial" panose="020B0604020202020204" pitchFamily="34" charset="0"/>
              <a:cs typeface="Arial" panose="020B0604020202020204" pitchFamily="34" charset="0"/>
            </a:endParaRPr>
          </a:p>
        </p:txBody>
      </p:sp>
      <p:sp>
        <p:nvSpPr>
          <p:cNvPr id="145" name="Text 54">
            <a:extLst>
              <a:ext uri="{FF2B5EF4-FFF2-40B4-BE49-F238E27FC236}">
                <a16:creationId xmlns:a16="http://schemas.microsoft.com/office/drawing/2014/main" id="{4C102081-61AC-662F-F126-387DBEECE7FD}"/>
              </a:ext>
            </a:extLst>
          </p:cNvPr>
          <p:cNvSpPr/>
          <p:nvPr/>
        </p:nvSpPr>
        <p:spPr>
          <a:xfrm>
            <a:off x="8449056" y="4043651"/>
            <a:ext cx="2651760" cy="164592"/>
          </a:xfrm>
          <a:prstGeom prst="rect">
            <a:avLst/>
          </a:prstGeom>
          <a:noFill/>
          <a:ln/>
        </p:spPr>
        <p:txBody>
          <a:bodyPr wrap="square" lIns="0" tIns="0" rIns="0" bIns="0" rtlCol="0" anchor="t">
            <a:normAutofit/>
          </a:bodyPr>
          <a:lstStyle/>
          <a:p>
            <a:pPr marL="0" indent="0" algn="l">
              <a:buNone/>
            </a:pPr>
            <a:r>
              <a:rPr lang="en-US" sz="970">
                <a:latin typeface="Arial" panose="020B0604020202020204" pitchFamily="34" charset="0"/>
                <a:ea typeface="Aptos" pitchFamily="34" charset="-122"/>
                <a:cs typeface="Arial" panose="020B0604020202020204" pitchFamily="34" charset="0"/>
              </a:rPr>
              <a:t>Independent </a:t>
            </a:r>
            <a:r>
              <a:rPr lang="en-US" sz="1000">
                <a:latin typeface="Arial" panose="020B0604020202020204" pitchFamily="34" charset="0"/>
                <a:ea typeface="Aptos" pitchFamily="34" charset="-122"/>
                <a:cs typeface="Arial" panose="020B0604020202020204" pitchFamily="34" charset="0"/>
              </a:rPr>
              <a:t>legal</a:t>
            </a:r>
            <a:r>
              <a:rPr lang="en-US" sz="970">
                <a:latin typeface="Arial" panose="020B0604020202020204" pitchFamily="34" charset="0"/>
                <a:ea typeface="Aptos" pitchFamily="34" charset="-122"/>
                <a:cs typeface="Arial" panose="020B0604020202020204" pitchFamily="34" charset="0"/>
              </a:rPr>
              <a:t> redress remains available.</a:t>
            </a:r>
            <a:endParaRPr lang="en-US" sz="970">
              <a:latin typeface="Arial" panose="020B0604020202020204" pitchFamily="34" charset="0"/>
              <a:cs typeface="Arial" panose="020B0604020202020204" pitchFamily="34" charset="0"/>
            </a:endParaRPr>
          </a:p>
        </p:txBody>
      </p:sp>
      <p:sp>
        <p:nvSpPr>
          <p:cNvPr id="147" name="Shape 55">
            <a:extLst>
              <a:ext uri="{FF2B5EF4-FFF2-40B4-BE49-F238E27FC236}">
                <a16:creationId xmlns:a16="http://schemas.microsoft.com/office/drawing/2014/main" id="{4DCFDE61-83CE-951B-76B8-01B5E89F9D32}"/>
              </a:ext>
            </a:extLst>
          </p:cNvPr>
          <p:cNvSpPr/>
          <p:nvPr/>
        </p:nvSpPr>
        <p:spPr>
          <a:xfrm>
            <a:off x="530352" y="4718304"/>
            <a:ext cx="5440680" cy="841248"/>
          </a:xfrm>
          <a:prstGeom prst="roundRect">
            <a:avLst>
              <a:gd name="adj" fmla="val 13043"/>
            </a:avLst>
          </a:prstGeom>
          <a:solidFill>
            <a:srgbClr val="FFF1EA"/>
          </a:solidFill>
          <a:ln w="12700">
            <a:solidFill>
              <a:srgbClr val="E6643C"/>
            </a:solidFill>
            <a:prstDash val="solid"/>
          </a:ln>
        </p:spPr>
        <p:txBody>
          <a:bodyPr/>
          <a:lstStyle/>
          <a:p>
            <a:endParaRPr lang="en-AU">
              <a:latin typeface="Arial" panose="020B0604020202020204" pitchFamily="34" charset="0"/>
              <a:cs typeface="Arial" panose="020B0604020202020204" pitchFamily="34" charset="0"/>
            </a:endParaRPr>
          </a:p>
        </p:txBody>
      </p:sp>
      <p:sp>
        <p:nvSpPr>
          <p:cNvPr id="149" name="Shape 56">
            <a:extLst>
              <a:ext uri="{FF2B5EF4-FFF2-40B4-BE49-F238E27FC236}">
                <a16:creationId xmlns:a16="http://schemas.microsoft.com/office/drawing/2014/main" id="{3F020DA3-78B6-A4DB-9C8A-716C2D01F7AB}"/>
              </a:ext>
            </a:extLst>
          </p:cNvPr>
          <p:cNvSpPr/>
          <p:nvPr/>
        </p:nvSpPr>
        <p:spPr>
          <a:xfrm>
            <a:off x="731520" y="4937760"/>
            <a:ext cx="329184" cy="329184"/>
          </a:xfrm>
          <a:prstGeom prst="ellipse">
            <a:avLst/>
          </a:prstGeom>
          <a:solidFill>
            <a:srgbClr val="E6643C"/>
          </a:solidFill>
          <a:ln w="12700">
            <a:solidFill>
              <a:srgbClr val="E6643C"/>
            </a:solidFill>
            <a:prstDash val="solid"/>
          </a:ln>
        </p:spPr>
        <p:txBody>
          <a:bodyPr/>
          <a:lstStyle/>
          <a:p>
            <a:endParaRPr lang="en-AU">
              <a:latin typeface="Arial" panose="020B0604020202020204" pitchFamily="34" charset="0"/>
              <a:cs typeface="Arial" panose="020B0604020202020204" pitchFamily="34" charset="0"/>
            </a:endParaRPr>
          </a:p>
        </p:txBody>
      </p:sp>
      <p:sp>
        <p:nvSpPr>
          <p:cNvPr id="151" name="Text 57">
            <a:extLst>
              <a:ext uri="{FF2B5EF4-FFF2-40B4-BE49-F238E27FC236}">
                <a16:creationId xmlns:a16="http://schemas.microsoft.com/office/drawing/2014/main" id="{FB2553E7-940A-34A1-F58E-ECAAA91703B6}"/>
              </a:ext>
            </a:extLst>
          </p:cNvPr>
          <p:cNvSpPr/>
          <p:nvPr/>
        </p:nvSpPr>
        <p:spPr>
          <a:xfrm>
            <a:off x="731520" y="4946904"/>
            <a:ext cx="329184" cy="310896"/>
          </a:xfrm>
          <a:prstGeom prst="rect">
            <a:avLst/>
          </a:prstGeom>
          <a:noFill/>
          <a:ln/>
        </p:spPr>
        <p:txBody>
          <a:bodyPr wrap="square" lIns="0" tIns="0" rIns="0" bIns="0" rtlCol="0" anchor="ctr">
            <a:normAutofit/>
          </a:bodyPr>
          <a:lstStyle/>
          <a:p>
            <a:pPr marL="0" indent="0" algn="ctr">
              <a:buNone/>
            </a:pPr>
            <a:r>
              <a:rPr lang="en-US" sz="1400" b="1">
                <a:solidFill>
                  <a:srgbClr val="FFFFFF"/>
                </a:solidFill>
                <a:latin typeface="Arial" panose="020B0604020202020204" pitchFamily="34" charset="0"/>
                <a:ea typeface="Aptos" pitchFamily="34" charset="-122"/>
                <a:cs typeface="Arial" panose="020B0604020202020204" pitchFamily="34" charset="0"/>
              </a:rPr>
              <a:t>!</a:t>
            </a:r>
            <a:endParaRPr lang="en-US" sz="1400">
              <a:latin typeface="Arial" panose="020B0604020202020204" pitchFamily="34" charset="0"/>
              <a:cs typeface="Arial" panose="020B0604020202020204" pitchFamily="34" charset="0"/>
            </a:endParaRPr>
          </a:p>
        </p:txBody>
      </p:sp>
      <p:sp>
        <p:nvSpPr>
          <p:cNvPr id="153" name="Text 58">
            <a:extLst>
              <a:ext uri="{FF2B5EF4-FFF2-40B4-BE49-F238E27FC236}">
                <a16:creationId xmlns:a16="http://schemas.microsoft.com/office/drawing/2014/main" id="{AE8FD177-A5BA-6AAD-8C9C-3D14DB5FB367}"/>
              </a:ext>
            </a:extLst>
          </p:cNvPr>
          <p:cNvSpPr/>
          <p:nvPr/>
        </p:nvSpPr>
        <p:spPr>
          <a:xfrm>
            <a:off x="1170432" y="4864608"/>
            <a:ext cx="2331720" cy="182880"/>
          </a:xfrm>
          <a:prstGeom prst="rect">
            <a:avLst/>
          </a:prstGeom>
          <a:noFill/>
          <a:ln/>
        </p:spPr>
        <p:txBody>
          <a:bodyPr wrap="square" lIns="0" tIns="0" rIns="0" bIns="0" rtlCol="0" anchor="t">
            <a:normAutofit lnSpcReduction="10000"/>
          </a:bodyPr>
          <a:lstStyle/>
          <a:p>
            <a:pPr marL="0" indent="0" algn="l">
              <a:buNone/>
            </a:pPr>
            <a:r>
              <a:rPr lang="en-US" sz="1330" b="1">
                <a:solidFill>
                  <a:srgbClr val="B64B4B"/>
                </a:solidFill>
                <a:latin typeface="Arial" panose="020B0604020202020204" pitchFamily="34" charset="0"/>
                <a:ea typeface="Aptos" pitchFamily="34" charset="-122"/>
                <a:cs typeface="Arial" panose="020B0604020202020204" pitchFamily="34" charset="0"/>
              </a:rPr>
              <a:t>If the harm resulted in death</a:t>
            </a:r>
            <a:endParaRPr lang="en-US" sz="1330">
              <a:latin typeface="Arial" panose="020B0604020202020204" pitchFamily="34" charset="0"/>
              <a:cs typeface="Arial" panose="020B0604020202020204" pitchFamily="34" charset="0"/>
            </a:endParaRPr>
          </a:p>
        </p:txBody>
      </p:sp>
      <p:sp>
        <p:nvSpPr>
          <p:cNvPr id="155" name="Text 59">
            <a:extLst>
              <a:ext uri="{FF2B5EF4-FFF2-40B4-BE49-F238E27FC236}">
                <a16:creationId xmlns:a16="http://schemas.microsoft.com/office/drawing/2014/main" id="{CE2E92AC-E9A5-D48D-E1EF-632762CAE5F7}"/>
              </a:ext>
            </a:extLst>
          </p:cNvPr>
          <p:cNvSpPr/>
          <p:nvPr/>
        </p:nvSpPr>
        <p:spPr>
          <a:xfrm>
            <a:off x="1170432" y="5138927"/>
            <a:ext cx="4480560" cy="310895"/>
          </a:xfrm>
          <a:prstGeom prst="rect">
            <a:avLst/>
          </a:prstGeom>
          <a:noFill/>
          <a:ln/>
        </p:spPr>
        <p:txBody>
          <a:bodyPr wrap="square" lIns="0" tIns="0" rIns="0" bIns="0" rtlCol="0" anchor="t">
            <a:normAutofit/>
          </a:bodyPr>
          <a:lstStyle/>
          <a:p>
            <a:pPr marL="0" indent="0" algn="l">
              <a:buNone/>
            </a:pPr>
            <a:r>
              <a:rPr lang="en-US" sz="990">
                <a:latin typeface="Arial" panose="020B0604020202020204" pitchFamily="34" charset="0"/>
                <a:ea typeface="Aptos" pitchFamily="34" charset="-122"/>
                <a:cs typeface="Arial" panose="020B0604020202020204" pitchFamily="34" charset="0"/>
              </a:rPr>
              <a:t>Advise the NOK that third parties, such as the Coroner, may be involved and that coronial investigations or inquests may take time.</a:t>
            </a:r>
            <a:endParaRPr lang="en-US" sz="990">
              <a:latin typeface="Arial" panose="020B0604020202020204" pitchFamily="34" charset="0"/>
              <a:cs typeface="Arial" panose="020B0604020202020204" pitchFamily="34" charset="0"/>
            </a:endParaRPr>
          </a:p>
        </p:txBody>
      </p:sp>
      <p:sp>
        <p:nvSpPr>
          <p:cNvPr id="157" name="Shape 60">
            <a:extLst>
              <a:ext uri="{FF2B5EF4-FFF2-40B4-BE49-F238E27FC236}">
                <a16:creationId xmlns:a16="http://schemas.microsoft.com/office/drawing/2014/main" id="{95CFF4F8-D25B-DDD4-E953-5FCCADBF2634}"/>
              </a:ext>
            </a:extLst>
          </p:cNvPr>
          <p:cNvSpPr/>
          <p:nvPr/>
        </p:nvSpPr>
        <p:spPr>
          <a:xfrm>
            <a:off x="6199632" y="4718304"/>
            <a:ext cx="5440680" cy="841248"/>
          </a:xfrm>
          <a:prstGeom prst="roundRect">
            <a:avLst>
              <a:gd name="adj" fmla="val 13043"/>
            </a:avLst>
          </a:prstGeom>
          <a:solidFill>
            <a:srgbClr val="EAF7F8"/>
          </a:solidFill>
          <a:ln w="12700">
            <a:solidFill>
              <a:srgbClr val="007586"/>
            </a:solidFill>
            <a:prstDash val="solid"/>
          </a:ln>
        </p:spPr>
        <p:txBody>
          <a:bodyPr/>
          <a:lstStyle/>
          <a:p>
            <a:endParaRPr lang="en-AU">
              <a:latin typeface="Arial" panose="020B0604020202020204" pitchFamily="34" charset="0"/>
              <a:cs typeface="Arial" panose="020B0604020202020204" pitchFamily="34" charset="0"/>
            </a:endParaRPr>
          </a:p>
        </p:txBody>
      </p:sp>
      <p:sp>
        <p:nvSpPr>
          <p:cNvPr id="159" name="Shape 61">
            <a:extLst>
              <a:ext uri="{FF2B5EF4-FFF2-40B4-BE49-F238E27FC236}">
                <a16:creationId xmlns:a16="http://schemas.microsoft.com/office/drawing/2014/main" id="{93B890BF-EAA5-BF57-CB72-9F3D8189D430}"/>
              </a:ext>
            </a:extLst>
          </p:cNvPr>
          <p:cNvSpPr/>
          <p:nvPr/>
        </p:nvSpPr>
        <p:spPr>
          <a:xfrm>
            <a:off x="6400800" y="4937760"/>
            <a:ext cx="329184" cy="329184"/>
          </a:xfrm>
          <a:prstGeom prst="ellipse">
            <a:avLst/>
          </a:prstGeom>
          <a:solidFill>
            <a:srgbClr val="007586"/>
          </a:solidFill>
          <a:ln w="12700">
            <a:solidFill>
              <a:srgbClr val="007586"/>
            </a:solidFill>
            <a:prstDash val="solid"/>
          </a:ln>
        </p:spPr>
        <p:txBody>
          <a:bodyPr/>
          <a:lstStyle/>
          <a:p>
            <a:endParaRPr lang="en-AU">
              <a:latin typeface="Arial" panose="020B0604020202020204" pitchFamily="34" charset="0"/>
              <a:cs typeface="Arial" panose="020B0604020202020204" pitchFamily="34" charset="0"/>
            </a:endParaRPr>
          </a:p>
        </p:txBody>
      </p:sp>
      <p:sp>
        <p:nvSpPr>
          <p:cNvPr id="161" name="Text 62">
            <a:extLst>
              <a:ext uri="{FF2B5EF4-FFF2-40B4-BE49-F238E27FC236}">
                <a16:creationId xmlns:a16="http://schemas.microsoft.com/office/drawing/2014/main" id="{E9687695-7F89-0A06-1600-5EA0EE1A9487}"/>
              </a:ext>
            </a:extLst>
          </p:cNvPr>
          <p:cNvSpPr/>
          <p:nvPr/>
        </p:nvSpPr>
        <p:spPr>
          <a:xfrm>
            <a:off x="6400800" y="4946904"/>
            <a:ext cx="329184" cy="310896"/>
          </a:xfrm>
          <a:prstGeom prst="rect">
            <a:avLst/>
          </a:prstGeom>
          <a:noFill/>
          <a:ln/>
        </p:spPr>
        <p:txBody>
          <a:bodyPr wrap="square" lIns="0" tIns="0" rIns="0" bIns="0" rtlCol="0" anchor="ctr">
            <a:normAutofit/>
          </a:bodyPr>
          <a:lstStyle/>
          <a:p>
            <a:pPr marL="0" indent="0" algn="ctr">
              <a:buNone/>
            </a:pPr>
            <a:r>
              <a:rPr lang="en-US" sz="1200" b="1">
                <a:solidFill>
                  <a:srgbClr val="FFFFFF"/>
                </a:solidFill>
                <a:latin typeface="Arial" panose="020B0604020202020204" pitchFamily="34" charset="0"/>
                <a:ea typeface="Aptos" pitchFamily="34" charset="-122"/>
                <a:cs typeface="Arial" panose="020B0604020202020204" pitchFamily="34" charset="0"/>
              </a:rPr>
              <a:t>♥</a:t>
            </a:r>
            <a:endParaRPr lang="en-US" sz="1200">
              <a:latin typeface="Arial" panose="020B0604020202020204" pitchFamily="34" charset="0"/>
              <a:cs typeface="Arial" panose="020B0604020202020204" pitchFamily="34" charset="0"/>
            </a:endParaRPr>
          </a:p>
        </p:txBody>
      </p:sp>
      <p:sp>
        <p:nvSpPr>
          <p:cNvPr id="163" name="Text 63">
            <a:extLst>
              <a:ext uri="{FF2B5EF4-FFF2-40B4-BE49-F238E27FC236}">
                <a16:creationId xmlns:a16="http://schemas.microsoft.com/office/drawing/2014/main" id="{084CB324-7196-0481-0751-172E951EA3DC}"/>
              </a:ext>
            </a:extLst>
          </p:cNvPr>
          <p:cNvSpPr/>
          <p:nvPr/>
        </p:nvSpPr>
        <p:spPr>
          <a:xfrm>
            <a:off x="6839712" y="4864608"/>
            <a:ext cx="2011680" cy="182880"/>
          </a:xfrm>
          <a:prstGeom prst="rect">
            <a:avLst/>
          </a:prstGeom>
          <a:noFill/>
          <a:ln/>
        </p:spPr>
        <p:txBody>
          <a:bodyPr wrap="square" lIns="0" tIns="0" rIns="0" bIns="0" rtlCol="0" anchor="t">
            <a:normAutofit lnSpcReduction="10000"/>
          </a:bodyPr>
          <a:lstStyle/>
          <a:p>
            <a:pPr marL="0" indent="0" algn="l">
              <a:buNone/>
            </a:pPr>
            <a:r>
              <a:rPr lang="en-US" sz="1330" b="1">
                <a:solidFill>
                  <a:srgbClr val="17365C"/>
                </a:solidFill>
                <a:latin typeface="Arial" panose="020B0604020202020204" pitchFamily="34" charset="0"/>
                <a:ea typeface="Aptos" pitchFamily="34" charset="-122"/>
                <a:cs typeface="Arial" panose="020B0604020202020204" pitchFamily="34" charset="0"/>
              </a:rPr>
              <a:t>Provide support</a:t>
            </a:r>
            <a:endParaRPr lang="en-US" sz="1330">
              <a:latin typeface="Arial" panose="020B0604020202020204" pitchFamily="34" charset="0"/>
              <a:cs typeface="Arial" panose="020B0604020202020204" pitchFamily="34" charset="0"/>
            </a:endParaRPr>
          </a:p>
        </p:txBody>
      </p:sp>
      <p:sp>
        <p:nvSpPr>
          <p:cNvPr id="165" name="Text 64">
            <a:extLst>
              <a:ext uri="{FF2B5EF4-FFF2-40B4-BE49-F238E27FC236}">
                <a16:creationId xmlns:a16="http://schemas.microsoft.com/office/drawing/2014/main" id="{BE32FD3B-607F-346F-D4C2-D830864CC5D2}"/>
              </a:ext>
            </a:extLst>
          </p:cNvPr>
          <p:cNvSpPr/>
          <p:nvPr/>
        </p:nvSpPr>
        <p:spPr>
          <a:xfrm>
            <a:off x="6839712" y="5138928"/>
            <a:ext cx="4480560" cy="374904"/>
          </a:xfrm>
          <a:prstGeom prst="rect">
            <a:avLst/>
          </a:prstGeom>
          <a:noFill/>
          <a:ln/>
        </p:spPr>
        <p:txBody>
          <a:bodyPr wrap="square" lIns="0" tIns="0" rIns="0" bIns="0" rtlCol="0" anchor="t">
            <a:normAutofit/>
          </a:bodyPr>
          <a:lstStyle/>
          <a:p>
            <a:pPr marL="0" indent="0" algn="l">
              <a:buNone/>
            </a:pPr>
            <a:r>
              <a:rPr lang="en-US" sz="990">
                <a:latin typeface="Arial" panose="020B0604020202020204" pitchFamily="34" charset="0"/>
                <a:ea typeface="Aptos" pitchFamily="34" charset="-122"/>
                <a:cs typeface="Arial" panose="020B0604020202020204" pitchFamily="34" charset="0"/>
              </a:rPr>
              <a:t>Provide emotional support to the NOK and affected staff and explain third-party processes if relevant.</a:t>
            </a:r>
            <a:endParaRPr lang="en-US" sz="990">
              <a:latin typeface="Arial" panose="020B0604020202020204" pitchFamily="34" charset="0"/>
              <a:cs typeface="Arial" panose="020B0604020202020204" pitchFamily="34" charset="0"/>
            </a:endParaRPr>
          </a:p>
        </p:txBody>
      </p:sp>
      <p:sp>
        <p:nvSpPr>
          <p:cNvPr id="167" name="Shape 65">
            <a:extLst>
              <a:ext uri="{FF2B5EF4-FFF2-40B4-BE49-F238E27FC236}">
                <a16:creationId xmlns:a16="http://schemas.microsoft.com/office/drawing/2014/main" id="{5931B365-1B11-97CC-F5FE-8D4BDE049B7F}"/>
              </a:ext>
            </a:extLst>
          </p:cNvPr>
          <p:cNvSpPr/>
          <p:nvPr/>
        </p:nvSpPr>
        <p:spPr>
          <a:xfrm>
            <a:off x="1207008" y="5729097"/>
            <a:ext cx="9784080" cy="429768"/>
          </a:xfrm>
          <a:prstGeom prst="roundRect">
            <a:avLst>
              <a:gd name="adj" fmla="val 17021"/>
            </a:avLst>
          </a:prstGeom>
          <a:solidFill>
            <a:srgbClr val="FFFFFF"/>
          </a:solidFill>
          <a:ln w="12700">
            <a:solidFill>
              <a:srgbClr val="F0D8C3"/>
            </a:solidFill>
            <a:prstDash val="solid"/>
          </a:ln>
        </p:spPr>
        <p:txBody>
          <a:bodyPr/>
          <a:lstStyle/>
          <a:p>
            <a:endParaRPr lang="en-AU">
              <a:latin typeface="Arial" panose="020B0604020202020204" pitchFamily="34" charset="0"/>
              <a:cs typeface="Arial" panose="020B0604020202020204" pitchFamily="34" charset="0"/>
            </a:endParaRPr>
          </a:p>
        </p:txBody>
      </p:sp>
      <p:sp>
        <p:nvSpPr>
          <p:cNvPr id="169" name="Text 66">
            <a:extLst>
              <a:ext uri="{FF2B5EF4-FFF2-40B4-BE49-F238E27FC236}">
                <a16:creationId xmlns:a16="http://schemas.microsoft.com/office/drawing/2014/main" id="{85A0085A-C43C-1951-8004-D296D6E91C07}"/>
              </a:ext>
            </a:extLst>
          </p:cNvPr>
          <p:cNvSpPr/>
          <p:nvPr/>
        </p:nvSpPr>
        <p:spPr>
          <a:xfrm>
            <a:off x="1353312" y="5857113"/>
            <a:ext cx="9464040" cy="146304"/>
          </a:xfrm>
          <a:prstGeom prst="rect">
            <a:avLst/>
          </a:prstGeom>
          <a:noFill/>
          <a:ln/>
        </p:spPr>
        <p:txBody>
          <a:bodyPr wrap="square" lIns="0" tIns="0" rIns="0" bIns="0" rtlCol="0" anchor="t">
            <a:normAutofit fontScale="92500" lnSpcReduction="20000"/>
          </a:bodyPr>
          <a:lstStyle/>
          <a:p>
            <a:pPr marL="0" indent="0" algn="ctr">
              <a:buNone/>
            </a:pPr>
            <a:r>
              <a:rPr lang="en-US" sz="1220" b="1">
                <a:solidFill>
                  <a:srgbClr val="102A43"/>
                </a:solidFill>
                <a:latin typeface="Arial" panose="020B0604020202020204" pitchFamily="34" charset="0"/>
                <a:ea typeface="Aptos" pitchFamily="34" charset="-122"/>
                <a:cs typeface="Arial" panose="020B0604020202020204" pitchFamily="34" charset="0"/>
              </a:rPr>
              <a:t>Close with clarity: “What we know, what we do not yet know, and when Liam will hear from us again.”</a:t>
            </a:r>
            <a:endParaRPr lang="en-US" sz="1220">
              <a:latin typeface="Arial" panose="020B0604020202020204" pitchFamily="34" charset="0"/>
              <a:cs typeface="Arial" panose="020B0604020202020204" pitchFamily="34" charset="0"/>
            </a:endParaRPr>
          </a:p>
        </p:txBody>
      </p:sp>
      <p:pic>
        <p:nvPicPr>
          <p:cNvPr id="171" name="Graphic 170" descr="Questions with solid fill">
            <a:extLst>
              <a:ext uri="{FF2B5EF4-FFF2-40B4-BE49-F238E27FC236}">
                <a16:creationId xmlns:a16="http://schemas.microsoft.com/office/drawing/2014/main" id="{CA1C67B8-0D93-370A-7604-FC48419D3FA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36292" y="1348211"/>
            <a:ext cx="450830" cy="450830"/>
          </a:xfrm>
          <a:prstGeom prst="rect">
            <a:avLst/>
          </a:prstGeom>
        </p:spPr>
      </p:pic>
      <p:pic>
        <p:nvPicPr>
          <p:cNvPr id="173" name="Graphic 172" descr="List with solid fill">
            <a:extLst>
              <a:ext uri="{FF2B5EF4-FFF2-40B4-BE49-F238E27FC236}">
                <a16:creationId xmlns:a16="http://schemas.microsoft.com/office/drawing/2014/main" id="{F7E25EC1-613E-3DB0-ACBA-0C6A4BD3284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03244" y="1383804"/>
            <a:ext cx="331511" cy="331511"/>
          </a:xfrm>
          <a:prstGeom prst="rect">
            <a:avLst/>
          </a:prstGeom>
        </p:spPr>
      </p:pic>
      <p:pic>
        <p:nvPicPr>
          <p:cNvPr id="175" name="Graphic 174" descr="Playbook with solid fill">
            <a:extLst>
              <a:ext uri="{FF2B5EF4-FFF2-40B4-BE49-F238E27FC236}">
                <a16:creationId xmlns:a16="http://schemas.microsoft.com/office/drawing/2014/main" id="{B7D96610-D442-0ACC-EF9B-1AEBD935206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032766" y="1352593"/>
            <a:ext cx="353568" cy="353568"/>
          </a:xfrm>
          <a:prstGeom prst="rect">
            <a:avLst/>
          </a:prstGeom>
        </p:spPr>
      </p:pic>
      <p:pic>
        <p:nvPicPr>
          <p:cNvPr id="177" name="Graphic 176" descr="Checkmark with solid fill">
            <a:extLst>
              <a:ext uri="{FF2B5EF4-FFF2-40B4-BE49-F238E27FC236}">
                <a16:creationId xmlns:a16="http://schemas.microsoft.com/office/drawing/2014/main" id="{65C0EA5A-3C30-5565-E74A-C593405D6F0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35670" y="3382793"/>
            <a:ext cx="237745" cy="237745"/>
          </a:xfrm>
          <a:prstGeom prst="rect">
            <a:avLst/>
          </a:prstGeom>
        </p:spPr>
      </p:pic>
      <p:pic>
        <p:nvPicPr>
          <p:cNvPr id="179" name="Graphic 178" descr="Question Mark with solid fill">
            <a:extLst>
              <a:ext uri="{FF2B5EF4-FFF2-40B4-BE49-F238E27FC236}">
                <a16:creationId xmlns:a16="http://schemas.microsoft.com/office/drawing/2014/main" id="{E39454B9-8C20-4A23-DFBE-B6DED422BA2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72749" y="2555699"/>
            <a:ext cx="232776" cy="232776"/>
          </a:xfrm>
          <a:prstGeom prst="rect">
            <a:avLst/>
          </a:prstGeom>
        </p:spPr>
      </p:pic>
      <p:sp>
        <p:nvSpPr>
          <p:cNvPr id="181" name="Text 30">
            <a:extLst>
              <a:ext uri="{FF2B5EF4-FFF2-40B4-BE49-F238E27FC236}">
                <a16:creationId xmlns:a16="http://schemas.microsoft.com/office/drawing/2014/main" id="{EDAA5ED6-A919-2616-8A40-1EF33B3F7933}"/>
              </a:ext>
            </a:extLst>
          </p:cNvPr>
          <p:cNvSpPr/>
          <p:nvPr/>
        </p:nvSpPr>
        <p:spPr>
          <a:xfrm>
            <a:off x="4861560" y="1132344"/>
            <a:ext cx="2468880" cy="228600"/>
          </a:xfrm>
          <a:prstGeom prst="rect">
            <a:avLst/>
          </a:prstGeom>
          <a:noFill/>
          <a:ln/>
        </p:spPr>
        <p:txBody>
          <a:bodyPr wrap="square" lIns="0" tIns="0" rIns="0" bIns="0" rtlCol="0" anchor="t">
            <a:noAutofit/>
          </a:bodyPr>
          <a:lstStyle/>
          <a:p>
            <a:pPr algn="ctr"/>
            <a:endParaRPr lang="en-US" b="1">
              <a:solidFill>
                <a:srgbClr val="FFF2CC"/>
              </a:solidFill>
              <a:latin typeface="Arial" panose="020B0604020202020204" pitchFamily="34" charset="0"/>
              <a:cs typeface="Arial" panose="020B0604020202020204" pitchFamily="34" charset="0"/>
            </a:endParaRPr>
          </a:p>
          <a:p>
            <a:pPr algn="ctr"/>
            <a:r>
              <a:rPr lang="en-US" b="1">
                <a:solidFill>
                  <a:srgbClr val="007586"/>
                </a:solidFill>
                <a:latin typeface="Arial" panose="020B0604020202020204" pitchFamily="34" charset="0"/>
                <a:cs typeface="Arial" panose="020B0604020202020204" pitchFamily="34" charset="0"/>
              </a:rPr>
              <a:t>7b</a:t>
            </a:r>
          </a:p>
          <a:p>
            <a:pPr algn="ctr"/>
            <a:r>
              <a:rPr lang="en-US" b="1">
                <a:solidFill>
                  <a:srgbClr val="007586"/>
                </a:solidFill>
                <a:latin typeface="Arial" panose="020B0604020202020204" pitchFamily="34" charset="0"/>
                <a:cs typeface="Arial" panose="020B0604020202020204" pitchFamily="34" charset="0"/>
              </a:rPr>
              <a:t>RECORD GAPS</a:t>
            </a:r>
          </a:p>
        </p:txBody>
      </p:sp>
      <p:sp>
        <p:nvSpPr>
          <p:cNvPr id="183" name="Text 45">
            <a:extLst>
              <a:ext uri="{FF2B5EF4-FFF2-40B4-BE49-F238E27FC236}">
                <a16:creationId xmlns:a16="http://schemas.microsoft.com/office/drawing/2014/main" id="{68771796-90B3-31C4-C55F-8B447068449E}"/>
              </a:ext>
            </a:extLst>
          </p:cNvPr>
          <p:cNvSpPr/>
          <p:nvPr/>
        </p:nvSpPr>
        <p:spPr>
          <a:xfrm>
            <a:off x="8723376" y="1115568"/>
            <a:ext cx="2468880" cy="228600"/>
          </a:xfrm>
          <a:prstGeom prst="rect">
            <a:avLst/>
          </a:prstGeom>
          <a:noFill/>
          <a:ln/>
        </p:spPr>
        <p:txBody>
          <a:bodyPr wrap="square" lIns="0" tIns="0" rIns="0" bIns="0" rtlCol="0" anchor="t">
            <a:noAutofit/>
          </a:bodyPr>
          <a:lstStyle/>
          <a:p>
            <a:pPr marL="0" indent="0" algn="ctr">
              <a:buNone/>
            </a:pPr>
            <a:endParaRPr lang="en-US" b="1">
              <a:solidFill>
                <a:srgbClr val="17365C"/>
              </a:solidFill>
              <a:latin typeface="Arial" panose="020B0604020202020204" pitchFamily="34" charset="0"/>
              <a:ea typeface="Aptos" pitchFamily="34" charset="-122"/>
              <a:cs typeface="Arial" panose="020B0604020202020204" pitchFamily="34" charset="0"/>
            </a:endParaRPr>
          </a:p>
          <a:p>
            <a:pPr marL="0" indent="0" algn="ctr">
              <a:buNone/>
            </a:pPr>
            <a:r>
              <a:rPr lang="en-US" b="1">
                <a:solidFill>
                  <a:srgbClr val="17365C"/>
                </a:solidFill>
                <a:latin typeface="Arial" panose="020B0604020202020204" pitchFamily="34" charset="0"/>
                <a:ea typeface="Aptos" pitchFamily="34" charset="-122"/>
                <a:cs typeface="Arial" panose="020B0604020202020204" pitchFamily="34" charset="0"/>
              </a:rPr>
              <a:t>8</a:t>
            </a:r>
          </a:p>
          <a:p>
            <a:pPr marL="0" indent="0" algn="ctr">
              <a:buNone/>
            </a:pPr>
            <a:r>
              <a:rPr lang="en-US" b="1">
                <a:solidFill>
                  <a:srgbClr val="17365C"/>
                </a:solidFill>
                <a:latin typeface="Arial" panose="020B0604020202020204" pitchFamily="34" charset="0"/>
                <a:ea typeface="Aptos" pitchFamily="34" charset="-122"/>
                <a:cs typeface="Arial" panose="020B0604020202020204" pitchFamily="34" charset="0"/>
              </a:rPr>
              <a:t>EXPLAIN PATHWAYS</a:t>
            </a:r>
            <a:endParaRPr lang="en-US">
              <a:latin typeface="Arial" panose="020B0604020202020204" pitchFamily="34" charset="0"/>
              <a:cs typeface="Arial" panose="020B0604020202020204" pitchFamily="34" charset="0"/>
            </a:endParaRPr>
          </a:p>
        </p:txBody>
      </p:sp>
      <p:sp>
        <p:nvSpPr>
          <p:cNvPr id="10" name="Shape 7">
            <a:extLst>
              <a:ext uri="{FF2B5EF4-FFF2-40B4-BE49-F238E27FC236}">
                <a16:creationId xmlns:a16="http://schemas.microsoft.com/office/drawing/2014/main" id="{28C0EC2A-88AD-883B-CC02-5978DAA359FD}"/>
              </a:ext>
            </a:extLst>
          </p:cNvPr>
          <p:cNvSpPr/>
          <p:nvPr/>
        </p:nvSpPr>
        <p:spPr>
          <a:xfrm flipV="1">
            <a:off x="7845552" y="1799040"/>
            <a:ext cx="185654" cy="0"/>
          </a:xfrm>
          <a:prstGeom prst="line">
            <a:avLst/>
          </a:prstGeom>
          <a:noFill/>
          <a:ln w="25400">
            <a:solidFill>
              <a:srgbClr val="D3DCE5"/>
            </a:solidFill>
            <a:prstDash val="solid"/>
            <a:headEnd type="none"/>
            <a:tailEnd type="triangle"/>
          </a:ln>
        </p:spPr>
        <p:txBody>
          <a:bodyPr/>
          <a:lstStyle/>
          <a:p>
            <a:endParaRPr lang="en-AU">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7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DAA84FD1-FBE1-4175-A939-87376CE41670}" type="slidenum">
              <a:rPr lang="en-US" sz="850" dirty="0">
                <a:solidFill>
                  <a:srgbClr val="5A6672"/>
                </a:solidFill>
                <a:latin typeface="Arial" pitchFamily="34" charset="0"/>
                <a:ea typeface="Arial" pitchFamily="34" charset="-122"/>
                <a:cs typeface="Arial" pitchFamily="34" charset="-120"/>
              </a:rPr>
              <a:t>23</a:t>
            </a:fld>
            <a:endParaRPr lang="en-US" sz="850"/>
          </a:p>
        </p:txBody>
      </p:sp>
      <p:sp>
        <p:nvSpPr>
          <p:cNvPr id="7" name="Text 4"/>
          <p:cNvSpPr/>
          <p:nvPr/>
        </p:nvSpPr>
        <p:spPr>
          <a:xfrm>
            <a:off x="548640" y="658368"/>
            <a:ext cx="877824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Organise the SDC meeting</a:t>
            </a:r>
            <a:endParaRPr lang="en-US" sz="2800"/>
          </a:p>
        </p:txBody>
      </p:sp>
      <p:sp>
        <p:nvSpPr>
          <p:cNvPr id="8" name="Shape 5"/>
          <p:cNvSpPr/>
          <p:nvPr/>
        </p:nvSpPr>
        <p:spPr>
          <a:xfrm>
            <a:off x="9692640" y="713232"/>
            <a:ext cx="1920240" cy="310896"/>
          </a:xfrm>
          <a:prstGeom prst="roundRect">
            <a:avLst>
              <a:gd name="adj" fmla="val 50000"/>
            </a:avLst>
          </a:prstGeom>
          <a:solidFill>
            <a:srgbClr val="E6643C"/>
          </a:solidFill>
          <a:ln/>
        </p:spPr>
        <p:txBody>
          <a:bodyPr/>
          <a:lstStyle/>
          <a:p>
            <a:endParaRPr lang="en-AU"/>
          </a:p>
        </p:txBody>
      </p:sp>
      <p:sp>
        <p:nvSpPr>
          <p:cNvPr id="9" name="Text 6"/>
          <p:cNvSpPr/>
          <p:nvPr/>
        </p:nvSpPr>
        <p:spPr>
          <a:xfrm>
            <a:off x="9692640" y="713232"/>
            <a:ext cx="192024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WITHIN 3 BUS. DAYS</a:t>
            </a:r>
            <a:endParaRPr lang="en-US" sz="1050"/>
          </a:p>
        </p:txBody>
      </p:sp>
      <p:sp>
        <p:nvSpPr>
          <p:cNvPr id="10" name="Text 7"/>
          <p:cNvSpPr/>
          <p:nvPr/>
        </p:nvSpPr>
        <p:spPr>
          <a:xfrm>
            <a:off x="9692640" y="1097280"/>
            <a:ext cx="1920240" cy="274320"/>
          </a:xfrm>
          <a:prstGeom prst="rect">
            <a:avLst/>
          </a:prstGeom>
          <a:noFill/>
          <a:ln/>
        </p:spPr>
        <p:txBody>
          <a:bodyPr wrap="square" lIns="0" tIns="0" rIns="0" bIns="0" rtlCol="0" anchor="ctr"/>
          <a:lstStyle/>
          <a:p>
            <a:pPr marL="0" indent="0" algn="ctr">
              <a:buNone/>
            </a:pPr>
            <a:r>
              <a:rPr lang="en-US" sz="950" b="1" kern="0" spc="100">
                <a:solidFill>
                  <a:srgbClr val="5A6672"/>
                </a:solidFill>
                <a:latin typeface="Arial" pitchFamily="34" charset="0"/>
                <a:ea typeface="Arial" pitchFamily="34" charset="-122"/>
                <a:cs typeface="Arial" pitchFamily="34" charset="-120"/>
              </a:rPr>
              <a:t>REQUIREMENT 2</a:t>
            </a:r>
            <a:endParaRPr lang="en-US" sz="950"/>
          </a:p>
        </p:txBody>
      </p:sp>
      <p:sp>
        <p:nvSpPr>
          <p:cNvPr id="29" name="Shape 8">
            <a:extLst>
              <a:ext uri="{FF2B5EF4-FFF2-40B4-BE49-F238E27FC236}">
                <a16:creationId xmlns:a16="http://schemas.microsoft.com/office/drawing/2014/main" id="{787831AE-F04E-07DF-443C-25B723E5467A}"/>
              </a:ext>
            </a:extLst>
          </p:cNvPr>
          <p:cNvSpPr/>
          <p:nvPr/>
        </p:nvSpPr>
        <p:spPr>
          <a:xfrm>
            <a:off x="7571232" y="274320"/>
            <a:ext cx="4041648" cy="329184"/>
          </a:xfrm>
          <a:prstGeom prst="roundRect">
            <a:avLst>
              <a:gd name="adj" fmla="val 16667"/>
            </a:avLst>
          </a:prstGeom>
          <a:solidFill>
            <a:srgbClr val="004EA8"/>
          </a:solidFill>
          <a:ln/>
        </p:spPr>
        <p:txBody>
          <a:bodyPr/>
          <a:lstStyle/>
          <a:p>
            <a:endParaRPr lang="en-AU"/>
          </a:p>
        </p:txBody>
      </p:sp>
      <p:sp>
        <p:nvSpPr>
          <p:cNvPr id="31" name="Text 9">
            <a:extLst>
              <a:ext uri="{FF2B5EF4-FFF2-40B4-BE49-F238E27FC236}">
                <a16:creationId xmlns:a16="http://schemas.microsoft.com/office/drawing/2014/main" id="{7A747A95-4CAD-F84A-316D-698C2940A08B}"/>
              </a:ext>
            </a:extLst>
          </p:cNvPr>
          <p:cNvSpPr/>
          <p:nvPr/>
        </p:nvSpPr>
        <p:spPr>
          <a:xfrm>
            <a:off x="7571232" y="274320"/>
            <a:ext cx="4041648" cy="329184"/>
          </a:xfrm>
          <a:prstGeom prst="rect">
            <a:avLst/>
          </a:prstGeom>
          <a:noFill/>
          <a:ln/>
        </p:spPr>
        <p:txBody>
          <a:bodyPr wrap="square" lIns="0" tIns="0" rIns="0" bIns="0" rtlCol="0" anchor="ctr"/>
          <a:lstStyle/>
          <a:p>
            <a:pPr marL="0" indent="0" algn="ctr">
              <a:buNone/>
            </a:pPr>
            <a:r>
              <a:rPr lang="en-US" sz="1050" b="1" kern="0" spc="150">
                <a:solidFill>
                  <a:srgbClr val="FFFFFF"/>
                </a:solidFill>
                <a:latin typeface="Arial" pitchFamily="34" charset="0"/>
                <a:ea typeface="Arial" pitchFamily="34" charset="-122"/>
                <a:cs typeface="Arial" pitchFamily="34" charset="-120"/>
              </a:rPr>
              <a:t>STAGE 2 — MEET</a:t>
            </a:r>
            <a:endParaRPr lang="en-US" sz="1050"/>
          </a:p>
        </p:txBody>
      </p:sp>
      <p:pic>
        <p:nvPicPr>
          <p:cNvPr id="30" name="Farah_SDC_with_Requirement_3_first">
            <a:hlinkClick r:id="" action="ppaction://media"/>
            <a:extLst>
              <a:ext uri="{FF2B5EF4-FFF2-40B4-BE49-F238E27FC236}">
                <a16:creationId xmlns:a16="http://schemas.microsoft.com/office/drawing/2014/main" id="{CE71F227-93B3-F49E-2A6C-F8C7040241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03360" y="762000"/>
            <a:ext cx="406400" cy="406400"/>
          </a:xfrm>
          <a:prstGeom prst="rect">
            <a:avLst/>
          </a:prstGeom>
        </p:spPr>
      </p:pic>
      <p:sp>
        <p:nvSpPr>
          <p:cNvPr id="32" name="Shape 8">
            <a:extLst>
              <a:ext uri="{FF2B5EF4-FFF2-40B4-BE49-F238E27FC236}">
                <a16:creationId xmlns:a16="http://schemas.microsoft.com/office/drawing/2014/main" id="{96830134-1B74-7846-2195-27E9E173BFC0}"/>
              </a:ext>
            </a:extLst>
          </p:cNvPr>
          <p:cNvSpPr/>
          <p:nvPr/>
        </p:nvSpPr>
        <p:spPr>
          <a:xfrm>
            <a:off x="548640" y="1645920"/>
            <a:ext cx="3566160" cy="4480560"/>
          </a:xfrm>
          <a:prstGeom prst="roundRect">
            <a:avLst>
              <a:gd name="adj" fmla="val 2308"/>
            </a:avLst>
          </a:prstGeom>
          <a:solidFill>
            <a:srgbClr val="FCE4EC"/>
          </a:solidFill>
          <a:ln w="12700">
            <a:solidFill>
              <a:srgbClr val="CC3366"/>
            </a:solidFill>
          </a:ln>
        </p:spPr>
        <p:txBody>
          <a:bodyPr wrap="square" rtlCol="0" anchor="ctr">
            <a:normAutofit/>
          </a:bodyPr>
          <a:lstStyle/>
          <a:p>
            <a:pPr algn="ctr"/>
            <a:endParaRPr lang="en-AU" sz="2000">
              <a:latin typeface="Arial" panose="020B0604020202020204" pitchFamily="34" charset="0"/>
              <a:cs typeface="Arial" panose="020B0604020202020204" pitchFamily="34" charset="0"/>
            </a:endParaRPr>
          </a:p>
        </p:txBody>
      </p:sp>
      <p:sp>
        <p:nvSpPr>
          <p:cNvPr id="34" name="Shape 9">
            <a:extLst>
              <a:ext uri="{FF2B5EF4-FFF2-40B4-BE49-F238E27FC236}">
                <a16:creationId xmlns:a16="http://schemas.microsoft.com/office/drawing/2014/main" id="{25BC0CAF-8987-B2DA-9BAD-1CB7319B9783}"/>
              </a:ext>
            </a:extLst>
          </p:cNvPr>
          <p:cNvSpPr/>
          <p:nvPr/>
        </p:nvSpPr>
        <p:spPr>
          <a:xfrm>
            <a:off x="822960" y="1920240"/>
            <a:ext cx="493776" cy="493776"/>
          </a:xfrm>
          <a:prstGeom prst="ellipse">
            <a:avLst/>
          </a:prstGeom>
          <a:solidFill>
            <a:srgbClr val="CC3366"/>
          </a:solidFill>
          <a:ln>
            <a:solidFill>
              <a:srgbClr val="CC3366"/>
            </a:solidFill>
          </a:ln>
        </p:spPr>
        <p:txBody>
          <a:bodyPr/>
          <a:lstStyle/>
          <a:p>
            <a:endParaRPr lang="en-AU"/>
          </a:p>
        </p:txBody>
      </p:sp>
      <p:pic>
        <p:nvPicPr>
          <p:cNvPr id="36" name="Image 0" descr="preencoded.png">
            <a:extLst>
              <a:ext uri="{FF2B5EF4-FFF2-40B4-BE49-F238E27FC236}">
                <a16:creationId xmlns:a16="http://schemas.microsoft.com/office/drawing/2014/main" id="{FF61008E-F425-2751-28BC-8FC639E7A13E}"/>
              </a:ext>
            </a:extLst>
          </p:cNvPr>
          <p:cNvPicPr>
            <a:picLocks noChangeAspect="1"/>
          </p:cNvPicPr>
          <p:nvPr/>
        </p:nvPicPr>
        <p:blipFill>
          <a:blip r:embed="rId6"/>
          <a:stretch>
            <a:fillRect/>
          </a:stretch>
        </p:blipFill>
        <p:spPr>
          <a:xfrm>
            <a:off x="956280" y="2053560"/>
            <a:ext cx="227137" cy="227137"/>
          </a:xfrm>
          <a:prstGeom prst="rect">
            <a:avLst/>
          </a:prstGeom>
        </p:spPr>
      </p:pic>
      <p:sp>
        <p:nvSpPr>
          <p:cNvPr id="38" name="Text 10">
            <a:extLst>
              <a:ext uri="{FF2B5EF4-FFF2-40B4-BE49-F238E27FC236}">
                <a16:creationId xmlns:a16="http://schemas.microsoft.com/office/drawing/2014/main" id="{62285BC8-BD9B-C69F-036C-04945087F331}"/>
              </a:ext>
            </a:extLst>
          </p:cNvPr>
          <p:cNvSpPr/>
          <p:nvPr/>
        </p:nvSpPr>
        <p:spPr>
          <a:xfrm>
            <a:off x="1463040" y="1883664"/>
            <a:ext cx="2423160" cy="566928"/>
          </a:xfrm>
          <a:prstGeom prst="rect">
            <a:avLst/>
          </a:prstGeom>
          <a:noFill/>
          <a:ln/>
        </p:spPr>
        <p:txBody>
          <a:bodyPr wrap="square" lIns="0" tIns="0" rIns="0" bIns="0" rtlCol="0" anchor="ctr"/>
          <a:lstStyle/>
          <a:p>
            <a:pPr marL="0" indent="0">
              <a:buNone/>
            </a:pPr>
            <a:r>
              <a:rPr lang="en-US" sz="1400" b="1">
                <a:solidFill>
                  <a:srgbClr val="CC3366"/>
                </a:solidFill>
                <a:latin typeface="Arial" pitchFamily="34" charset="0"/>
                <a:ea typeface="Arial" pitchFamily="34" charset="-122"/>
                <a:cs typeface="Arial" pitchFamily="34" charset="-120"/>
              </a:rPr>
              <a:t>Confirm with the patient</a:t>
            </a:r>
            <a:endParaRPr lang="en-US" sz="1400"/>
          </a:p>
        </p:txBody>
      </p:sp>
      <p:sp>
        <p:nvSpPr>
          <p:cNvPr id="40" name="Text 11">
            <a:extLst>
              <a:ext uri="{FF2B5EF4-FFF2-40B4-BE49-F238E27FC236}">
                <a16:creationId xmlns:a16="http://schemas.microsoft.com/office/drawing/2014/main" id="{73F01371-A90D-40B1-BD3C-42A649B2BE7E}"/>
              </a:ext>
            </a:extLst>
          </p:cNvPr>
          <p:cNvSpPr/>
          <p:nvPr/>
        </p:nvSpPr>
        <p:spPr>
          <a:xfrm>
            <a:off x="841248" y="2670048"/>
            <a:ext cx="3017520" cy="3246120"/>
          </a:xfrm>
          <a:prstGeom prst="rect">
            <a:avLst/>
          </a:prstGeom>
          <a:noFill/>
          <a:ln/>
        </p:spPr>
        <p:txBody>
          <a:bodyPr wrap="square" lIns="0" tIns="0" rIns="0" bIns="0" rtlCol="0" anchor="t"/>
          <a:lstStyle/>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When and where the meeting will be held</a:t>
            </a:r>
            <a:endParaRPr lang="en-US" sz="1200"/>
          </a:p>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Who will attend, including any representatives the patient wants present</a:t>
            </a:r>
            <a:endParaRPr lang="en-US" sz="1200"/>
          </a:p>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What to expect: the chance to relate their experience and ask questions (suggest writing these down)</a:t>
            </a:r>
            <a:endParaRPr lang="en-US" sz="1200"/>
          </a:p>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A key contact, such as a family liaison person, for questions before the meeting</a:t>
            </a:r>
            <a:endParaRPr lang="en-US" sz="1200"/>
          </a:p>
        </p:txBody>
      </p:sp>
      <p:pic>
        <p:nvPicPr>
          <p:cNvPr id="42" name="Image 1" descr="preencoded.png">
            <a:extLst>
              <a:ext uri="{FF2B5EF4-FFF2-40B4-BE49-F238E27FC236}">
                <a16:creationId xmlns:a16="http://schemas.microsoft.com/office/drawing/2014/main" id="{342229EB-91C7-3B2F-5704-E51320754230}"/>
              </a:ext>
            </a:extLst>
          </p:cNvPr>
          <p:cNvPicPr>
            <a:picLocks noChangeAspect="1"/>
          </p:cNvPicPr>
          <p:nvPr/>
        </p:nvPicPr>
        <p:blipFill>
          <a:blip r:embed="rId7"/>
          <a:stretch>
            <a:fillRect/>
          </a:stretch>
        </p:blipFill>
        <p:spPr>
          <a:xfrm>
            <a:off x="1874520" y="5029200"/>
            <a:ext cx="914400" cy="914400"/>
          </a:xfrm>
          <a:prstGeom prst="rect">
            <a:avLst/>
          </a:prstGeom>
        </p:spPr>
      </p:pic>
      <p:sp>
        <p:nvSpPr>
          <p:cNvPr id="44" name="Shape 12">
            <a:extLst>
              <a:ext uri="{FF2B5EF4-FFF2-40B4-BE49-F238E27FC236}">
                <a16:creationId xmlns:a16="http://schemas.microsoft.com/office/drawing/2014/main" id="{BB752637-A42B-F47C-6B9E-BB85F0ADD94F}"/>
              </a:ext>
            </a:extLst>
          </p:cNvPr>
          <p:cNvSpPr/>
          <p:nvPr/>
        </p:nvSpPr>
        <p:spPr>
          <a:xfrm>
            <a:off x="4315968" y="1645920"/>
            <a:ext cx="3566160" cy="4480560"/>
          </a:xfrm>
          <a:prstGeom prst="roundRect">
            <a:avLst>
              <a:gd name="adj" fmla="val 2308"/>
            </a:avLst>
          </a:prstGeom>
          <a:solidFill>
            <a:srgbClr val="FCE4EC">
              <a:alpha val="24706"/>
            </a:srgbClr>
          </a:solidFill>
          <a:ln w="12700">
            <a:solidFill>
              <a:srgbClr val="CC3366"/>
            </a:solidFill>
          </a:ln>
        </p:spPr>
        <p:txBody>
          <a:bodyPr wrap="square" rtlCol="0" anchor="ctr">
            <a:normAutofit/>
          </a:bodyPr>
          <a:lstStyle/>
          <a:p>
            <a:pPr algn="ctr"/>
            <a:endParaRPr lang="en-AU" sz="2000">
              <a:latin typeface="Arial" panose="020B0604020202020204" pitchFamily="34" charset="0"/>
              <a:cs typeface="Arial" panose="020B0604020202020204" pitchFamily="34" charset="0"/>
            </a:endParaRPr>
          </a:p>
        </p:txBody>
      </p:sp>
      <p:sp>
        <p:nvSpPr>
          <p:cNvPr id="46" name="Shape 13">
            <a:extLst>
              <a:ext uri="{FF2B5EF4-FFF2-40B4-BE49-F238E27FC236}">
                <a16:creationId xmlns:a16="http://schemas.microsoft.com/office/drawing/2014/main" id="{A61B2D47-3A8A-D964-D253-235EE46E67B6}"/>
              </a:ext>
            </a:extLst>
          </p:cNvPr>
          <p:cNvSpPr/>
          <p:nvPr/>
        </p:nvSpPr>
        <p:spPr>
          <a:xfrm>
            <a:off x="4590288" y="1920240"/>
            <a:ext cx="493776" cy="493776"/>
          </a:xfrm>
          <a:prstGeom prst="ellipse">
            <a:avLst/>
          </a:prstGeom>
          <a:solidFill>
            <a:srgbClr val="CC3366"/>
          </a:solidFill>
          <a:ln>
            <a:solidFill>
              <a:srgbClr val="CC3366"/>
            </a:solidFill>
          </a:ln>
        </p:spPr>
        <p:txBody>
          <a:bodyPr/>
          <a:lstStyle/>
          <a:p>
            <a:endParaRPr lang="en-AU"/>
          </a:p>
        </p:txBody>
      </p:sp>
      <p:pic>
        <p:nvPicPr>
          <p:cNvPr id="48" name="Image 2" descr="preencoded.png">
            <a:extLst>
              <a:ext uri="{FF2B5EF4-FFF2-40B4-BE49-F238E27FC236}">
                <a16:creationId xmlns:a16="http://schemas.microsoft.com/office/drawing/2014/main" id="{F4A4F11F-513F-304D-3819-16D7B221288B}"/>
              </a:ext>
            </a:extLst>
          </p:cNvPr>
          <p:cNvPicPr>
            <a:picLocks noChangeAspect="1"/>
          </p:cNvPicPr>
          <p:nvPr/>
        </p:nvPicPr>
        <p:blipFill>
          <a:blip r:embed="rId8"/>
          <a:stretch>
            <a:fillRect/>
          </a:stretch>
        </p:blipFill>
        <p:spPr>
          <a:xfrm>
            <a:off x="4723608" y="2053560"/>
            <a:ext cx="227137" cy="227137"/>
          </a:xfrm>
          <a:prstGeom prst="rect">
            <a:avLst/>
          </a:prstGeom>
        </p:spPr>
      </p:pic>
      <p:sp>
        <p:nvSpPr>
          <p:cNvPr id="50" name="Text 14">
            <a:extLst>
              <a:ext uri="{FF2B5EF4-FFF2-40B4-BE49-F238E27FC236}">
                <a16:creationId xmlns:a16="http://schemas.microsoft.com/office/drawing/2014/main" id="{4324C21A-D140-C646-8A95-4A805FDF5CAB}"/>
              </a:ext>
            </a:extLst>
          </p:cNvPr>
          <p:cNvSpPr/>
          <p:nvPr/>
        </p:nvSpPr>
        <p:spPr>
          <a:xfrm>
            <a:off x="5230368" y="1883664"/>
            <a:ext cx="2423160" cy="566928"/>
          </a:xfrm>
          <a:prstGeom prst="rect">
            <a:avLst/>
          </a:prstGeom>
          <a:noFill/>
          <a:ln/>
        </p:spPr>
        <p:txBody>
          <a:bodyPr wrap="square" lIns="0" tIns="0" rIns="0" bIns="0" rtlCol="0" anchor="ctr"/>
          <a:lstStyle/>
          <a:p>
            <a:pPr marL="0" indent="0">
              <a:buNone/>
            </a:pPr>
            <a:r>
              <a:rPr lang="en-US" sz="1400" b="1">
                <a:solidFill>
                  <a:srgbClr val="CC3366"/>
                </a:solidFill>
                <a:latin typeface="Arial" pitchFamily="34" charset="0"/>
                <a:ea typeface="Arial" pitchFamily="34" charset="-122"/>
                <a:cs typeface="Arial" pitchFamily="34" charset="-120"/>
              </a:rPr>
              <a:t>Prepare internally</a:t>
            </a:r>
            <a:endParaRPr lang="en-US" sz="1400">
              <a:solidFill>
                <a:srgbClr val="CC3366"/>
              </a:solidFill>
            </a:endParaRPr>
          </a:p>
        </p:txBody>
      </p:sp>
      <p:sp>
        <p:nvSpPr>
          <p:cNvPr id="52" name="Text 15">
            <a:extLst>
              <a:ext uri="{FF2B5EF4-FFF2-40B4-BE49-F238E27FC236}">
                <a16:creationId xmlns:a16="http://schemas.microsoft.com/office/drawing/2014/main" id="{24706A50-31AA-C742-965D-9B31E6113008}"/>
              </a:ext>
            </a:extLst>
          </p:cNvPr>
          <p:cNvSpPr/>
          <p:nvPr/>
        </p:nvSpPr>
        <p:spPr>
          <a:xfrm>
            <a:off x="4608576" y="2670048"/>
            <a:ext cx="3017520" cy="3246120"/>
          </a:xfrm>
          <a:prstGeom prst="rect">
            <a:avLst/>
          </a:prstGeom>
          <a:noFill/>
          <a:ln/>
        </p:spPr>
        <p:txBody>
          <a:bodyPr wrap="square" lIns="0" tIns="0" rIns="0" bIns="0" rtlCol="0" anchor="t"/>
          <a:lstStyle/>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Hold an internal planning discussion before the meeting</a:t>
            </a:r>
            <a:endParaRPr lang="en-US" sz="1200"/>
          </a:p>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Ensure all relevant facts have been collected and understood</a:t>
            </a:r>
            <a:endParaRPr lang="en-US" sz="1200"/>
          </a:p>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Agree who will attend from the entity and who will lead the meeting</a:t>
            </a:r>
            <a:endParaRPr lang="en-US" sz="1200"/>
          </a:p>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Seek advice from the Aboriginal hospital liaison officer for events involving Aboriginal and Torres Strait Islander patients</a:t>
            </a:r>
            <a:endParaRPr lang="en-US" sz="1200"/>
          </a:p>
        </p:txBody>
      </p:sp>
      <p:pic>
        <p:nvPicPr>
          <p:cNvPr id="54" name="Image 3" descr="preencoded.png">
            <a:extLst>
              <a:ext uri="{FF2B5EF4-FFF2-40B4-BE49-F238E27FC236}">
                <a16:creationId xmlns:a16="http://schemas.microsoft.com/office/drawing/2014/main" id="{7B60D896-765D-0152-B7E7-CECDDDE54AD3}"/>
              </a:ext>
            </a:extLst>
          </p:cNvPr>
          <p:cNvPicPr>
            <a:picLocks noChangeAspect="1"/>
          </p:cNvPicPr>
          <p:nvPr/>
        </p:nvPicPr>
        <p:blipFill>
          <a:blip r:embed="rId9"/>
          <a:stretch>
            <a:fillRect/>
          </a:stretch>
        </p:blipFill>
        <p:spPr>
          <a:xfrm>
            <a:off x="5641848" y="5029200"/>
            <a:ext cx="914400" cy="914400"/>
          </a:xfrm>
          <a:prstGeom prst="rect">
            <a:avLst/>
          </a:prstGeom>
        </p:spPr>
      </p:pic>
      <p:sp>
        <p:nvSpPr>
          <p:cNvPr id="56" name="Shape 17">
            <a:extLst>
              <a:ext uri="{FF2B5EF4-FFF2-40B4-BE49-F238E27FC236}">
                <a16:creationId xmlns:a16="http://schemas.microsoft.com/office/drawing/2014/main" id="{3E0490E7-154D-723D-04B2-679411A52036}"/>
              </a:ext>
            </a:extLst>
          </p:cNvPr>
          <p:cNvSpPr/>
          <p:nvPr/>
        </p:nvSpPr>
        <p:spPr>
          <a:xfrm>
            <a:off x="8357616" y="1920240"/>
            <a:ext cx="493776" cy="493776"/>
          </a:xfrm>
          <a:prstGeom prst="ellipse">
            <a:avLst/>
          </a:prstGeom>
          <a:solidFill>
            <a:srgbClr val="CC3366"/>
          </a:solidFill>
          <a:ln>
            <a:solidFill>
              <a:srgbClr val="CC3366"/>
            </a:solidFill>
          </a:ln>
        </p:spPr>
        <p:txBody>
          <a:bodyPr/>
          <a:lstStyle/>
          <a:p>
            <a:endParaRPr lang="en-AU"/>
          </a:p>
        </p:txBody>
      </p:sp>
      <p:pic>
        <p:nvPicPr>
          <p:cNvPr id="58" name="Image 4" descr="preencoded.png">
            <a:extLst>
              <a:ext uri="{FF2B5EF4-FFF2-40B4-BE49-F238E27FC236}">
                <a16:creationId xmlns:a16="http://schemas.microsoft.com/office/drawing/2014/main" id="{AAC8E6A2-3797-CB85-FF91-9D824C29FA46}"/>
              </a:ext>
            </a:extLst>
          </p:cNvPr>
          <p:cNvPicPr>
            <a:picLocks noChangeAspect="1"/>
          </p:cNvPicPr>
          <p:nvPr/>
        </p:nvPicPr>
        <p:blipFill>
          <a:blip r:embed="rId10"/>
          <a:stretch>
            <a:fillRect/>
          </a:stretch>
        </p:blipFill>
        <p:spPr>
          <a:xfrm>
            <a:off x="8490936" y="2053560"/>
            <a:ext cx="227137" cy="227137"/>
          </a:xfrm>
          <a:prstGeom prst="rect">
            <a:avLst/>
          </a:prstGeom>
        </p:spPr>
      </p:pic>
      <p:sp>
        <p:nvSpPr>
          <p:cNvPr id="60" name="Text 18">
            <a:extLst>
              <a:ext uri="{FF2B5EF4-FFF2-40B4-BE49-F238E27FC236}">
                <a16:creationId xmlns:a16="http://schemas.microsoft.com/office/drawing/2014/main" id="{8EA41980-1751-9444-E297-FC013F373EE2}"/>
              </a:ext>
            </a:extLst>
          </p:cNvPr>
          <p:cNvSpPr/>
          <p:nvPr/>
        </p:nvSpPr>
        <p:spPr>
          <a:xfrm>
            <a:off x="8997696" y="1883664"/>
            <a:ext cx="2423160" cy="566928"/>
          </a:xfrm>
          <a:prstGeom prst="rect">
            <a:avLst/>
          </a:prstGeom>
          <a:noFill/>
          <a:ln/>
        </p:spPr>
        <p:txBody>
          <a:bodyPr wrap="square" lIns="0" tIns="0" rIns="0" bIns="0" rtlCol="0" anchor="ctr"/>
          <a:lstStyle/>
          <a:p>
            <a:pPr marL="0" indent="0">
              <a:buNone/>
            </a:pPr>
            <a:r>
              <a:rPr lang="en-US" sz="1400" b="1">
                <a:solidFill>
                  <a:srgbClr val="CC3366"/>
                </a:solidFill>
                <a:latin typeface="Arial" pitchFamily="34" charset="0"/>
                <a:ea typeface="Arial" pitchFamily="34" charset="-122"/>
                <a:cs typeface="Arial" pitchFamily="34" charset="-120"/>
              </a:rPr>
              <a:t>Design around the patient</a:t>
            </a:r>
            <a:endParaRPr lang="en-US" sz="1400">
              <a:solidFill>
                <a:srgbClr val="660099"/>
              </a:solidFill>
            </a:endParaRPr>
          </a:p>
        </p:txBody>
      </p:sp>
      <p:sp>
        <p:nvSpPr>
          <p:cNvPr id="62" name="Text 19">
            <a:extLst>
              <a:ext uri="{FF2B5EF4-FFF2-40B4-BE49-F238E27FC236}">
                <a16:creationId xmlns:a16="http://schemas.microsoft.com/office/drawing/2014/main" id="{D9E8835B-29CE-D654-073D-17BAF3D39A15}"/>
              </a:ext>
            </a:extLst>
          </p:cNvPr>
          <p:cNvSpPr/>
          <p:nvPr/>
        </p:nvSpPr>
        <p:spPr>
          <a:xfrm>
            <a:off x="8375904" y="2670048"/>
            <a:ext cx="3017520" cy="3246120"/>
          </a:xfrm>
          <a:prstGeom prst="rect">
            <a:avLst/>
          </a:prstGeom>
          <a:noFill/>
          <a:ln/>
        </p:spPr>
        <p:txBody>
          <a:bodyPr wrap="square" lIns="0" tIns="0" rIns="0" bIns="0" rtlCol="0" anchor="t"/>
          <a:lstStyle/>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Accommodate preferences — e.g. video conferencing, or excluding a particular clinician</a:t>
            </a:r>
            <a:endParaRPr lang="en-US" sz="1200"/>
          </a:p>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Offer further planning discussions before the meeting</a:t>
            </a:r>
            <a:endParaRPr lang="en-US" sz="1200"/>
          </a:p>
          <a:p>
            <a:pPr marL="127000" indent="-127000">
              <a:lnSpc>
                <a:spcPct val="106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Provide practical and emotional support at every stage, such as covering travel or parking costs</a:t>
            </a:r>
            <a:endParaRPr lang="en-US" sz="1200"/>
          </a:p>
        </p:txBody>
      </p:sp>
      <p:pic>
        <p:nvPicPr>
          <p:cNvPr id="64" name="Image 5" descr="preencoded.png">
            <a:extLst>
              <a:ext uri="{FF2B5EF4-FFF2-40B4-BE49-F238E27FC236}">
                <a16:creationId xmlns:a16="http://schemas.microsoft.com/office/drawing/2014/main" id="{A188D25B-F7FA-F5D2-5C12-EEA7C89C350F}"/>
              </a:ext>
            </a:extLst>
          </p:cNvPr>
          <p:cNvPicPr>
            <a:picLocks noChangeAspect="1"/>
          </p:cNvPicPr>
          <p:nvPr/>
        </p:nvPicPr>
        <p:blipFill>
          <a:blip r:embed="rId11"/>
          <a:stretch>
            <a:fillRect/>
          </a:stretch>
        </p:blipFill>
        <p:spPr>
          <a:xfrm>
            <a:off x="9409176" y="5029200"/>
            <a:ext cx="914400" cy="914400"/>
          </a:xfrm>
          <a:prstGeom prst="rect">
            <a:avLst/>
          </a:prstGeom>
        </p:spPr>
      </p:pic>
      <p:sp>
        <p:nvSpPr>
          <p:cNvPr id="66" name="Shape 16">
            <a:extLst>
              <a:ext uri="{FF2B5EF4-FFF2-40B4-BE49-F238E27FC236}">
                <a16:creationId xmlns:a16="http://schemas.microsoft.com/office/drawing/2014/main" id="{E1DDD970-4215-BFD8-DF8E-F6DC8E416CB3}"/>
              </a:ext>
            </a:extLst>
          </p:cNvPr>
          <p:cNvSpPr/>
          <p:nvPr/>
        </p:nvSpPr>
        <p:spPr>
          <a:xfrm>
            <a:off x="8083296" y="1645920"/>
            <a:ext cx="3566160" cy="4480560"/>
          </a:xfrm>
          <a:prstGeom prst="roundRect">
            <a:avLst>
              <a:gd name="adj" fmla="val 2308"/>
            </a:avLst>
          </a:prstGeom>
          <a:solidFill>
            <a:srgbClr val="FCE4EC">
              <a:alpha val="24706"/>
            </a:srgbClr>
          </a:solidFill>
          <a:ln w="12700">
            <a:solidFill>
              <a:srgbClr val="CC3366"/>
            </a:solidFill>
          </a:ln>
        </p:spPr>
        <p:txBody>
          <a:bodyPr wrap="square" rtlCol="0" anchor="ctr">
            <a:normAutofit/>
          </a:bodyPr>
          <a:lstStyle/>
          <a:p>
            <a:pPr algn="ctr"/>
            <a:endParaRPr lang="en-AU" sz="20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67"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48640" y="749808"/>
            <a:ext cx="6766560" cy="41148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07C89"/>
                </a:solidFill>
                <a:effectLst/>
                <a:uLnTx/>
                <a:uFillTx/>
                <a:latin typeface="Arial" pitchFamily="34" charset="0"/>
                <a:ea typeface="Arial" pitchFamily="34" charset="-122"/>
                <a:cs typeface="Arial" pitchFamily="34" charset="-120"/>
              </a:rPr>
              <a:t>Who should be in the room?</a:t>
            </a:r>
            <a:endParaRPr kumimoji="0" lang="en-US" sz="3000" b="0" i="0" u="none" strike="noStrike" kern="1200" cap="none" spc="0" normalizeH="0" baseline="0" noProof="0">
              <a:ln>
                <a:noFill/>
              </a:ln>
              <a:solidFill>
                <a:prstClr val="black"/>
              </a:solidFill>
              <a:effectLst/>
              <a:uLnTx/>
              <a:uFillTx/>
              <a:latin typeface="Arial"/>
              <a:ea typeface="+mn-ea"/>
              <a:cs typeface="+mn-cs"/>
            </a:endParaRPr>
          </a:p>
        </p:txBody>
      </p:sp>
      <p:sp>
        <p:nvSpPr>
          <p:cNvPr id="4" name="Shape 2"/>
          <p:cNvSpPr/>
          <p:nvPr/>
        </p:nvSpPr>
        <p:spPr>
          <a:xfrm>
            <a:off x="7680960" y="283464"/>
            <a:ext cx="4096512" cy="329184"/>
          </a:xfrm>
          <a:prstGeom prst="roundRect">
            <a:avLst>
              <a:gd name="adj" fmla="val 13889"/>
            </a:avLst>
          </a:prstGeom>
          <a:solidFill>
            <a:srgbClr val="075AAA"/>
          </a:solidFill>
          <a:ln w="12700">
            <a:solidFill>
              <a:srgbClr val="075AAA">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a:ea typeface="+mn-ea"/>
              <a:cs typeface="+mn-cs"/>
            </a:endParaRPr>
          </a:p>
        </p:txBody>
      </p:sp>
      <p:sp>
        <p:nvSpPr>
          <p:cNvPr id="5" name="Text 3"/>
          <p:cNvSpPr/>
          <p:nvPr/>
        </p:nvSpPr>
        <p:spPr>
          <a:xfrm>
            <a:off x="7680960" y="356616"/>
            <a:ext cx="4096512" cy="1463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STAGE 2 — MEET</a:t>
            </a:r>
            <a:endParaRPr kumimoji="0" lang="en-US" sz="1100" b="0" i="0" u="none" strike="noStrike" kern="1200" cap="none" spc="0" normalizeH="0" baseline="0" noProof="0">
              <a:ln>
                <a:noFill/>
              </a:ln>
              <a:solidFill>
                <a:prstClr val="black"/>
              </a:solidFill>
              <a:effectLst/>
              <a:uLnTx/>
              <a:uFillTx/>
              <a:latin typeface="Arial"/>
              <a:ea typeface="+mn-ea"/>
              <a:cs typeface="+mn-cs"/>
            </a:endParaRPr>
          </a:p>
        </p:txBody>
      </p:sp>
      <p:sp>
        <p:nvSpPr>
          <p:cNvPr id="6" name="Shape 4"/>
          <p:cNvSpPr/>
          <p:nvPr/>
        </p:nvSpPr>
        <p:spPr>
          <a:xfrm>
            <a:off x="9829800" y="822960"/>
            <a:ext cx="1956816" cy="329184"/>
          </a:xfrm>
          <a:prstGeom prst="roundRect">
            <a:avLst>
              <a:gd name="adj" fmla="val 44444"/>
            </a:avLst>
          </a:prstGeom>
          <a:solidFill>
            <a:srgbClr val="E9623C"/>
          </a:solidFill>
          <a:ln w="12700">
            <a:solidFill>
              <a:srgbClr val="E9623C">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Text 5"/>
          <p:cNvSpPr/>
          <p:nvPr/>
        </p:nvSpPr>
        <p:spPr>
          <a:xfrm>
            <a:off x="9829800" y="896112"/>
            <a:ext cx="1956816" cy="1463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sz="750" b="1">
                <a:solidFill>
                  <a:srgbClr val="FFFFFF"/>
                </a:solidFill>
              </a:rPr>
              <a:t>WITHIN 10 BUSINESS DAYS</a:t>
            </a: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8" name="Text 6"/>
          <p:cNvSpPr/>
          <p:nvPr/>
        </p:nvSpPr>
        <p:spPr>
          <a:xfrm>
            <a:off x="9189720" y="1298448"/>
            <a:ext cx="2971800"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65717D"/>
                </a:solidFill>
                <a:effectLst/>
                <a:uLnTx/>
                <a:uFillTx/>
                <a:latin typeface="Arial" pitchFamily="34" charset="0"/>
                <a:ea typeface="Arial" pitchFamily="34" charset="-122"/>
                <a:cs typeface="Arial" pitchFamily="34" charset="-120"/>
              </a:rPr>
              <a:t>REQUIREMENTS 3–4</a:t>
            </a: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9" name="Text 7"/>
          <p:cNvSpPr/>
          <p:nvPr/>
        </p:nvSpPr>
        <p:spPr>
          <a:xfrm>
            <a:off x="548640" y="6592824"/>
            <a:ext cx="3200400" cy="1371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65717D"/>
                </a:solidFill>
                <a:effectLst/>
                <a:uLnTx/>
                <a:uFillTx/>
                <a:latin typeface="Arial" pitchFamily="34" charset="0"/>
                <a:ea typeface="Arial" pitchFamily="34" charset="-122"/>
                <a:cs typeface="Arial" pitchFamily="34" charset="-120"/>
              </a:rPr>
              <a:t>Statutory Duty of Candour  |  Safer Care Victoria</a:t>
            </a:r>
            <a:endParaRPr kumimoji="0" lang="en-US" sz="720" b="0" i="0" u="none" strike="noStrike" kern="1200" cap="none" spc="0" normalizeH="0" baseline="0" noProof="0">
              <a:ln>
                <a:noFill/>
              </a:ln>
              <a:solidFill>
                <a:prstClr val="black"/>
              </a:solidFill>
              <a:effectLst/>
              <a:uLnTx/>
              <a:uFillTx/>
              <a:latin typeface="Arial"/>
              <a:ea typeface="+mn-ea"/>
              <a:cs typeface="+mn-cs"/>
            </a:endParaRPr>
          </a:p>
        </p:txBody>
      </p:sp>
      <p:sp>
        <p:nvSpPr>
          <p:cNvPr id="10" name="Text 8"/>
          <p:cNvSpPr/>
          <p:nvPr/>
        </p:nvSpPr>
        <p:spPr>
          <a:xfrm>
            <a:off x="5669280" y="6565392"/>
            <a:ext cx="77724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808080"/>
                </a:solidFill>
                <a:effectLst/>
                <a:uLnTx/>
                <a:uFillTx/>
                <a:latin typeface="Arial" pitchFamily="34" charset="0"/>
                <a:ea typeface="Arial" pitchFamily="34" charset="-122"/>
                <a:cs typeface="Arial" pitchFamily="34" charset="-120"/>
              </a:rPr>
              <a:t>OFFICIAL</a:t>
            </a:r>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sp>
        <p:nvSpPr>
          <p:cNvPr id="11" name="Text 9"/>
          <p:cNvSpPr/>
          <p:nvPr/>
        </p:nvSpPr>
        <p:spPr>
          <a:xfrm>
            <a:off x="566928" y="1298448"/>
            <a:ext cx="832104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02A30"/>
                </a:solidFill>
                <a:effectLst/>
                <a:uLnTx/>
                <a:uFillTx/>
                <a:latin typeface="Arial"/>
                <a:ea typeface="+mn-ea"/>
                <a:cs typeface="+mn-cs"/>
              </a:rPr>
              <a:t>At minimum, the meeting must include the right expertise and the people the patient wants present.</a:t>
            </a:r>
            <a:endParaRPr kumimoji="0" lang="en-US" sz="1400" b="0" i="0" u="none" strike="noStrike" kern="1200" cap="none" spc="0" normalizeH="0" baseline="0" noProof="0">
              <a:ln>
                <a:noFill/>
              </a:ln>
              <a:solidFill>
                <a:prstClr val="black"/>
              </a:solidFill>
              <a:effectLst/>
              <a:uLnTx/>
              <a:uFillTx/>
              <a:latin typeface="Arial"/>
              <a:ea typeface="+mn-ea"/>
              <a:cs typeface="+mn-cs"/>
            </a:endParaRPr>
          </a:p>
        </p:txBody>
      </p:sp>
      <p:sp>
        <p:nvSpPr>
          <p:cNvPr id="12" name="Shape 10"/>
          <p:cNvSpPr/>
          <p:nvPr/>
        </p:nvSpPr>
        <p:spPr>
          <a:xfrm>
            <a:off x="658368" y="1874520"/>
            <a:ext cx="786384" cy="256032"/>
          </a:xfrm>
          <a:prstGeom prst="roundRect">
            <a:avLst>
              <a:gd name="adj" fmla="val 42857"/>
            </a:avLst>
          </a:prstGeom>
          <a:solidFill>
            <a:srgbClr val="660099"/>
          </a:solidFill>
          <a:ln w="12700">
            <a:solidFill>
              <a:srgbClr val="660099">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Text 11"/>
          <p:cNvSpPr/>
          <p:nvPr/>
        </p:nvSpPr>
        <p:spPr>
          <a:xfrm>
            <a:off x="658368" y="1962531"/>
            <a:ext cx="786384" cy="1097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MUST</a:t>
            </a:r>
            <a:endParaRPr kumimoji="0" lang="en-US" sz="950" b="0" i="0" u="none" strike="noStrike" kern="1200" cap="none" spc="0" normalizeH="0" baseline="0" noProof="0">
              <a:ln>
                <a:noFill/>
              </a:ln>
              <a:solidFill>
                <a:prstClr val="black"/>
              </a:solidFill>
              <a:effectLst/>
              <a:uLnTx/>
              <a:uFillTx/>
              <a:latin typeface="Arial"/>
              <a:ea typeface="+mn-ea"/>
              <a:cs typeface="+mn-cs"/>
            </a:endParaRPr>
          </a:p>
        </p:txBody>
      </p:sp>
      <p:sp>
        <p:nvSpPr>
          <p:cNvPr id="14" name="Shape 12"/>
          <p:cNvSpPr/>
          <p:nvPr/>
        </p:nvSpPr>
        <p:spPr>
          <a:xfrm>
            <a:off x="658368" y="2176272"/>
            <a:ext cx="2560320" cy="2377440"/>
          </a:xfrm>
          <a:prstGeom prst="roundRect">
            <a:avLst>
              <a:gd name="adj" fmla="val 3077"/>
            </a:avLst>
          </a:prstGeom>
          <a:solidFill>
            <a:srgbClr val="F0E7F5">
              <a:alpha val="24706"/>
            </a:srgbClr>
          </a:solidFill>
          <a:ln w="12700">
            <a:solidFill>
              <a:srgbClr val="660099"/>
            </a:solidFill>
          </a:ln>
        </p:spPr>
        <p:txBody>
          <a:bodyPr wrap="square" rtlCol="0" anchor="ctr">
            <a:normAutofit/>
          </a:bodyPr>
          <a:lstStyle/>
          <a:p>
            <a:pPr algn="ctr"/>
            <a:endParaRPr lang="en-AU" sz="2000">
              <a:latin typeface="Arial" panose="020B0604020202020204" pitchFamily="34" charset="0"/>
              <a:cs typeface="Arial" panose="020B0604020202020204" pitchFamily="34" charset="0"/>
            </a:endParaRPr>
          </a:p>
        </p:txBody>
      </p:sp>
      <p:pic>
        <p:nvPicPr>
          <p:cNvPr id="16" name="Image 0" descr="/mnt/data/source_extract/ppt/media/image21.png"/>
          <p:cNvPicPr>
            <a:picLocks noChangeAspect="1"/>
          </p:cNvPicPr>
          <p:nvPr/>
        </p:nvPicPr>
        <p:blipFill>
          <a:blip r:embed="rId5"/>
          <a:stretch>
            <a:fillRect/>
          </a:stretch>
        </p:blipFill>
        <p:spPr>
          <a:xfrm>
            <a:off x="860373" y="2369343"/>
            <a:ext cx="316017" cy="316017"/>
          </a:xfrm>
          <a:prstGeom prst="ellipse">
            <a:avLst/>
          </a:prstGeom>
          <a:solidFill>
            <a:srgbClr val="CC3366">
              <a:alpha val="24706"/>
            </a:srgbClr>
          </a:solidFill>
          <a:ln w="12700">
            <a:solidFill>
              <a:srgbClr val="660099"/>
            </a:solidFill>
          </a:ln>
        </p:spPr>
      </p:pic>
      <p:sp>
        <p:nvSpPr>
          <p:cNvPr id="17" name="Text 14"/>
          <p:cNvSpPr/>
          <p:nvPr/>
        </p:nvSpPr>
        <p:spPr>
          <a:xfrm>
            <a:off x="1378395" y="2413157"/>
            <a:ext cx="1749065"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660099"/>
                </a:solidFill>
                <a:effectLst/>
                <a:uLnTx/>
                <a:uFillTx/>
                <a:latin typeface="Arial" pitchFamily="34" charset="0"/>
                <a:ea typeface="Arial" pitchFamily="34" charset="-122"/>
                <a:cs typeface="Arial" pitchFamily="34" charset="-120"/>
              </a:rPr>
              <a:t>Open disclosure / SDC</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18" name="Text 15"/>
          <p:cNvSpPr/>
          <p:nvPr/>
        </p:nvSpPr>
        <p:spPr>
          <a:xfrm>
            <a:off x="960120" y="2992417"/>
            <a:ext cx="1965960" cy="1088136"/>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02A30"/>
                </a:solidFill>
                <a:effectLst/>
                <a:uLnTx/>
                <a:uFillTx/>
                <a:latin typeface="Arial" pitchFamily="34" charset="0"/>
                <a:ea typeface="Arial" pitchFamily="34" charset="-122"/>
                <a:cs typeface="Arial" pitchFamily="34" charset="-120"/>
              </a:rPr>
              <a:t>One member experienced and suitably qualified in open disclosure or the SDC process</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19" name="Shape 16"/>
          <p:cNvSpPr/>
          <p:nvPr/>
        </p:nvSpPr>
        <p:spPr>
          <a:xfrm>
            <a:off x="3429000" y="1874520"/>
            <a:ext cx="786384" cy="256032"/>
          </a:xfrm>
          <a:prstGeom prst="roundRect">
            <a:avLst>
              <a:gd name="adj" fmla="val 42857"/>
            </a:avLst>
          </a:prstGeom>
          <a:solidFill>
            <a:srgbClr val="660099"/>
          </a:solidFill>
          <a:ln w="12700">
            <a:solidFill>
              <a:srgbClr val="660099">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a:ea typeface="+mn-ea"/>
              <a:cs typeface="+mn-cs"/>
            </a:endParaRPr>
          </a:p>
        </p:txBody>
      </p:sp>
      <p:sp>
        <p:nvSpPr>
          <p:cNvPr id="20" name="Text 17"/>
          <p:cNvSpPr/>
          <p:nvPr/>
        </p:nvSpPr>
        <p:spPr>
          <a:xfrm>
            <a:off x="3429000" y="1962531"/>
            <a:ext cx="786384" cy="1097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MUST</a:t>
            </a:r>
            <a:endParaRPr kumimoji="0" lang="en-US" sz="950" b="0" i="0" u="none" strike="noStrike" kern="1200" cap="none" spc="0" normalizeH="0" baseline="0" noProof="0">
              <a:ln>
                <a:noFill/>
              </a:ln>
              <a:solidFill>
                <a:prstClr val="black"/>
              </a:solidFill>
              <a:effectLst/>
              <a:uLnTx/>
              <a:uFillTx/>
              <a:latin typeface="Arial"/>
              <a:ea typeface="+mn-ea"/>
              <a:cs typeface="+mn-cs"/>
            </a:endParaRPr>
          </a:p>
        </p:txBody>
      </p:sp>
      <p:sp>
        <p:nvSpPr>
          <p:cNvPr id="21" name="Shape 18"/>
          <p:cNvSpPr/>
          <p:nvPr/>
        </p:nvSpPr>
        <p:spPr>
          <a:xfrm>
            <a:off x="3429000" y="2176272"/>
            <a:ext cx="2560320" cy="2377440"/>
          </a:xfrm>
          <a:prstGeom prst="roundRect">
            <a:avLst>
              <a:gd name="adj" fmla="val 3077"/>
            </a:avLst>
          </a:prstGeom>
          <a:solidFill>
            <a:srgbClr val="F0E7F5">
              <a:alpha val="24706"/>
            </a:srgbClr>
          </a:solidFill>
          <a:ln w="12700">
            <a:solidFill>
              <a:srgbClr val="660099"/>
            </a:solidFill>
          </a:ln>
        </p:spPr>
        <p:txBody>
          <a:bodyPr wrap="square" rtlCol="0" anchor="ctr">
            <a:normAutofit/>
          </a:bodyPr>
          <a:lstStyle/>
          <a:p>
            <a:pPr algn="ctr"/>
            <a:endParaRPr lang="en-AU" sz="2000">
              <a:latin typeface="Arial" panose="020B0604020202020204" pitchFamily="34" charset="0"/>
              <a:cs typeface="Arial" panose="020B0604020202020204" pitchFamily="34" charset="0"/>
            </a:endParaRPr>
          </a:p>
        </p:txBody>
      </p:sp>
      <p:pic>
        <p:nvPicPr>
          <p:cNvPr id="23" name="Image 1" descr="/mnt/data/source_extract/ppt/media/image21.png"/>
          <p:cNvPicPr>
            <a:picLocks noChangeAspect="1"/>
          </p:cNvPicPr>
          <p:nvPr/>
        </p:nvPicPr>
        <p:blipFill>
          <a:blip r:embed="rId5"/>
          <a:stretch>
            <a:fillRect/>
          </a:stretch>
        </p:blipFill>
        <p:spPr>
          <a:xfrm>
            <a:off x="3682892" y="2369344"/>
            <a:ext cx="316017" cy="316017"/>
          </a:xfrm>
          <a:prstGeom prst="ellipse">
            <a:avLst/>
          </a:prstGeom>
          <a:solidFill>
            <a:srgbClr val="CC3366">
              <a:alpha val="24706"/>
            </a:srgbClr>
          </a:solidFill>
          <a:ln w="12700">
            <a:solidFill>
              <a:srgbClr val="660099"/>
            </a:solidFill>
          </a:ln>
        </p:spPr>
      </p:pic>
      <p:sp>
        <p:nvSpPr>
          <p:cNvPr id="24" name="Text 20"/>
          <p:cNvSpPr/>
          <p:nvPr/>
        </p:nvSpPr>
        <p:spPr>
          <a:xfrm>
            <a:off x="4149027" y="2413157"/>
            <a:ext cx="1749065" cy="2560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660099"/>
                </a:solidFill>
                <a:effectLst/>
                <a:uLnTx/>
                <a:uFillTx/>
                <a:latin typeface="Arial" pitchFamily="34" charset="0"/>
                <a:ea typeface="Arial" pitchFamily="34" charset="-122"/>
                <a:cs typeface="Arial" pitchFamily="34" charset="-120"/>
              </a:rPr>
              <a:t>Senior clinician</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25" name="Text 21"/>
          <p:cNvSpPr/>
          <p:nvPr/>
        </p:nvSpPr>
        <p:spPr>
          <a:xfrm>
            <a:off x="3730752" y="2992417"/>
            <a:ext cx="1965960" cy="1088136"/>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02A30"/>
                </a:solidFill>
                <a:effectLst/>
                <a:uLnTx/>
                <a:uFillTx/>
                <a:latin typeface="Arial" pitchFamily="34" charset="0"/>
                <a:ea typeface="Arial" pitchFamily="34" charset="-122"/>
                <a:cs typeface="Arial" pitchFamily="34" charset="-120"/>
              </a:rPr>
              <a:t>A senior member of the clinical team involved, such as a doctor or nurse</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26" name="Shape 22"/>
          <p:cNvSpPr/>
          <p:nvPr/>
        </p:nvSpPr>
        <p:spPr>
          <a:xfrm>
            <a:off x="6199632" y="1874520"/>
            <a:ext cx="1051560" cy="256032"/>
          </a:xfrm>
          <a:prstGeom prst="roundRect">
            <a:avLst>
              <a:gd name="adj" fmla="val 42857"/>
            </a:avLst>
          </a:prstGeom>
          <a:solidFill>
            <a:srgbClr val="007586"/>
          </a:solidFill>
          <a:ln w="12700">
            <a:solidFill>
              <a:srgbClr val="007586">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Text 23"/>
          <p:cNvSpPr/>
          <p:nvPr/>
        </p:nvSpPr>
        <p:spPr>
          <a:xfrm>
            <a:off x="6199632" y="1962531"/>
            <a:ext cx="1051560" cy="1097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PATIENT</a:t>
            </a:r>
            <a:endParaRPr kumimoji="0" lang="en-US" sz="950" b="0" i="0" u="none" strike="noStrike" kern="1200" cap="none" spc="0" normalizeH="0" baseline="0" noProof="0">
              <a:ln>
                <a:noFill/>
              </a:ln>
              <a:solidFill>
                <a:prstClr val="black"/>
              </a:solidFill>
              <a:effectLst/>
              <a:uLnTx/>
              <a:uFillTx/>
              <a:latin typeface="Arial"/>
              <a:ea typeface="+mn-ea"/>
              <a:cs typeface="+mn-cs"/>
            </a:endParaRPr>
          </a:p>
        </p:txBody>
      </p:sp>
      <p:sp>
        <p:nvSpPr>
          <p:cNvPr id="28" name="Shape 24"/>
          <p:cNvSpPr/>
          <p:nvPr/>
        </p:nvSpPr>
        <p:spPr>
          <a:xfrm>
            <a:off x="6199632" y="2176272"/>
            <a:ext cx="2560320" cy="2377440"/>
          </a:xfrm>
          <a:prstGeom prst="roundRect">
            <a:avLst>
              <a:gd name="adj" fmla="val 3077"/>
            </a:avLst>
          </a:prstGeom>
          <a:solidFill>
            <a:srgbClr val="F0E7F5">
              <a:alpha val="24706"/>
            </a:srgbClr>
          </a:solidFill>
          <a:ln w="12700">
            <a:solidFill>
              <a:srgbClr val="660099"/>
            </a:solidFill>
          </a:ln>
        </p:spPr>
        <p:txBody>
          <a:bodyPr wrap="square" rtlCol="0" anchor="ctr">
            <a:normAutofit/>
          </a:bodyPr>
          <a:lstStyle/>
          <a:p>
            <a:pPr algn="ctr"/>
            <a:endParaRPr lang="en-AU" sz="2000">
              <a:latin typeface="Arial" panose="020B0604020202020204" pitchFamily="34" charset="0"/>
              <a:cs typeface="Arial" panose="020B0604020202020204" pitchFamily="34" charset="0"/>
            </a:endParaRPr>
          </a:p>
        </p:txBody>
      </p:sp>
      <p:pic>
        <p:nvPicPr>
          <p:cNvPr id="30" name="Image 2" descr="/mnt/data/source_extract/ppt/media/image5.png"/>
          <p:cNvPicPr>
            <a:picLocks noChangeAspect="1"/>
          </p:cNvPicPr>
          <p:nvPr/>
        </p:nvPicPr>
        <p:blipFill>
          <a:blip r:embed="rId6"/>
          <a:stretch>
            <a:fillRect/>
          </a:stretch>
        </p:blipFill>
        <p:spPr>
          <a:xfrm>
            <a:off x="6453524" y="2369344"/>
            <a:ext cx="316017" cy="316017"/>
          </a:xfrm>
          <a:prstGeom prst="ellipse">
            <a:avLst/>
          </a:prstGeom>
          <a:solidFill>
            <a:srgbClr val="CC3366">
              <a:alpha val="24706"/>
            </a:srgbClr>
          </a:solidFill>
          <a:ln w="12700">
            <a:solidFill>
              <a:srgbClr val="660099"/>
            </a:solidFill>
          </a:ln>
        </p:spPr>
      </p:pic>
      <p:sp>
        <p:nvSpPr>
          <p:cNvPr id="31" name="Text 26"/>
          <p:cNvSpPr/>
          <p:nvPr/>
        </p:nvSpPr>
        <p:spPr>
          <a:xfrm>
            <a:off x="6919659" y="2413157"/>
            <a:ext cx="1749065"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660099"/>
                </a:solidFill>
                <a:effectLst/>
                <a:uLnTx/>
                <a:uFillTx/>
                <a:latin typeface="Arial" pitchFamily="34" charset="0"/>
                <a:ea typeface="Arial" pitchFamily="34" charset="-122"/>
                <a:cs typeface="Arial" pitchFamily="34" charset="-120"/>
              </a:rPr>
              <a:t>Patient and supports</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2" name="Text 27"/>
          <p:cNvSpPr/>
          <p:nvPr/>
        </p:nvSpPr>
        <p:spPr>
          <a:xfrm>
            <a:off x="6501384" y="2992417"/>
            <a:ext cx="2176272" cy="1088136"/>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02A30"/>
                </a:solidFill>
                <a:effectLst/>
                <a:uLnTx/>
                <a:uFillTx/>
                <a:latin typeface="Arial" pitchFamily="34" charset="0"/>
                <a:ea typeface="Arial" pitchFamily="34" charset="-122"/>
                <a:cs typeface="Arial" pitchFamily="34" charset="-120"/>
              </a:rPr>
              <a:t>The patient, plus representatives of their choice</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3" name="Shape 28"/>
          <p:cNvSpPr/>
          <p:nvPr/>
        </p:nvSpPr>
        <p:spPr>
          <a:xfrm>
            <a:off x="8970264" y="1874520"/>
            <a:ext cx="676656" cy="256032"/>
          </a:xfrm>
          <a:prstGeom prst="roundRect">
            <a:avLst>
              <a:gd name="adj" fmla="val 42857"/>
            </a:avLst>
          </a:prstGeom>
          <a:solidFill>
            <a:srgbClr val="65717D"/>
          </a:solidFill>
          <a:ln w="12700">
            <a:solidFill>
              <a:srgbClr val="65717D">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a:ea typeface="+mn-ea"/>
              <a:cs typeface="+mn-cs"/>
            </a:endParaRPr>
          </a:p>
        </p:txBody>
      </p:sp>
      <p:sp>
        <p:nvSpPr>
          <p:cNvPr id="34" name="Text 29"/>
          <p:cNvSpPr/>
          <p:nvPr/>
        </p:nvSpPr>
        <p:spPr>
          <a:xfrm>
            <a:off x="8970264" y="1962531"/>
            <a:ext cx="676656" cy="1097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MAY</a:t>
            </a:r>
            <a:endParaRPr kumimoji="0" lang="en-US" sz="950" b="0" i="0" u="none" strike="noStrike" kern="1200" cap="none" spc="0" normalizeH="0" baseline="0" noProof="0">
              <a:ln>
                <a:noFill/>
              </a:ln>
              <a:solidFill>
                <a:prstClr val="black"/>
              </a:solidFill>
              <a:effectLst/>
              <a:uLnTx/>
              <a:uFillTx/>
              <a:latin typeface="Arial"/>
              <a:ea typeface="+mn-ea"/>
              <a:cs typeface="+mn-cs"/>
            </a:endParaRPr>
          </a:p>
        </p:txBody>
      </p:sp>
      <p:sp>
        <p:nvSpPr>
          <p:cNvPr id="35" name="Shape 30"/>
          <p:cNvSpPr/>
          <p:nvPr/>
        </p:nvSpPr>
        <p:spPr>
          <a:xfrm>
            <a:off x="8970264" y="2176272"/>
            <a:ext cx="2560320" cy="2377440"/>
          </a:xfrm>
          <a:prstGeom prst="roundRect">
            <a:avLst>
              <a:gd name="adj" fmla="val 3077"/>
            </a:avLst>
          </a:prstGeom>
          <a:solidFill>
            <a:srgbClr val="F0E7F5">
              <a:alpha val="24706"/>
            </a:srgbClr>
          </a:solidFill>
          <a:ln w="12700">
            <a:solidFill>
              <a:srgbClr val="660099"/>
            </a:solidFill>
          </a:ln>
        </p:spPr>
        <p:txBody>
          <a:bodyPr wrap="square" rtlCol="0" anchor="ctr">
            <a:normAutofit/>
          </a:bodyPr>
          <a:lstStyle/>
          <a:p>
            <a:pPr algn="ctr"/>
            <a:endParaRPr lang="en-AU" sz="2000">
              <a:latin typeface="Arial" panose="020B0604020202020204" pitchFamily="34" charset="0"/>
              <a:cs typeface="Arial" panose="020B0604020202020204" pitchFamily="34" charset="0"/>
            </a:endParaRPr>
          </a:p>
        </p:txBody>
      </p:sp>
      <p:pic>
        <p:nvPicPr>
          <p:cNvPr id="37" name="Image 3" descr="/mnt/data/source_extract/ppt/media/image3.png"/>
          <p:cNvPicPr>
            <a:picLocks noChangeAspect="1"/>
          </p:cNvPicPr>
          <p:nvPr/>
        </p:nvPicPr>
        <p:blipFill>
          <a:blip r:embed="rId7"/>
          <a:stretch>
            <a:fillRect/>
          </a:stretch>
        </p:blipFill>
        <p:spPr>
          <a:xfrm>
            <a:off x="9224156" y="2369344"/>
            <a:ext cx="316017" cy="316017"/>
          </a:xfrm>
          <a:prstGeom prst="ellipse">
            <a:avLst/>
          </a:prstGeom>
          <a:solidFill>
            <a:srgbClr val="CC3366">
              <a:alpha val="24706"/>
            </a:srgbClr>
          </a:solidFill>
          <a:ln w="12700">
            <a:solidFill>
              <a:srgbClr val="660099"/>
            </a:solidFill>
          </a:ln>
        </p:spPr>
      </p:pic>
      <p:sp>
        <p:nvSpPr>
          <p:cNvPr id="38" name="Text 32"/>
          <p:cNvSpPr/>
          <p:nvPr/>
        </p:nvSpPr>
        <p:spPr>
          <a:xfrm>
            <a:off x="9690291" y="2413157"/>
            <a:ext cx="1749065"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660099"/>
                </a:solidFill>
                <a:effectLst/>
                <a:uLnTx/>
                <a:uFillTx/>
                <a:latin typeface="Arial" pitchFamily="34" charset="0"/>
                <a:ea typeface="Arial" pitchFamily="34" charset="-122"/>
                <a:cs typeface="Arial" pitchFamily="34" charset="-120"/>
              </a:rPr>
              <a:t>Quality / trainee staff</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9" name="Text 33"/>
          <p:cNvSpPr/>
          <p:nvPr/>
        </p:nvSpPr>
        <p:spPr>
          <a:xfrm>
            <a:off x="9272016" y="2992417"/>
            <a:ext cx="1965960" cy="1088136"/>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02A30"/>
                </a:solidFill>
                <a:effectLst/>
                <a:uLnTx/>
                <a:uFillTx/>
                <a:latin typeface="Arial" pitchFamily="34" charset="0"/>
                <a:ea typeface="Arial" pitchFamily="34" charset="-122"/>
                <a:cs typeface="Arial" pitchFamily="34" charset="-120"/>
              </a:rPr>
              <a:t>•  A quality team member</a:t>
            </a:r>
            <a:endParaRPr kumimoji="0" lang="en-US" sz="12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02A30"/>
                </a:solidFill>
                <a:effectLst/>
                <a:uLnTx/>
                <a:uFillTx/>
                <a:latin typeface="Arial" pitchFamily="34" charset="0"/>
                <a:ea typeface="Arial" pitchFamily="34" charset="-122"/>
                <a:cs typeface="Arial" pitchFamily="34" charset="-120"/>
              </a:rPr>
              <a:t>•  A trainee or junior staff member for development and culture</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40" name="Shape 34"/>
          <p:cNvSpPr/>
          <p:nvPr/>
        </p:nvSpPr>
        <p:spPr>
          <a:xfrm>
            <a:off x="749808" y="4919472"/>
            <a:ext cx="5257800" cy="868680"/>
          </a:xfrm>
          <a:prstGeom prst="roundRect">
            <a:avLst>
              <a:gd name="adj" fmla="val 8421"/>
            </a:avLst>
          </a:prstGeom>
          <a:solidFill>
            <a:srgbClr val="F7FCFD"/>
          </a:solidFill>
          <a:ln w="9525">
            <a:solidFill>
              <a:srgbClr val="A9D6D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a:ea typeface="+mn-ea"/>
              <a:cs typeface="+mn-cs"/>
            </a:endParaRPr>
          </a:p>
        </p:txBody>
      </p:sp>
      <p:pic>
        <p:nvPicPr>
          <p:cNvPr id="41" name="Image 4" descr="/mnt/data/source_extract/ppt/media/image14.png"/>
          <p:cNvPicPr>
            <a:picLocks noChangeAspect="1"/>
          </p:cNvPicPr>
          <p:nvPr/>
        </p:nvPicPr>
        <p:blipFill>
          <a:blip r:embed="rId8"/>
          <a:stretch>
            <a:fillRect/>
          </a:stretch>
        </p:blipFill>
        <p:spPr>
          <a:xfrm>
            <a:off x="969264" y="5198364"/>
            <a:ext cx="310896" cy="310896"/>
          </a:xfrm>
          <a:prstGeom prst="rect">
            <a:avLst/>
          </a:prstGeom>
        </p:spPr>
      </p:pic>
      <p:sp>
        <p:nvSpPr>
          <p:cNvPr id="42" name="Text 35"/>
          <p:cNvSpPr/>
          <p:nvPr/>
        </p:nvSpPr>
        <p:spPr>
          <a:xfrm>
            <a:off x="1554480" y="5038344"/>
            <a:ext cx="4297680" cy="1463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5D6B"/>
                </a:solidFill>
                <a:effectLst/>
                <a:uLnTx/>
                <a:uFillTx/>
                <a:latin typeface="Arial"/>
                <a:ea typeface="+mn-ea"/>
                <a:cs typeface="+mn-cs"/>
              </a:rPr>
              <a:t>Support in the room</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43" name="Text 36"/>
          <p:cNvSpPr/>
          <p:nvPr/>
        </p:nvSpPr>
        <p:spPr>
          <a:xfrm>
            <a:off x="1554480" y="5239512"/>
            <a:ext cx="4297680" cy="4846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02A30"/>
                </a:solidFill>
                <a:effectLst/>
                <a:uLnTx/>
                <a:uFillTx/>
                <a:latin typeface="Arial"/>
                <a:ea typeface="+mn-ea"/>
                <a:cs typeface="+mn-cs"/>
              </a:rPr>
              <a:t>Provide a quiet, comfortable environment and materials for the patient to take notes.</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44" name="Shape 37"/>
          <p:cNvSpPr/>
          <p:nvPr/>
        </p:nvSpPr>
        <p:spPr>
          <a:xfrm>
            <a:off x="6199632" y="4919472"/>
            <a:ext cx="5257800" cy="868680"/>
          </a:xfrm>
          <a:prstGeom prst="roundRect">
            <a:avLst>
              <a:gd name="adj" fmla="val 8421"/>
            </a:avLst>
          </a:prstGeom>
          <a:solidFill>
            <a:srgbClr val="F7FCFD"/>
          </a:solidFill>
          <a:ln w="9525">
            <a:solidFill>
              <a:srgbClr val="A9D6D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a:ea typeface="+mn-ea"/>
              <a:cs typeface="+mn-cs"/>
            </a:endParaRPr>
          </a:p>
        </p:txBody>
      </p:sp>
      <p:pic>
        <p:nvPicPr>
          <p:cNvPr id="45" name="Image 5" descr="/mnt/data/source_extract/ppt/media/image19.png"/>
          <p:cNvPicPr>
            <a:picLocks noChangeAspect="1"/>
          </p:cNvPicPr>
          <p:nvPr/>
        </p:nvPicPr>
        <p:blipFill>
          <a:blip r:embed="rId9"/>
          <a:stretch>
            <a:fillRect/>
          </a:stretch>
        </p:blipFill>
        <p:spPr>
          <a:xfrm>
            <a:off x="6419088" y="5198364"/>
            <a:ext cx="310896" cy="310896"/>
          </a:xfrm>
          <a:prstGeom prst="rect">
            <a:avLst/>
          </a:prstGeom>
        </p:spPr>
      </p:pic>
      <p:sp>
        <p:nvSpPr>
          <p:cNvPr id="46" name="Text 38"/>
          <p:cNvSpPr/>
          <p:nvPr/>
        </p:nvSpPr>
        <p:spPr>
          <a:xfrm>
            <a:off x="7004304" y="5038344"/>
            <a:ext cx="4297680" cy="1463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5D6B"/>
                </a:solidFill>
                <a:effectLst/>
                <a:uLnTx/>
                <a:uFillTx/>
                <a:latin typeface="Arial"/>
                <a:ea typeface="+mn-ea"/>
                <a:cs typeface="+mn-cs"/>
              </a:rPr>
              <a:t>Where review details are not yet clear</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47" name="Text 39"/>
          <p:cNvSpPr/>
          <p:nvPr/>
        </p:nvSpPr>
        <p:spPr>
          <a:xfrm>
            <a:off x="7004304" y="5239512"/>
            <a:ext cx="4297680" cy="4846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02A30"/>
                </a:solidFill>
                <a:effectLst/>
                <a:uLnTx/>
                <a:uFillTx/>
                <a:latin typeface="Arial"/>
                <a:ea typeface="+mn-ea"/>
                <a:cs typeface="+mn-cs"/>
              </a:rPr>
              <a:t>Tell the patient that more detail will be provided in the subsequent review report.</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48" name="Text 40"/>
          <p:cNvSpPr/>
          <p:nvPr/>
        </p:nvSpPr>
        <p:spPr>
          <a:xfrm>
            <a:off x="11430000" y="6510528"/>
            <a:ext cx="502920" cy="22860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3CCE0C8-0CBE-4874-86BD-D1CF982609A5}" type="slidenum">
              <a:rPr lang="en-US" sz="850" dirty="0">
                <a:solidFill>
                  <a:srgbClr val="5A6672"/>
                </a:solidFill>
                <a:latin typeface="Arial" pitchFamily="34" charset="0"/>
                <a:ea typeface="Arial" pitchFamily="34" charset="-122"/>
                <a:cs typeface="Arial" pitchFamily="34" charset="-120"/>
              </a:rPr>
              <a:t>24</a:t>
            </a:fld>
            <a:endParaRPr kumimoji="0" lang="en-US" sz="800" b="0" i="0" u="none" strike="noStrike" kern="1200" cap="none" spc="0" normalizeH="0" baseline="0" noProof="0">
              <a:ln>
                <a:noFill/>
              </a:ln>
              <a:solidFill>
                <a:prstClr val="black"/>
              </a:solidFill>
              <a:effectLst/>
              <a:uLnTx/>
              <a:uFillTx/>
              <a:latin typeface="Arial"/>
              <a:ea typeface="+mn-ea"/>
              <a:cs typeface="+mn-cs"/>
            </a:endParaRPr>
          </a:p>
        </p:txBody>
      </p:sp>
      <p:pic>
        <p:nvPicPr>
          <p:cNvPr id="50" name="Picture 49" descr="Woman in business attire">
            <a:extLst>
              <a:ext uri="{FF2B5EF4-FFF2-40B4-BE49-F238E27FC236}">
                <a16:creationId xmlns:a16="http://schemas.microsoft.com/office/drawing/2014/main" id="{7D719E00-B152-3ECC-0E1A-C50A8C6C5499}"/>
              </a:ext>
            </a:extLst>
          </p:cNvPr>
          <p:cNvPicPr preferRelativeResize="0">
            <a:picLocks/>
          </p:cNvPicPr>
          <p:nvPr/>
        </p:nvPicPr>
        <p:blipFill>
          <a:blip r:embed="rId10"/>
          <a:srcRect r="41990" b="15704"/>
          <a:stretch>
            <a:fillRect/>
          </a:stretch>
        </p:blipFill>
        <p:spPr>
          <a:xfrm>
            <a:off x="10675620" y="3712273"/>
            <a:ext cx="828000" cy="828000"/>
          </a:xfrm>
          <a:prstGeom prst="flowChartConnector">
            <a:avLst/>
          </a:prstGeom>
        </p:spPr>
      </p:pic>
      <p:pic>
        <p:nvPicPr>
          <p:cNvPr id="56" name="Picture 55">
            <a:extLst>
              <a:ext uri="{FF2B5EF4-FFF2-40B4-BE49-F238E27FC236}">
                <a16:creationId xmlns:a16="http://schemas.microsoft.com/office/drawing/2014/main" id="{3BB9597F-BE74-7167-4629-4CA021B183A1}"/>
              </a:ext>
            </a:extLst>
          </p:cNvPr>
          <p:cNvPicPr preferRelativeResize="0">
            <a:picLocks/>
          </p:cNvPicPr>
          <p:nvPr/>
        </p:nvPicPr>
        <p:blipFill>
          <a:blip r:embed="rId11"/>
          <a:stretch>
            <a:fillRect/>
          </a:stretch>
        </p:blipFill>
        <p:spPr>
          <a:xfrm>
            <a:off x="7794191" y="3649084"/>
            <a:ext cx="828000" cy="828000"/>
          </a:xfrm>
          <a:prstGeom prst="ellipse">
            <a:avLst/>
          </a:prstGeom>
        </p:spPr>
      </p:pic>
      <p:pic>
        <p:nvPicPr>
          <p:cNvPr id="58" name="Picture 57">
            <a:extLst>
              <a:ext uri="{FF2B5EF4-FFF2-40B4-BE49-F238E27FC236}">
                <a16:creationId xmlns:a16="http://schemas.microsoft.com/office/drawing/2014/main" id="{638AFF8A-6E5C-C798-9A95-0763A22A6FB3}"/>
              </a:ext>
            </a:extLst>
          </p:cNvPr>
          <p:cNvPicPr>
            <a:picLocks/>
          </p:cNvPicPr>
          <p:nvPr/>
        </p:nvPicPr>
        <p:blipFill>
          <a:blip r:embed="rId12"/>
          <a:stretch>
            <a:fillRect/>
          </a:stretch>
        </p:blipFill>
        <p:spPr>
          <a:xfrm>
            <a:off x="5026981" y="3693985"/>
            <a:ext cx="828000" cy="828000"/>
          </a:xfrm>
          <a:prstGeom prst="ellipse">
            <a:avLst/>
          </a:prstGeom>
        </p:spPr>
      </p:pic>
      <p:pic>
        <p:nvPicPr>
          <p:cNvPr id="60" name="Picture 59" descr="Portrait of person in office">
            <a:extLst>
              <a:ext uri="{FF2B5EF4-FFF2-40B4-BE49-F238E27FC236}">
                <a16:creationId xmlns:a16="http://schemas.microsoft.com/office/drawing/2014/main" id="{BD8C0F54-E434-6AA5-0544-6FC6B5DAC0B7}"/>
              </a:ext>
            </a:extLst>
          </p:cNvPr>
          <p:cNvPicPr preferRelativeResize="0">
            <a:picLocks/>
          </p:cNvPicPr>
          <p:nvPr/>
        </p:nvPicPr>
        <p:blipFill>
          <a:blip r:embed="rId13"/>
          <a:srcRect r="17982"/>
          <a:stretch>
            <a:fillRect/>
          </a:stretch>
        </p:blipFill>
        <p:spPr>
          <a:xfrm>
            <a:off x="2266068" y="3693985"/>
            <a:ext cx="828000" cy="828000"/>
          </a:xfrm>
          <a:prstGeom prst="ellipse">
            <a:avLst/>
          </a:prstGeom>
          <a:ln>
            <a:noFill/>
          </a:ln>
          <a:effectLst>
            <a:softEdge rad="0"/>
          </a:effectLst>
        </p:spPr>
      </p:pic>
      <p:pic>
        <p:nvPicPr>
          <p:cNvPr id="49" name="Farah ensures the meeting includes at least">
            <a:hlinkClick r:id="" action="ppaction://media"/>
            <a:extLst>
              <a:ext uri="{FF2B5EF4-FFF2-40B4-BE49-F238E27FC236}">
                <a16:creationId xmlns:a16="http://schemas.microsoft.com/office/drawing/2014/main" id="{CD932AA8-E9A7-D3B1-4F02-4266F9933014}"/>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308592" y="847608"/>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31" fill="hold"/>
                                        <p:tgtEl>
                                          <p:spTgt spid="4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9"/>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02920" y="530352"/>
            <a:ext cx="7132320" cy="594360"/>
          </a:xfrm>
          <a:prstGeom prst="rect">
            <a:avLst/>
          </a:prstGeom>
          <a:noFill/>
          <a:ln/>
        </p:spPr>
        <p:txBody>
          <a:bodyPr wrap="square" lIns="0" tIns="0" rIns="0" bIns="0" rtlCol="0" anchor="ctr"/>
          <a:lstStyle/>
          <a:p>
            <a:pPr marL="0" indent="0">
              <a:buNone/>
            </a:pPr>
            <a:r>
              <a:rPr lang="en-US" sz="3300" b="1">
                <a:solidFill>
                  <a:srgbClr val="0F7B7B"/>
                </a:solidFill>
                <a:latin typeface="Arial" pitchFamily="34" charset="0"/>
                <a:ea typeface="Arial" pitchFamily="34" charset="-122"/>
                <a:cs typeface="Arial" pitchFamily="34" charset="-120"/>
              </a:rPr>
              <a:t>Hold the SDC meeting</a:t>
            </a:r>
            <a:endParaRPr lang="en-US" sz="3300"/>
          </a:p>
        </p:txBody>
      </p:sp>
      <p:sp>
        <p:nvSpPr>
          <p:cNvPr id="4" name="Text 2"/>
          <p:cNvSpPr/>
          <p:nvPr/>
        </p:nvSpPr>
        <p:spPr>
          <a:xfrm>
            <a:off x="502920" y="1152144"/>
            <a:ext cx="7498080" cy="274320"/>
          </a:xfrm>
          <a:prstGeom prst="rect">
            <a:avLst/>
          </a:prstGeom>
          <a:noFill/>
          <a:ln/>
        </p:spPr>
        <p:txBody>
          <a:bodyPr wrap="square" lIns="0" tIns="0" rIns="0" bIns="0" rtlCol="0" anchor="ctr"/>
          <a:lstStyle/>
          <a:p>
            <a:pPr marL="0" indent="0">
              <a:buNone/>
            </a:pPr>
            <a:r>
              <a:rPr lang="en-US" sz="1250">
                <a:latin typeface="Arial" pitchFamily="34" charset="0"/>
                <a:ea typeface="Arial" pitchFamily="34" charset="-122"/>
                <a:cs typeface="Arial" pitchFamily="34" charset="-120"/>
              </a:rPr>
              <a:t>The four elements to cover, and how Farrah puts each into practice with Liam</a:t>
            </a:r>
            <a:endParaRPr lang="en-US" sz="1250"/>
          </a:p>
        </p:txBody>
      </p:sp>
      <p:sp>
        <p:nvSpPr>
          <p:cNvPr id="5" name="Shape 3"/>
          <p:cNvSpPr/>
          <p:nvPr/>
        </p:nvSpPr>
        <p:spPr>
          <a:xfrm>
            <a:off x="8732520" y="256032"/>
            <a:ext cx="2999232" cy="384048"/>
          </a:xfrm>
          <a:prstGeom prst="roundRect">
            <a:avLst>
              <a:gd name="adj" fmla="val 14286"/>
            </a:avLst>
          </a:prstGeom>
          <a:solidFill>
            <a:srgbClr val="1859B5"/>
          </a:solidFill>
          <a:ln/>
        </p:spPr>
        <p:txBody>
          <a:bodyPr/>
          <a:lstStyle/>
          <a:p>
            <a:endParaRPr lang="en-AU"/>
          </a:p>
        </p:txBody>
      </p:sp>
      <p:sp>
        <p:nvSpPr>
          <p:cNvPr id="6" name="Text 4"/>
          <p:cNvSpPr/>
          <p:nvPr/>
        </p:nvSpPr>
        <p:spPr>
          <a:xfrm>
            <a:off x="8732520" y="256032"/>
            <a:ext cx="2999232" cy="384048"/>
          </a:xfrm>
          <a:prstGeom prst="rect">
            <a:avLst/>
          </a:prstGeom>
          <a:noFill/>
          <a:ln/>
        </p:spPr>
        <p:txBody>
          <a:bodyPr wrap="square" lIns="0" tIns="0" rIns="0" bIns="0" rtlCol="0" anchor="ctr"/>
          <a:lstStyle/>
          <a:p>
            <a:pPr marL="0" indent="0" algn="ctr">
              <a:buNone/>
            </a:pPr>
            <a:r>
              <a:rPr lang="en-US" sz="1200" b="1" kern="0" spc="100">
                <a:solidFill>
                  <a:srgbClr val="FFFFFF"/>
                </a:solidFill>
                <a:latin typeface="Arial" pitchFamily="34" charset="0"/>
                <a:ea typeface="Arial" pitchFamily="34" charset="-122"/>
                <a:cs typeface="Arial" pitchFamily="34" charset="-120"/>
              </a:rPr>
              <a:t>STAGE 2 — MEET</a:t>
            </a:r>
            <a:endParaRPr lang="en-US" sz="1200"/>
          </a:p>
        </p:txBody>
      </p:sp>
      <p:sp>
        <p:nvSpPr>
          <p:cNvPr id="7" name="Shape 5"/>
          <p:cNvSpPr/>
          <p:nvPr/>
        </p:nvSpPr>
        <p:spPr>
          <a:xfrm>
            <a:off x="9400032" y="768096"/>
            <a:ext cx="2331720" cy="365760"/>
          </a:xfrm>
          <a:prstGeom prst="roundRect">
            <a:avLst>
              <a:gd name="adj" fmla="val 50000"/>
            </a:avLst>
          </a:prstGeom>
          <a:solidFill>
            <a:srgbClr val="EB6A3C"/>
          </a:solidFill>
          <a:ln/>
        </p:spPr>
        <p:txBody>
          <a:bodyPr/>
          <a:lstStyle/>
          <a:p>
            <a:endParaRPr lang="en-AU"/>
          </a:p>
        </p:txBody>
      </p:sp>
      <p:sp>
        <p:nvSpPr>
          <p:cNvPr id="8" name="Text 6"/>
          <p:cNvSpPr/>
          <p:nvPr/>
        </p:nvSpPr>
        <p:spPr>
          <a:xfrm>
            <a:off x="9400032" y="768096"/>
            <a:ext cx="2331720" cy="365760"/>
          </a:xfrm>
          <a:prstGeom prst="rect">
            <a:avLst/>
          </a:prstGeom>
          <a:noFill/>
          <a:ln/>
        </p:spPr>
        <p:txBody>
          <a:bodyPr wrap="square" lIns="0" tIns="0" rIns="0" bIns="0" rtlCol="0" anchor="ctr"/>
          <a:lstStyle/>
          <a:p>
            <a:pPr marL="0" indent="0" algn="ctr">
              <a:buNone/>
            </a:pPr>
            <a:r>
              <a:rPr lang="en-US" sz="1100" b="1">
                <a:solidFill>
                  <a:srgbClr val="FFFFFF"/>
                </a:solidFill>
                <a:latin typeface="Arial" pitchFamily="34" charset="0"/>
                <a:ea typeface="Arial" pitchFamily="34" charset="-122"/>
                <a:cs typeface="Arial" pitchFamily="34" charset="-120"/>
              </a:rPr>
              <a:t>WITHIN 10 BUSINESS DAYS</a:t>
            </a:r>
            <a:endParaRPr lang="en-US" sz="1100"/>
          </a:p>
        </p:txBody>
      </p:sp>
      <p:sp>
        <p:nvSpPr>
          <p:cNvPr id="9" name="Text 7"/>
          <p:cNvSpPr/>
          <p:nvPr/>
        </p:nvSpPr>
        <p:spPr>
          <a:xfrm>
            <a:off x="9400032" y="1188720"/>
            <a:ext cx="2331720" cy="256032"/>
          </a:xfrm>
          <a:prstGeom prst="rect">
            <a:avLst/>
          </a:prstGeom>
          <a:noFill/>
          <a:ln/>
        </p:spPr>
        <p:txBody>
          <a:bodyPr wrap="square" lIns="0" tIns="0" rIns="0" bIns="0" rtlCol="0" anchor="ctr"/>
          <a:lstStyle/>
          <a:p>
            <a:pPr marL="0" indent="0" algn="r">
              <a:buNone/>
            </a:pPr>
            <a:r>
              <a:rPr lang="en-US" sz="1050" b="1">
                <a:solidFill>
                  <a:srgbClr val="5A5A5A"/>
                </a:solidFill>
                <a:latin typeface="Arial" pitchFamily="34" charset="0"/>
                <a:ea typeface="Arial" pitchFamily="34" charset="-122"/>
                <a:cs typeface="Arial" pitchFamily="34" charset="-120"/>
              </a:rPr>
              <a:t>REQUIREMENTS 3–4</a:t>
            </a:r>
            <a:endParaRPr lang="en-US" sz="1050"/>
          </a:p>
        </p:txBody>
      </p:sp>
      <p:sp>
        <p:nvSpPr>
          <p:cNvPr id="10" name="Shape 8"/>
          <p:cNvSpPr/>
          <p:nvPr/>
        </p:nvSpPr>
        <p:spPr>
          <a:xfrm>
            <a:off x="457200" y="1572768"/>
            <a:ext cx="11274552" cy="530352"/>
          </a:xfrm>
          <a:prstGeom prst="roundRect">
            <a:avLst>
              <a:gd name="adj" fmla="val 13793"/>
            </a:avLst>
          </a:prstGeom>
          <a:solidFill>
            <a:srgbClr val="F0F9F8"/>
          </a:solidFill>
          <a:ln>
            <a:solidFill>
              <a:srgbClr val="5AAA64"/>
            </a:solidFill>
          </a:ln>
        </p:spPr>
        <p:txBody>
          <a:bodyPr/>
          <a:lstStyle/>
          <a:p>
            <a:endParaRPr lang="en-AU"/>
          </a:p>
        </p:txBody>
      </p:sp>
      <p:sp>
        <p:nvSpPr>
          <p:cNvPr id="11" name="Shape 9"/>
          <p:cNvSpPr/>
          <p:nvPr/>
        </p:nvSpPr>
        <p:spPr>
          <a:xfrm>
            <a:off x="621792" y="1682496"/>
            <a:ext cx="310896" cy="310896"/>
          </a:xfrm>
          <a:prstGeom prst="ellipse">
            <a:avLst/>
          </a:prstGeom>
          <a:solidFill>
            <a:srgbClr val="0F7B7B"/>
          </a:solidFill>
          <a:ln/>
        </p:spPr>
        <p:txBody>
          <a:bodyPr/>
          <a:lstStyle/>
          <a:p>
            <a:endParaRPr lang="en-AU"/>
          </a:p>
        </p:txBody>
      </p:sp>
      <p:sp>
        <p:nvSpPr>
          <p:cNvPr id="12" name="Text 10"/>
          <p:cNvSpPr/>
          <p:nvPr/>
        </p:nvSpPr>
        <p:spPr>
          <a:xfrm>
            <a:off x="621792" y="1668780"/>
            <a:ext cx="310896" cy="31089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1</a:t>
            </a:r>
            <a:endParaRPr lang="en-US" sz="1300"/>
          </a:p>
        </p:txBody>
      </p:sp>
      <p:pic>
        <p:nvPicPr>
          <p:cNvPr id="13" name="Image 0" descr="preencoded.png"/>
          <p:cNvPicPr>
            <a:picLocks noChangeAspect="1"/>
          </p:cNvPicPr>
          <p:nvPr/>
        </p:nvPicPr>
        <p:blipFill>
          <a:blip r:embed="rId5"/>
          <a:stretch>
            <a:fillRect/>
          </a:stretch>
        </p:blipFill>
        <p:spPr>
          <a:xfrm>
            <a:off x="1042416" y="1709928"/>
            <a:ext cx="256032" cy="256032"/>
          </a:xfrm>
          <a:prstGeom prst="rect">
            <a:avLst/>
          </a:prstGeom>
        </p:spPr>
      </p:pic>
      <p:sp>
        <p:nvSpPr>
          <p:cNvPr id="14" name="Text 11"/>
          <p:cNvSpPr/>
          <p:nvPr/>
        </p:nvSpPr>
        <p:spPr>
          <a:xfrm>
            <a:off x="1417320" y="1572768"/>
            <a:ext cx="10149840" cy="530352"/>
          </a:xfrm>
          <a:prstGeom prst="rect">
            <a:avLst/>
          </a:prstGeom>
          <a:noFill/>
          <a:ln/>
        </p:spPr>
        <p:txBody>
          <a:bodyPr wrap="square" lIns="0" tIns="0" rIns="0" bIns="0" rtlCol="0" anchor="ctr"/>
          <a:lstStyle/>
          <a:p>
            <a:pPr marL="0" indent="0">
              <a:buNone/>
            </a:pPr>
            <a:r>
              <a:rPr lang="en-US" sz="1200" b="1">
                <a:solidFill>
                  <a:srgbClr val="0F7B7B"/>
                </a:solidFill>
                <a:latin typeface="Arial" pitchFamily="34" charset="0"/>
                <a:ea typeface="Arial" pitchFamily="34" charset="-122"/>
                <a:cs typeface="Arial" pitchFamily="34" charset="-120"/>
              </a:rPr>
              <a:t>Before the meeting – start with support:  </a:t>
            </a:r>
            <a:r>
              <a:rPr lang="en-US" sz="1200">
                <a:solidFill>
                  <a:srgbClr val="333333"/>
                </a:solidFill>
                <a:latin typeface="Arial" pitchFamily="34" charset="0"/>
                <a:ea typeface="Arial" pitchFamily="34" charset="-122"/>
                <a:cs typeface="Arial" pitchFamily="34" charset="-120"/>
              </a:rPr>
              <a:t>Farrah provides materials for notes and a comfortable, quiet environment.</a:t>
            </a:r>
            <a:endParaRPr lang="en-US" sz="1200"/>
          </a:p>
        </p:txBody>
      </p:sp>
      <p:sp>
        <p:nvSpPr>
          <p:cNvPr id="15" name="Shape 12"/>
          <p:cNvSpPr/>
          <p:nvPr/>
        </p:nvSpPr>
        <p:spPr>
          <a:xfrm>
            <a:off x="457200" y="2267712"/>
            <a:ext cx="2667762" cy="3273552"/>
          </a:xfrm>
          <a:prstGeom prst="roundRect">
            <a:avLst>
              <a:gd name="adj" fmla="val 3428"/>
            </a:avLst>
          </a:prstGeom>
          <a:solidFill>
            <a:srgbClr val="660099">
              <a:alpha val="25098"/>
            </a:srgbClr>
          </a:solidFill>
          <a:ln w="9525">
            <a:solidFill>
              <a:srgbClr val="660099"/>
            </a:solidFill>
            <a:prstDash val="solid"/>
          </a:ln>
        </p:spPr>
        <p:txBody>
          <a:bodyPr/>
          <a:lstStyle/>
          <a:p>
            <a:endParaRPr lang="en-AU">
              <a:solidFill>
                <a:srgbClr val="660099"/>
              </a:solidFill>
            </a:endParaRPr>
          </a:p>
        </p:txBody>
      </p:sp>
      <p:sp>
        <p:nvSpPr>
          <p:cNvPr id="16" name="Shape 13"/>
          <p:cNvSpPr/>
          <p:nvPr/>
        </p:nvSpPr>
        <p:spPr>
          <a:xfrm>
            <a:off x="621792" y="2432304"/>
            <a:ext cx="475488" cy="47548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18" name="Shape 14"/>
          <p:cNvSpPr/>
          <p:nvPr/>
        </p:nvSpPr>
        <p:spPr>
          <a:xfrm>
            <a:off x="2674850" y="2491740"/>
            <a:ext cx="292608" cy="292608"/>
          </a:xfrm>
          <a:prstGeom prst="ellipse">
            <a:avLst/>
          </a:prstGeom>
          <a:solidFill>
            <a:srgbClr val="660099">
              <a:alpha val="25098"/>
            </a:srgbClr>
          </a:solidFill>
          <a:ln w="9525">
            <a:solidFill>
              <a:srgbClr val="660099"/>
            </a:solidFill>
            <a:prstDash val="solid"/>
          </a:ln>
        </p:spPr>
        <p:txBody>
          <a:bodyPr/>
          <a:lstStyle/>
          <a:p>
            <a:endParaRPr lang="en-AU">
              <a:solidFill>
                <a:srgbClr val="660099"/>
              </a:solidFill>
            </a:endParaRPr>
          </a:p>
        </p:txBody>
      </p:sp>
      <p:sp>
        <p:nvSpPr>
          <p:cNvPr id="19" name="Text 15"/>
          <p:cNvSpPr/>
          <p:nvPr/>
        </p:nvSpPr>
        <p:spPr>
          <a:xfrm>
            <a:off x="2674850" y="2473452"/>
            <a:ext cx="292608" cy="292608"/>
          </a:xfrm>
          <a:prstGeom prst="rect">
            <a:avLst/>
          </a:prstGeom>
          <a:noFill/>
          <a:ln>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2</a:t>
            </a:r>
            <a:endParaRPr lang="en-US" sz="1300"/>
          </a:p>
        </p:txBody>
      </p:sp>
      <p:sp>
        <p:nvSpPr>
          <p:cNvPr id="20" name="Text 16"/>
          <p:cNvSpPr/>
          <p:nvPr/>
        </p:nvSpPr>
        <p:spPr>
          <a:xfrm>
            <a:off x="1207008" y="2414016"/>
            <a:ext cx="1424178" cy="548640"/>
          </a:xfrm>
          <a:prstGeom prst="rect">
            <a:avLst/>
          </a:prstGeom>
          <a:noFill/>
          <a:ln/>
        </p:spPr>
        <p:txBody>
          <a:bodyPr wrap="square" lIns="0" tIns="0" rIns="0" bIns="0" rtlCol="0" anchor="ctr"/>
          <a:lstStyle/>
          <a:p>
            <a:pPr marL="0" indent="0">
              <a:buNone/>
            </a:pPr>
            <a:r>
              <a:rPr lang="en-US" sz="1350" b="1">
                <a:solidFill>
                  <a:srgbClr val="660099"/>
                </a:solidFill>
                <a:latin typeface="Arial" pitchFamily="34" charset="0"/>
                <a:ea typeface="Arial" pitchFamily="34" charset="-122"/>
                <a:cs typeface="Arial" pitchFamily="34" charset="-120"/>
              </a:rPr>
              <a:t>Explain and apologise</a:t>
            </a:r>
            <a:endParaRPr lang="en-US" sz="1350">
              <a:solidFill>
                <a:srgbClr val="660099"/>
              </a:solidFill>
            </a:endParaRPr>
          </a:p>
        </p:txBody>
      </p:sp>
      <p:sp>
        <p:nvSpPr>
          <p:cNvPr id="21" name="Text 17"/>
          <p:cNvSpPr/>
          <p:nvPr/>
        </p:nvSpPr>
        <p:spPr>
          <a:xfrm>
            <a:off x="661416" y="3118104"/>
            <a:ext cx="2283714" cy="1371600"/>
          </a:xfrm>
          <a:prstGeom prst="rect">
            <a:avLst/>
          </a:prstGeom>
          <a:noFill/>
          <a:ln/>
        </p:spPr>
        <p:txBody>
          <a:bodyPr wrap="square" lIns="0" tIns="0" rIns="0" bIns="0" rtlCol="0" anchor="t"/>
          <a:lstStyle/>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Honest, factual explanation of what occurred</a:t>
            </a:r>
            <a:endParaRPr lang="en-US" sz="1050"/>
          </a:p>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Use language the patient understands</a:t>
            </a:r>
            <a:endParaRPr lang="en-US" sz="1050"/>
          </a:p>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Apologise again for the harm suffered</a:t>
            </a:r>
            <a:endParaRPr lang="en-US" sz="1050"/>
          </a:p>
        </p:txBody>
      </p:sp>
      <p:sp>
        <p:nvSpPr>
          <p:cNvPr id="22" name="Text 18"/>
          <p:cNvSpPr/>
          <p:nvPr/>
        </p:nvSpPr>
        <p:spPr>
          <a:xfrm>
            <a:off x="640080" y="4480560"/>
            <a:ext cx="2302002" cy="201168"/>
          </a:xfrm>
          <a:prstGeom prst="rect">
            <a:avLst/>
          </a:prstGeom>
          <a:noFill/>
          <a:ln/>
        </p:spPr>
        <p:txBody>
          <a:bodyPr wrap="square" lIns="0" tIns="0" rIns="0" bIns="0" rtlCol="0" anchor="ctr"/>
          <a:lstStyle/>
          <a:p>
            <a:pPr marL="0" indent="0">
              <a:buNone/>
            </a:pPr>
            <a:r>
              <a:rPr lang="en-US" sz="800" b="1" kern="0" spc="200">
                <a:solidFill>
                  <a:srgbClr val="7E4796"/>
                </a:solidFill>
                <a:latin typeface="Arial" pitchFamily="34" charset="0"/>
                <a:ea typeface="Arial" pitchFamily="34" charset="-122"/>
                <a:cs typeface="Arial" pitchFamily="34" charset="-120"/>
              </a:rPr>
              <a:t>IN PRACTICE</a:t>
            </a:r>
            <a:endParaRPr lang="en-US" sz="800"/>
          </a:p>
        </p:txBody>
      </p:sp>
      <p:sp>
        <p:nvSpPr>
          <p:cNvPr id="23" name="Text 19"/>
          <p:cNvSpPr/>
          <p:nvPr/>
        </p:nvSpPr>
        <p:spPr>
          <a:xfrm>
            <a:off x="640080" y="4700016"/>
            <a:ext cx="2283714" cy="786384"/>
          </a:xfrm>
          <a:prstGeom prst="rect">
            <a:avLst/>
          </a:prstGeom>
          <a:noFill/>
          <a:ln/>
        </p:spPr>
        <p:txBody>
          <a:bodyPr wrap="square" lIns="0" tIns="0" rIns="0" bIns="0" rtlCol="0" anchor="t"/>
          <a:lstStyle/>
          <a:p>
            <a:pPr marL="0" indent="0">
              <a:buNone/>
            </a:pPr>
            <a:r>
              <a:rPr lang="en-US" sz="1000" i="1">
                <a:solidFill>
                  <a:srgbClr val="333333"/>
                </a:solidFill>
                <a:latin typeface="Arial" pitchFamily="34" charset="0"/>
                <a:ea typeface="Arial" pitchFamily="34" charset="-122"/>
                <a:cs typeface="Arial" pitchFamily="34" charset="-120"/>
              </a:rPr>
              <a:t>Farrah presents a full, frank and honest explanation using words Liam is likely to understand, and apologises again.</a:t>
            </a:r>
            <a:endParaRPr lang="en-US" sz="1000"/>
          </a:p>
        </p:txBody>
      </p:sp>
      <p:sp>
        <p:nvSpPr>
          <p:cNvPr id="24" name="Shape 20"/>
          <p:cNvSpPr/>
          <p:nvPr/>
        </p:nvSpPr>
        <p:spPr>
          <a:xfrm>
            <a:off x="3326130" y="2267712"/>
            <a:ext cx="2667762" cy="3273552"/>
          </a:xfrm>
          <a:prstGeom prst="roundRect">
            <a:avLst>
              <a:gd name="adj" fmla="val 3428"/>
            </a:avLst>
          </a:prstGeom>
          <a:solidFill>
            <a:srgbClr val="660099">
              <a:alpha val="25098"/>
            </a:srgbClr>
          </a:solidFill>
          <a:ln w="9525">
            <a:solidFill>
              <a:srgbClr val="660099"/>
            </a:solidFill>
            <a:prstDash val="solid"/>
          </a:ln>
        </p:spPr>
        <p:txBody>
          <a:bodyPr/>
          <a:lstStyle/>
          <a:p>
            <a:endParaRPr lang="en-AU"/>
          </a:p>
        </p:txBody>
      </p:sp>
      <p:sp>
        <p:nvSpPr>
          <p:cNvPr id="25" name="Shape 21"/>
          <p:cNvSpPr/>
          <p:nvPr/>
        </p:nvSpPr>
        <p:spPr>
          <a:xfrm>
            <a:off x="3490722" y="2432304"/>
            <a:ext cx="475488" cy="47548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27" name="Shape 22"/>
          <p:cNvSpPr/>
          <p:nvPr/>
        </p:nvSpPr>
        <p:spPr>
          <a:xfrm>
            <a:off x="5526590" y="2491740"/>
            <a:ext cx="292608" cy="29260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28" name="Text 23"/>
          <p:cNvSpPr/>
          <p:nvPr/>
        </p:nvSpPr>
        <p:spPr>
          <a:xfrm>
            <a:off x="5532580" y="2484192"/>
            <a:ext cx="292608" cy="292608"/>
          </a:xfrm>
          <a:prstGeom prst="rect">
            <a:avLst/>
          </a:prstGeom>
          <a:noFill/>
          <a:ln>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3</a:t>
            </a:r>
            <a:endParaRPr lang="en-US" sz="1300"/>
          </a:p>
        </p:txBody>
      </p:sp>
      <p:sp>
        <p:nvSpPr>
          <p:cNvPr id="29" name="Text 24"/>
          <p:cNvSpPr/>
          <p:nvPr/>
        </p:nvSpPr>
        <p:spPr>
          <a:xfrm>
            <a:off x="4075938" y="2414016"/>
            <a:ext cx="1424178" cy="548640"/>
          </a:xfrm>
          <a:prstGeom prst="rect">
            <a:avLst/>
          </a:prstGeom>
          <a:noFill/>
          <a:ln/>
        </p:spPr>
        <p:txBody>
          <a:bodyPr wrap="square" lIns="0" tIns="0" rIns="0" bIns="0" rtlCol="0" anchor="ctr"/>
          <a:lstStyle/>
          <a:p>
            <a:pPr marL="0" indent="0">
              <a:buNone/>
            </a:pPr>
            <a:r>
              <a:rPr lang="en-US" sz="1350" b="1">
                <a:solidFill>
                  <a:srgbClr val="660099"/>
                </a:solidFill>
                <a:latin typeface="Arial" pitchFamily="34" charset="0"/>
                <a:cs typeface="Arial" pitchFamily="34" charset="-120"/>
              </a:rPr>
              <a:t>Listen</a:t>
            </a:r>
            <a:r>
              <a:rPr lang="en-US" sz="1350" b="1">
                <a:solidFill>
                  <a:srgbClr val="660099"/>
                </a:solidFill>
                <a:latin typeface="Arial" pitchFamily="34" charset="0"/>
                <a:ea typeface="Arial" pitchFamily="34" charset="-122"/>
                <a:cs typeface="Arial" pitchFamily="34" charset="-120"/>
              </a:rPr>
              <a:t> and respond</a:t>
            </a:r>
            <a:endParaRPr lang="en-US" sz="1350">
              <a:solidFill>
                <a:srgbClr val="660099"/>
              </a:solidFill>
            </a:endParaRPr>
          </a:p>
        </p:txBody>
      </p:sp>
      <p:sp>
        <p:nvSpPr>
          <p:cNvPr id="30" name="Text 25"/>
          <p:cNvSpPr/>
          <p:nvPr/>
        </p:nvSpPr>
        <p:spPr>
          <a:xfrm>
            <a:off x="3509010" y="3090672"/>
            <a:ext cx="2283714" cy="1371600"/>
          </a:xfrm>
          <a:prstGeom prst="rect">
            <a:avLst/>
          </a:prstGeom>
          <a:noFill/>
          <a:ln/>
        </p:spPr>
        <p:txBody>
          <a:bodyPr wrap="square" lIns="0" tIns="0" rIns="0" bIns="0" rtlCol="0" anchor="t"/>
          <a:lstStyle/>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Give the patient the opportunity to relate their experience</a:t>
            </a:r>
            <a:endParaRPr lang="en-US" sz="1050"/>
          </a:p>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Allow enough time for questions</a:t>
            </a:r>
            <a:endParaRPr lang="en-US" sz="1050"/>
          </a:p>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Ask about the outcomes they are seeking</a:t>
            </a:r>
            <a:endParaRPr lang="en-US" sz="1050"/>
          </a:p>
        </p:txBody>
      </p:sp>
      <p:sp>
        <p:nvSpPr>
          <p:cNvPr id="31" name="Text 26"/>
          <p:cNvSpPr/>
          <p:nvPr/>
        </p:nvSpPr>
        <p:spPr>
          <a:xfrm>
            <a:off x="3509010" y="4480560"/>
            <a:ext cx="2302002" cy="201168"/>
          </a:xfrm>
          <a:prstGeom prst="rect">
            <a:avLst/>
          </a:prstGeom>
          <a:noFill/>
          <a:ln/>
        </p:spPr>
        <p:txBody>
          <a:bodyPr wrap="square" lIns="0" tIns="0" rIns="0" bIns="0" rtlCol="0" anchor="ctr"/>
          <a:lstStyle/>
          <a:p>
            <a:pPr marL="0" indent="0">
              <a:buNone/>
            </a:pPr>
            <a:r>
              <a:rPr lang="en-US" sz="800" b="1" kern="0" spc="200">
                <a:solidFill>
                  <a:srgbClr val="7E4796"/>
                </a:solidFill>
                <a:latin typeface="Arial" pitchFamily="34" charset="0"/>
                <a:ea typeface="Arial" pitchFamily="34" charset="-122"/>
                <a:cs typeface="Arial" pitchFamily="34" charset="-120"/>
              </a:rPr>
              <a:t>IN PRACTICE</a:t>
            </a:r>
            <a:endParaRPr lang="en-US" sz="800"/>
          </a:p>
        </p:txBody>
      </p:sp>
      <p:sp>
        <p:nvSpPr>
          <p:cNvPr id="32" name="Text 27"/>
          <p:cNvSpPr/>
          <p:nvPr/>
        </p:nvSpPr>
        <p:spPr>
          <a:xfrm>
            <a:off x="3509010" y="4700016"/>
            <a:ext cx="2283714" cy="786384"/>
          </a:xfrm>
          <a:prstGeom prst="rect">
            <a:avLst/>
          </a:prstGeom>
          <a:noFill/>
          <a:ln/>
        </p:spPr>
        <p:txBody>
          <a:bodyPr wrap="square" lIns="0" tIns="0" rIns="0" bIns="0" rtlCol="0" anchor="t"/>
          <a:lstStyle/>
          <a:p>
            <a:pPr marL="0" indent="0">
              <a:buNone/>
            </a:pPr>
            <a:r>
              <a:rPr lang="en-US" sz="1000" i="1">
                <a:solidFill>
                  <a:srgbClr val="333333"/>
                </a:solidFill>
                <a:latin typeface="Arial" pitchFamily="34" charset="0"/>
                <a:ea typeface="Arial" pitchFamily="34" charset="-122"/>
                <a:cs typeface="Arial" pitchFamily="34" charset="-120"/>
              </a:rPr>
              <a:t>She allows Liam to relate his experience, share his thoughts and discuss the outcomes he is seeking.</a:t>
            </a:r>
            <a:endParaRPr lang="en-US" sz="1000"/>
          </a:p>
        </p:txBody>
      </p:sp>
      <p:sp>
        <p:nvSpPr>
          <p:cNvPr id="33" name="Shape 28"/>
          <p:cNvSpPr/>
          <p:nvPr/>
        </p:nvSpPr>
        <p:spPr>
          <a:xfrm>
            <a:off x="6195060" y="2267712"/>
            <a:ext cx="2667762" cy="3273552"/>
          </a:xfrm>
          <a:prstGeom prst="roundRect">
            <a:avLst>
              <a:gd name="adj" fmla="val 3428"/>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34" name="Shape 29"/>
          <p:cNvSpPr/>
          <p:nvPr/>
        </p:nvSpPr>
        <p:spPr>
          <a:xfrm>
            <a:off x="6359652" y="2432304"/>
            <a:ext cx="475488" cy="47548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36" name="Shape 30"/>
          <p:cNvSpPr/>
          <p:nvPr/>
        </p:nvSpPr>
        <p:spPr>
          <a:xfrm>
            <a:off x="8405622" y="2487168"/>
            <a:ext cx="292608" cy="29260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37" name="Text 31"/>
          <p:cNvSpPr/>
          <p:nvPr/>
        </p:nvSpPr>
        <p:spPr>
          <a:xfrm>
            <a:off x="8407819" y="2484192"/>
            <a:ext cx="292608" cy="292608"/>
          </a:xfrm>
          <a:prstGeom prst="rect">
            <a:avLst/>
          </a:prstGeom>
          <a:noFill/>
          <a:ln>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4</a:t>
            </a:r>
            <a:endParaRPr lang="en-US" sz="1300"/>
          </a:p>
        </p:txBody>
      </p:sp>
      <p:sp>
        <p:nvSpPr>
          <p:cNvPr id="38" name="Text 32"/>
          <p:cNvSpPr/>
          <p:nvPr/>
        </p:nvSpPr>
        <p:spPr>
          <a:xfrm>
            <a:off x="6944868" y="2414016"/>
            <a:ext cx="1424178" cy="548640"/>
          </a:xfrm>
          <a:prstGeom prst="rect">
            <a:avLst/>
          </a:prstGeom>
          <a:noFill/>
          <a:ln/>
        </p:spPr>
        <p:txBody>
          <a:bodyPr wrap="square" lIns="0" tIns="0" rIns="0" bIns="0" rtlCol="0" anchor="ctr"/>
          <a:lstStyle/>
          <a:p>
            <a:pPr marL="0" indent="0">
              <a:buNone/>
            </a:pPr>
            <a:r>
              <a:rPr lang="en-US" sz="1350" b="1">
                <a:solidFill>
                  <a:srgbClr val="660099"/>
                </a:solidFill>
                <a:latin typeface="Arial" pitchFamily="34" charset="0"/>
                <a:ea typeface="Arial" pitchFamily="34" charset="-122"/>
                <a:cs typeface="Arial" pitchFamily="34" charset="-120"/>
              </a:rPr>
              <a:t>Explain review steps</a:t>
            </a:r>
            <a:endParaRPr lang="en-US" sz="1350">
              <a:solidFill>
                <a:srgbClr val="660099"/>
              </a:solidFill>
            </a:endParaRPr>
          </a:p>
        </p:txBody>
      </p:sp>
      <p:sp>
        <p:nvSpPr>
          <p:cNvPr id="39" name="Text 33"/>
          <p:cNvSpPr/>
          <p:nvPr/>
        </p:nvSpPr>
        <p:spPr>
          <a:xfrm>
            <a:off x="6377940" y="3090672"/>
            <a:ext cx="2283714" cy="1371600"/>
          </a:xfrm>
          <a:prstGeom prst="rect">
            <a:avLst/>
          </a:prstGeom>
          <a:noFill/>
          <a:ln/>
        </p:spPr>
        <p:txBody>
          <a:bodyPr wrap="square" lIns="0" tIns="0" rIns="0" bIns="0" rtlCol="0" anchor="t"/>
          <a:lstStyle/>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Explain how the SAPSE is being reviewed and managed</a:t>
            </a:r>
            <a:endParaRPr lang="en-US" sz="1050"/>
          </a:p>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Describe immediate improvements already made</a:t>
            </a:r>
            <a:endParaRPr lang="en-US" sz="1050"/>
          </a:p>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If details are not yet clear, explain they will be in the review report</a:t>
            </a:r>
            <a:endParaRPr lang="en-US" sz="1050"/>
          </a:p>
        </p:txBody>
      </p:sp>
      <p:sp>
        <p:nvSpPr>
          <p:cNvPr id="40" name="Text 34"/>
          <p:cNvSpPr/>
          <p:nvPr/>
        </p:nvSpPr>
        <p:spPr>
          <a:xfrm>
            <a:off x="6377940" y="4480560"/>
            <a:ext cx="2302002" cy="201168"/>
          </a:xfrm>
          <a:prstGeom prst="rect">
            <a:avLst/>
          </a:prstGeom>
          <a:noFill/>
          <a:ln/>
        </p:spPr>
        <p:txBody>
          <a:bodyPr wrap="square" lIns="0" tIns="0" rIns="0" bIns="0" rtlCol="0" anchor="ctr"/>
          <a:lstStyle/>
          <a:p>
            <a:pPr marL="0" indent="0">
              <a:buNone/>
            </a:pPr>
            <a:r>
              <a:rPr lang="en-US" sz="800" b="1" kern="0" spc="200">
                <a:solidFill>
                  <a:srgbClr val="7E4796"/>
                </a:solidFill>
                <a:latin typeface="Arial" pitchFamily="34" charset="0"/>
                <a:ea typeface="Arial" pitchFamily="34" charset="-122"/>
                <a:cs typeface="Arial" pitchFamily="34" charset="-120"/>
              </a:rPr>
              <a:t>IN PRACTICE</a:t>
            </a:r>
            <a:endParaRPr lang="en-US" sz="800"/>
          </a:p>
        </p:txBody>
      </p:sp>
      <p:sp>
        <p:nvSpPr>
          <p:cNvPr id="41" name="Text 35"/>
          <p:cNvSpPr/>
          <p:nvPr/>
        </p:nvSpPr>
        <p:spPr>
          <a:xfrm>
            <a:off x="6377940" y="4700016"/>
            <a:ext cx="2283714" cy="786384"/>
          </a:xfrm>
          <a:prstGeom prst="rect">
            <a:avLst/>
          </a:prstGeom>
          <a:noFill/>
          <a:ln/>
        </p:spPr>
        <p:txBody>
          <a:bodyPr wrap="square" lIns="0" tIns="0" rIns="0" bIns="0" rtlCol="0" anchor="t"/>
          <a:lstStyle/>
          <a:p>
            <a:pPr marL="0" indent="0">
              <a:buNone/>
            </a:pPr>
            <a:r>
              <a:rPr lang="en-US" sz="1000" i="1">
                <a:solidFill>
                  <a:srgbClr val="333333"/>
                </a:solidFill>
                <a:latin typeface="Arial" pitchFamily="34" charset="0"/>
                <a:ea typeface="Arial" pitchFamily="34" charset="-122"/>
                <a:cs typeface="Arial" pitchFamily="34" charset="-120"/>
              </a:rPr>
              <a:t>She explains how the entity is reviewing and managing the event, and any immediate improvements made or planned.</a:t>
            </a:r>
            <a:endParaRPr lang="en-US" sz="1000"/>
          </a:p>
        </p:txBody>
      </p:sp>
      <p:sp>
        <p:nvSpPr>
          <p:cNvPr id="42" name="Shape 36"/>
          <p:cNvSpPr/>
          <p:nvPr/>
        </p:nvSpPr>
        <p:spPr>
          <a:xfrm>
            <a:off x="9063990" y="2267712"/>
            <a:ext cx="2667762" cy="3273552"/>
          </a:xfrm>
          <a:prstGeom prst="roundRect">
            <a:avLst>
              <a:gd name="adj" fmla="val 3428"/>
            </a:avLst>
          </a:prstGeom>
          <a:solidFill>
            <a:srgbClr val="660099">
              <a:alpha val="25098"/>
            </a:srgbClr>
          </a:solidFill>
          <a:ln w="9525">
            <a:solidFill>
              <a:srgbClr val="660099"/>
            </a:solidFill>
            <a:prstDash val="solid"/>
          </a:ln>
        </p:spPr>
        <p:txBody>
          <a:bodyPr/>
          <a:lstStyle/>
          <a:p>
            <a:endParaRPr lang="en-AU"/>
          </a:p>
        </p:txBody>
      </p:sp>
      <p:sp>
        <p:nvSpPr>
          <p:cNvPr id="43" name="Shape 37"/>
          <p:cNvSpPr/>
          <p:nvPr/>
        </p:nvSpPr>
        <p:spPr>
          <a:xfrm>
            <a:off x="9210294" y="2432304"/>
            <a:ext cx="475488" cy="47548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45" name="Shape 38"/>
          <p:cNvSpPr/>
          <p:nvPr/>
        </p:nvSpPr>
        <p:spPr>
          <a:xfrm>
            <a:off x="11256264" y="2491740"/>
            <a:ext cx="292608" cy="29260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46" name="Text 39"/>
          <p:cNvSpPr/>
          <p:nvPr/>
        </p:nvSpPr>
        <p:spPr>
          <a:xfrm>
            <a:off x="11274552" y="2473452"/>
            <a:ext cx="292608" cy="292608"/>
          </a:xfrm>
          <a:prstGeom prst="rect">
            <a:avLst/>
          </a:prstGeom>
          <a:noFill/>
          <a:ln>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5</a:t>
            </a:r>
            <a:endParaRPr lang="en-US" sz="1300"/>
          </a:p>
        </p:txBody>
      </p:sp>
      <p:sp>
        <p:nvSpPr>
          <p:cNvPr id="47" name="Text 40"/>
          <p:cNvSpPr/>
          <p:nvPr/>
        </p:nvSpPr>
        <p:spPr>
          <a:xfrm>
            <a:off x="9813798" y="2414016"/>
            <a:ext cx="1424178" cy="548640"/>
          </a:xfrm>
          <a:prstGeom prst="rect">
            <a:avLst/>
          </a:prstGeom>
          <a:noFill/>
          <a:ln/>
        </p:spPr>
        <p:txBody>
          <a:bodyPr wrap="square" lIns="0" tIns="0" rIns="0" bIns="0" rtlCol="0" anchor="ctr"/>
          <a:lstStyle/>
          <a:p>
            <a:pPr marL="0" indent="0">
              <a:buNone/>
            </a:pPr>
            <a:r>
              <a:rPr lang="en-US" sz="1350" b="1">
                <a:solidFill>
                  <a:srgbClr val="660099"/>
                </a:solidFill>
                <a:latin typeface="Arial" pitchFamily="34" charset="0"/>
                <a:ea typeface="Arial" pitchFamily="34" charset="-122"/>
                <a:cs typeface="Arial" pitchFamily="34" charset="-120"/>
              </a:rPr>
              <a:t>Plan follow-up care</a:t>
            </a:r>
            <a:endParaRPr lang="en-US" sz="1350">
              <a:solidFill>
                <a:srgbClr val="660099"/>
              </a:solidFill>
            </a:endParaRPr>
          </a:p>
        </p:txBody>
      </p:sp>
      <p:sp>
        <p:nvSpPr>
          <p:cNvPr id="48" name="Text 41"/>
          <p:cNvSpPr/>
          <p:nvPr/>
        </p:nvSpPr>
        <p:spPr>
          <a:xfrm>
            <a:off x="9246870" y="3090672"/>
            <a:ext cx="2283714" cy="1371600"/>
          </a:xfrm>
          <a:prstGeom prst="rect">
            <a:avLst/>
          </a:prstGeom>
          <a:noFill/>
          <a:ln/>
        </p:spPr>
        <p:txBody>
          <a:bodyPr wrap="square" lIns="0" tIns="0" rIns="0" bIns="0" rtlCol="0" anchor="t"/>
          <a:lstStyle/>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Explain known implications of the SAPSE</a:t>
            </a:r>
            <a:endParaRPr lang="en-US" sz="1050"/>
          </a:p>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Develop a treatment or follow-up plan</a:t>
            </a:r>
            <a:endParaRPr lang="en-US" sz="1050"/>
          </a:p>
          <a:p>
            <a:pPr marL="127000" indent="-127000">
              <a:spcAft>
                <a:spcPts val="600"/>
              </a:spcAft>
              <a:buSzPct val="100000"/>
              <a:buChar char="•"/>
            </a:pPr>
            <a:r>
              <a:rPr lang="en-US" sz="1050">
                <a:solidFill>
                  <a:srgbClr val="333333"/>
                </a:solidFill>
                <a:latin typeface="Arial" pitchFamily="34" charset="0"/>
                <a:ea typeface="Arial" pitchFamily="34" charset="-122"/>
                <a:cs typeface="Arial" pitchFamily="34" charset="-120"/>
              </a:rPr>
              <a:t>Notify the GP or local health service if agreed</a:t>
            </a:r>
            <a:endParaRPr lang="en-US" sz="1050"/>
          </a:p>
        </p:txBody>
      </p:sp>
      <p:sp>
        <p:nvSpPr>
          <p:cNvPr id="49" name="Text 42"/>
          <p:cNvSpPr/>
          <p:nvPr/>
        </p:nvSpPr>
        <p:spPr>
          <a:xfrm>
            <a:off x="9246870" y="4480560"/>
            <a:ext cx="2302002" cy="201168"/>
          </a:xfrm>
          <a:prstGeom prst="rect">
            <a:avLst/>
          </a:prstGeom>
          <a:noFill/>
          <a:ln/>
        </p:spPr>
        <p:txBody>
          <a:bodyPr wrap="square" lIns="0" tIns="0" rIns="0" bIns="0" rtlCol="0" anchor="ctr"/>
          <a:lstStyle/>
          <a:p>
            <a:pPr marL="0" indent="0">
              <a:buNone/>
            </a:pPr>
            <a:r>
              <a:rPr lang="en-US" sz="800" b="1" kern="0" spc="200">
                <a:solidFill>
                  <a:srgbClr val="7E4796"/>
                </a:solidFill>
                <a:latin typeface="Arial" pitchFamily="34" charset="0"/>
                <a:ea typeface="Arial" pitchFamily="34" charset="-122"/>
                <a:cs typeface="Arial" pitchFamily="34" charset="-120"/>
              </a:rPr>
              <a:t>IN PRACTICE</a:t>
            </a:r>
            <a:endParaRPr lang="en-US" sz="800"/>
          </a:p>
        </p:txBody>
      </p:sp>
      <p:sp>
        <p:nvSpPr>
          <p:cNvPr id="50" name="Text 43"/>
          <p:cNvSpPr/>
          <p:nvPr/>
        </p:nvSpPr>
        <p:spPr>
          <a:xfrm>
            <a:off x="9246870" y="4700016"/>
            <a:ext cx="2283714" cy="786384"/>
          </a:xfrm>
          <a:prstGeom prst="rect">
            <a:avLst/>
          </a:prstGeom>
          <a:noFill/>
          <a:ln/>
        </p:spPr>
        <p:txBody>
          <a:bodyPr wrap="square" lIns="0" tIns="0" rIns="0" bIns="0" rtlCol="0" anchor="t"/>
          <a:lstStyle/>
          <a:p>
            <a:pPr marL="0" indent="0">
              <a:buNone/>
            </a:pPr>
            <a:r>
              <a:rPr lang="en-US" sz="1000" i="1">
                <a:solidFill>
                  <a:srgbClr val="333333"/>
                </a:solidFill>
                <a:latin typeface="Arial" pitchFamily="34" charset="0"/>
                <a:ea typeface="Arial" pitchFamily="34" charset="-122"/>
                <a:cs typeface="Arial" pitchFamily="34" charset="-120"/>
              </a:rPr>
              <a:t>She explains known immediate or long-term health consequences and develops a plan for appropriate treatment.</a:t>
            </a:r>
            <a:endParaRPr lang="en-US" sz="1000"/>
          </a:p>
        </p:txBody>
      </p:sp>
      <p:sp>
        <p:nvSpPr>
          <p:cNvPr id="51" name="Shape 44"/>
          <p:cNvSpPr/>
          <p:nvPr/>
        </p:nvSpPr>
        <p:spPr>
          <a:xfrm>
            <a:off x="457200" y="5705856"/>
            <a:ext cx="6537960" cy="603504"/>
          </a:xfrm>
          <a:prstGeom prst="roundRect">
            <a:avLst>
              <a:gd name="adj" fmla="val 12121"/>
            </a:avLst>
          </a:prstGeom>
          <a:solidFill>
            <a:srgbClr val="F0F9F8"/>
          </a:solidFill>
          <a:ln/>
        </p:spPr>
        <p:txBody>
          <a:bodyPr/>
          <a:lstStyle/>
          <a:p>
            <a:endParaRPr lang="en-AU"/>
          </a:p>
        </p:txBody>
      </p:sp>
      <p:sp>
        <p:nvSpPr>
          <p:cNvPr id="52" name="Shape 45"/>
          <p:cNvSpPr/>
          <p:nvPr/>
        </p:nvSpPr>
        <p:spPr>
          <a:xfrm>
            <a:off x="621792" y="5852160"/>
            <a:ext cx="310896" cy="310896"/>
          </a:xfrm>
          <a:prstGeom prst="ellipse">
            <a:avLst/>
          </a:prstGeom>
          <a:solidFill>
            <a:srgbClr val="0F7B7B"/>
          </a:solidFill>
          <a:ln/>
        </p:spPr>
        <p:txBody>
          <a:bodyPr/>
          <a:lstStyle/>
          <a:p>
            <a:endParaRPr lang="en-AU"/>
          </a:p>
        </p:txBody>
      </p:sp>
      <p:sp>
        <p:nvSpPr>
          <p:cNvPr id="53" name="Text 46"/>
          <p:cNvSpPr/>
          <p:nvPr/>
        </p:nvSpPr>
        <p:spPr>
          <a:xfrm>
            <a:off x="621792" y="5838444"/>
            <a:ext cx="310896" cy="310896"/>
          </a:xfrm>
          <a:prstGeom prst="rect">
            <a:avLst/>
          </a:prstGeom>
          <a:noFill/>
          <a:ln/>
        </p:spPr>
        <p:txBody>
          <a:bodyPr wrap="square" lIns="0" tIns="0" rIns="0" bIns="0" rtlCol="0" anchor="ctr"/>
          <a:lstStyle/>
          <a:p>
            <a:pPr marL="0" indent="0" algn="ctr">
              <a:buNone/>
            </a:pPr>
            <a:r>
              <a:rPr lang="en-US" sz="1300" b="1">
                <a:solidFill>
                  <a:srgbClr val="FFFFFF"/>
                </a:solidFill>
                <a:latin typeface="Arial" pitchFamily="34" charset="0"/>
                <a:ea typeface="Arial" pitchFamily="34" charset="-122"/>
                <a:cs typeface="Arial" pitchFamily="34" charset="-120"/>
              </a:rPr>
              <a:t>6</a:t>
            </a:r>
            <a:endParaRPr lang="en-US" sz="1300"/>
          </a:p>
        </p:txBody>
      </p:sp>
      <p:pic>
        <p:nvPicPr>
          <p:cNvPr id="54" name="Image 5" descr="preencoded.png"/>
          <p:cNvPicPr>
            <a:picLocks noChangeAspect="1"/>
          </p:cNvPicPr>
          <p:nvPr/>
        </p:nvPicPr>
        <p:blipFill>
          <a:blip r:embed="rId6"/>
          <a:stretch>
            <a:fillRect/>
          </a:stretch>
        </p:blipFill>
        <p:spPr>
          <a:xfrm>
            <a:off x="1042416" y="5879592"/>
            <a:ext cx="256032" cy="256032"/>
          </a:xfrm>
          <a:prstGeom prst="rect">
            <a:avLst/>
          </a:prstGeom>
        </p:spPr>
      </p:pic>
      <p:sp>
        <p:nvSpPr>
          <p:cNvPr id="55" name="Text 47"/>
          <p:cNvSpPr/>
          <p:nvPr/>
        </p:nvSpPr>
        <p:spPr>
          <a:xfrm>
            <a:off x="1417320" y="5705856"/>
            <a:ext cx="5468112" cy="603504"/>
          </a:xfrm>
          <a:prstGeom prst="rect">
            <a:avLst/>
          </a:prstGeom>
          <a:noFill/>
          <a:ln/>
        </p:spPr>
        <p:txBody>
          <a:bodyPr wrap="square" lIns="0" tIns="0" rIns="0" bIns="0" rtlCol="0" anchor="ctr"/>
          <a:lstStyle/>
          <a:p>
            <a:pPr marL="0" indent="0">
              <a:buNone/>
            </a:pPr>
            <a:r>
              <a:rPr lang="en-US" sz="1100" b="1">
                <a:solidFill>
                  <a:srgbClr val="0F7B7B"/>
                </a:solidFill>
                <a:latin typeface="Arial" pitchFamily="34" charset="0"/>
                <a:ea typeface="Arial" pitchFamily="34" charset="-122"/>
                <a:cs typeface="Arial" pitchFamily="34" charset="-120"/>
              </a:rPr>
              <a:t>Afterwards – document immediately:  </a:t>
            </a:r>
            <a:r>
              <a:rPr lang="en-US" sz="1100">
                <a:solidFill>
                  <a:srgbClr val="333333"/>
                </a:solidFill>
                <a:latin typeface="Arial" pitchFamily="34" charset="0"/>
                <a:ea typeface="Arial" pitchFamily="34" charset="-122"/>
                <a:cs typeface="Arial" pitchFamily="34" charset="-120"/>
              </a:rPr>
              <a:t>Farrah compiles the meeting note (attendees, date and time, elements discussed, contact and timelines) and files it.</a:t>
            </a:r>
            <a:endParaRPr lang="en-US" sz="1100"/>
          </a:p>
        </p:txBody>
      </p:sp>
      <p:sp>
        <p:nvSpPr>
          <p:cNvPr id="56" name="Shape 48"/>
          <p:cNvSpPr/>
          <p:nvPr/>
        </p:nvSpPr>
        <p:spPr>
          <a:xfrm>
            <a:off x="7196328" y="5705856"/>
            <a:ext cx="4535424" cy="603504"/>
          </a:xfrm>
          <a:prstGeom prst="roundRect">
            <a:avLst>
              <a:gd name="adj" fmla="val 12121"/>
            </a:avLst>
          </a:prstGeom>
          <a:solidFill>
            <a:srgbClr val="F7FCFB"/>
          </a:solidFill>
          <a:ln w="12700">
            <a:solidFill>
              <a:srgbClr val="BFE3E0"/>
            </a:solidFill>
            <a:prstDash val="solid"/>
          </a:ln>
        </p:spPr>
        <p:txBody>
          <a:bodyPr/>
          <a:lstStyle/>
          <a:p>
            <a:endParaRPr lang="en-AU"/>
          </a:p>
        </p:txBody>
      </p:sp>
      <p:pic>
        <p:nvPicPr>
          <p:cNvPr id="57" name="Image 6" descr="preencoded.png"/>
          <p:cNvPicPr>
            <a:picLocks noChangeAspect="1"/>
          </p:cNvPicPr>
          <p:nvPr/>
        </p:nvPicPr>
        <p:blipFill>
          <a:blip r:embed="rId7"/>
          <a:stretch>
            <a:fillRect/>
          </a:stretch>
        </p:blipFill>
        <p:spPr>
          <a:xfrm>
            <a:off x="7360920" y="5879592"/>
            <a:ext cx="256032" cy="256032"/>
          </a:xfrm>
          <a:prstGeom prst="rect">
            <a:avLst/>
          </a:prstGeom>
        </p:spPr>
      </p:pic>
      <p:sp>
        <p:nvSpPr>
          <p:cNvPr id="58" name="Text 49"/>
          <p:cNvSpPr/>
          <p:nvPr/>
        </p:nvSpPr>
        <p:spPr>
          <a:xfrm>
            <a:off x="7717536" y="5705856"/>
            <a:ext cx="3913632" cy="603504"/>
          </a:xfrm>
          <a:prstGeom prst="rect">
            <a:avLst/>
          </a:prstGeom>
          <a:noFill/>
          <a:ln/>
        </p:spPr>
        <p:txBody>
          <a:bodyPr wrap="square" lIns="0" tIns="0" rIns="0" bIns="0" rtlCol="0" anchor="ctr"/>
          <a:lstStyle/>
          <a:p>
            <a:pPr marL="0" indent="0">
              <a:buNone/>
            </a:pPr>
            <a:r>
              <a:rPr lang="en-US" sz="1050" b="1">
                <a:solidFill>
                  <a:srgbClr val="0F7B7B"/>
                </a:solidFill>
                <a:latin typeface="Arial" pitchFamily="34" charset="0"/>
                <a:ea typeface="Arial" pitchFamily="34" charset="-122"/>
                <a:cs typeface="Arial" pitchFamily="34" charset="-120"/>
              </a:rPr>
              <a:t>Remember:  </a:t>
            </a:r>
            <a:r>
              <a:rPr lang="en-US" sz="1050">
                <a:solidFill>
                  <a:srgbClr val="333333"/>
                </a:solidFill>
                <a:latin typeface="Arial" pitchFamily="34" charset="0"/>
                <a:ea typeface="Arial" pitchFamily="34" charset="-122"/>
                <a:cs typeface="Arial" pitchFamily="34" charset="-120"/>
              </a:rPr>
              <a:t>Where a GP or local health service should be notified, this should occur only if agreed.</a:t>
            </a:r>
            <a:endParaRPr lang="en-US" sz="1050"/>
          </a:p>
        </p:txBody>
      </p:sp>
      <p:sp>
        <p:nvSpPr>
          <p:cNvPr id="59" name="Text 50"/>
          <p:cNvSpPr/>
          <p:nvPr/>
        </p:nvSpPr>
        <p:spPr>
          <a:xfrm>
            <a:off x="502920" y="6510528"/>
            <a:ext cx="4114800" cy="228600"/>
          </a:xfrm>
          <a:prstGeom prst="rect">
            <a:avLst/>
          </a:prstGeom>
          <a:noFill/>
          <a:ln/>
        </p:spPr>
        <p:txBody>
          <a:bodyPr wrap="square" lIns="0" tIns="0" rIns="0" bIns="0" rtlCol="0" anchor="ctr"/>
          <a:lstStyle/>
          <a:p>
            <a:pPr marL="0" indent="0">
              <a:buNone/>
            </a:pPr>
            <a:r>
              <a:rPr lang="en-US" sz="900">
                <a:solidFill>
                  <a:srgbClr val="7F7F7F"/>
                </a:solidFill>
                <a:latin typeface="Arial" pitchFamily="34" charset="0"/>
                <a:ea typeface="Arial" pitchFamily="34" charset="-122"/>
                <a:cs typeface="Arial" pitchFamily="34" charset="-120"/>
              </a:rPr>
              <a:t>Statutory Duty of Candour  |  Safer Care Victoria</a:t>
            </a:r>
            <a:endParaRPr lang="en-US" sz="900"/>
          </a:p>
        </p:txBody>
      </p:sp>
      <p:sp>
        <p:nvSpPr>
          <p:cNvPr id="60" name="Text 51"/>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kern="0" spc="100">
                <a:solidFill>
                  <a:srgbClr val="7F7F7F"/>
                </a:solidFill>
                <a:latin typeface="Arial" pitchFamily="34" charset="0"/>
                <a:ea typeface="Arial" pitchFamily="34" charset="-122"/>
                <a:cs typeface="Arial" pitchFamily="34" charset="-120"/>
              </a:rPr>
              <a:t>OFFICIAL</a:t>
            </a:r>
            <a:endParaRPr lang="en-US" sz="800"/>
          </a:p>
        </p:txBody>
      </p:sp>
      <p:pic>
        <p:nvPicPr>
          <p:cNvPr id="61" name="Requirement_4_stitched">
            <a:hlinkClick r:id="" action="ppaction://media"/>
            <a:extLst>
              <a:ext uri="{FF2B5EF4-FFF2-40B4-BE49-F238E27FC236}">
                <a16:creationId xmlns:a16="http://schemas.microsoft.com/office/drawing/2014/main" id="{56D8339D-F1CC-58BE-3F71-62493F23C31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061325" y="266446"/>
            <a:ext cx="406400" cy="406400"/>
          </a:xfrm>
          <a:prstGeom prst="rect">
            <a:avLst/>
          </a:prstGeom>
        </p:spPr>
      </p:pic>
      <p:pic>
        <p:nvPicPr>
          <p:cNvPr id="65" name="Image 0" descr="/mnt/data/source_extract/ppt/media/image13.png">
            <a:extLst>
              <a:ext uri="{FF2B5EF4-FFF2-40B4-BE49-F238E27FC236}">
                <a16:creationId xmlns:a16="http://schemas.microsoft.com/office/drawing/2014/main" id="{FE90857A-367D-8133-4951-AE7D37E2B917}"/>
              </a:ext>
            </a:extLst>
          </p:cNvPr>
          <p:cNvPicPr>
            <a:picLocks noChangeAspect="1"/>
          </p:cNvPicPr>
          <p:nvPr/>
        </p:nvPicPr>
        <p:blipFill>
          <a:blip r:embed="rId9"/>
          <a:stretch>
            <a:fillRect/>
          </a:stretch>
        </p:blipFill>
        <p:spPr>
          <a:xfrm>
            <a:off x="691347" y="2503108"/>
            <a:ext cx="316017" cy="316017"/>
          </a:xfrm>
          <a:prstGeom prst="rect">
            <a:avLst/>
          </a:prstGeom>
          <a:noFill/>
          <a:ln w="9525">
            <a:noFill/>
            <a:prstDash val="solid"/>
          </a:ln>
        </p:spPr>
      </p:pic>
      <p:pic>
        <p:nvPicPr>
          <p:cNvPr id="67" name="Image 2" descr="/mnt/data/source_extract/ppt/media/image3.png">
            <a:extLst>
              <a:ext uri="{FF2B5EF4-FFF2-40B4-BE49-F238E27FC236}">
                <a16:creationId xmlns:a16="http://schemas.microsoft.com/office/drawing/2014/main" id="{DE9F9D47-91D1-DEA3-E95F-8B7EDCBC7F16}"/>
              </a:ext>
            </a:extLst>
          </p:cNvPr>
          <p:cNvPicPr>
            <a:picLocks noChangeAspect="1"/>
          </p:cNvPicPr>
          <p:nvPr/>
        </p:nvPicPr>
        <p:blipFill>
          <a:blip r:embed="rId10"/>
          <a:stretch>
            <a:fillRect/>
          </a:stretch>
        </p:blipFill>
        <p:spPr>
          <a:xfrm>
            <a:off x="3569802" y="2503108"/>
            <a:ext cx="316017" cy="316017"/>
          </a:xfrm>
          <a:prstGeom prst="rect">
            <a:avLst/>
          </a:prstGeom>
          <a:noFill/>
          <a:ln w="9525">
            <a:noFill/>
            <a:prstDash val="solid"/>
          </a:ln>
        </p:spPr>
      </p:pic>
      <p:pic>
        <p:nvPicPr>
          <p:cNvPr id="69" name="Image 4" descr="/mnt/data/source_extract/ppt/media/image18.png">
            <a:extLst>
              <a:ext uri="{FF2B5EF4-FFF2-40B4-BE49-F238E27FC236}">
                <a16:creationId xmlns:a16="http://schemas.microsoft.com/office/drawing/2014/main" id="{DAD75965-A758-C8A3-D70D-2E47D714806C}"/>
              </a:ext>
            </a:extLst>
          </p:cNvPr>
          <p:cNvPicPr>
            <a:picLocks noChangeAspect="1"/>
          </p:cNvPicPr>
          <p:nvPr/>
        </p:nvPicPr>
        <p:blipFill>
          <a:blip r:embed="rId11"/>
          <a:stretch>
            <a:fillRect/>
          </a:stretch>
        </p:blipFill>
        <p:spPr>
          <a:xfrm>
            <a:off x="6429207" y="2503108"/>
            <a:ext cx="316017" cy="316017"/>
          </a:xfrm>
          <a:prstGeom prst="rect">
            <a:avLst/>
          </a:prstGeom>
        </p:spPr>
      </p:pic>
      <p:pic>
        <p:nvPicPr>
          <p:cNvPr id="71" name="Image 6" descr="/mnt/data/source_extract/ppt/media/image5.png">
            <a:extLst>
              <a:ext uri="{FF2B5EF4-FFF2-40B4-BE49-F238E27FC236}">
                <a16:creationId xmlns:a16="http://schemas.microsoft.com/office/drawing/2014/main" id="{C237F85A-B6B6-BEB7-0DE7-1EEB287015CA}"/>
              </a:ext>
            </a:extLst>
          </p:cNvPr>
          <p:cNvPicPr>
            <a:picLocks noChangeAspect="1"/>
          </p:cNvPicPr>
          <p:nvPr/>
        </p:nvPicPr>
        <p:blipFill>
          <a:blip r:embed="rId12"/>
          <a:stretch>
            <a:fillRect/>
          </a:stretch>
        </p:blipFill>
        <p:spPr>
          <a:xfrm>
            <a:off x="9307662" y="2503108"/>
            <a:ext cx="316017" cy="316017"/>
          </a:xfrm>
          <a:prstGeom prst="rect">
            <a:avLst/>
          </a:prstGeom>
          <a:noFill/>
          <a:ln w="9525">
            <a:noFill/>
            <a:prstDash val="solid"/>
          </a:ln>
        </p:spPr>
      </p:pic>
      <p:sp>
        <p:nvSpPr>
          <p:cNvPr id="63" name="Text 2">
            <a:extLst>
              <a:ext uri="{FF2B5EF4-FFF2-40B4-BE49-F238E27FC236}">
                <a16:creationId xmlns:a16="http://schemas.microsoft.com/office/drawing/2014/main" id="{2DB2630D-FC39-10E0-CF90-B77B177B5442}"/>
              </a:ext>
            </a:extLst>
          </p:cNvPr>
          <p:cNvSpPr/>
          <p:nvPr/>
        </p:nvSpPr>
        <p:spPr>
          <a:xfrm>
            <a:off x="11430000" y="6473952"/>
            <a:ext cx="502920" cy="265176"/>
          </a:xfrm>
          <a:prstGeom prst="rect">
            <a:avLst/>
          </a:prstGeom>
          <a:noFill/>
          <a:ln/>
        </p:spPr>
        <p:txBody>
          <a:bodyPr wrap="square" lIns="0" tIns="0" rIns="0" bIns="0" rtlCol="0" anchor="ctr"/>
          <a:lstStyle/>
          <a:p>
            <a:pPr marL="0" indent="0" algn="r">
              <a:buNone/>
            </a:pPr>
            <a:r>
              <a:rPr lang="en-US" sz="850">
                <a:solidFill>
                  <a:srgbClr val="5A6672"/>
                </a:solidFill>
                <a:latin typeface="Arial" pitchFamily="34" charset="0"/>
                <a:ea typeface="Arial" pitchFamily="34" charset="-122"/>
                <a:cs typeface="Arial" pitchFamily="34" charset="-120"/>
              </a:rPr>
              <a:t>25</a:t>
            </a:r>
            <a:endParaRPr lang="en-US" sz="8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639" fill="hold"/>
                                        <p:tgtEl>
                                          <p:spTgt spid="6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29">
            <a:extLst>
              <a:ext uri="{FF2B5EF4-FFF2-40B4-BE49-F238E27FC236}">
                <a16:creationId xmlns:a16="http://schemas.microsoft.com/office/drawing/2014/main" id="{5754922B-83CE-D0CA-D365-6AD61AA61064}"/>
              </a:ext>
            </a:extLst>
          </p:cNvPr>
          <p:cNvSpPr/>
          <p:nvPr/>
        </p:nvSpPr>
        <p:spPr>
          <a:xfrm>
            <a:off x="5522976" y="1661057"/>
            <a:ext cx="475488" cy="47548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19" name="Shape 29">
            <a:extLst>
              <a:ext uri="{FF2B5EF4-FFF2-40B4-BE49-F238E27FC236}">
                <a16:creationId xmlns:a16="http://schemas.microsoft.com/office/drawing/2014/main" id="{2B6DC43A-3C77-7628-D39A-4BD117FB3833}"/>
              </a:ext>
            </a:extLst>
          </p:cNvPr>
          <p:cNvSpPr/>
          <p:nvPr/>
        </p:nvSpPr>
        <p:spPr>
          <a:xfrm>
            <a:off x="6154745" y="4904913"/>
            <a:ext cx="475488" cy="47548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17" name="Shape 29">
            <a:extLst>
              <a:ext uri="{FF2B5EF4-FFF2-40B4-BE49-F238E27FC236}">
                <a16:creationId xmlns:a16="http://schemas.microsoft.com/office/drawing/2014/main" id="{8203B35F-1CCF-EBB4-F219-222B709BDDE9}"/>
              </a:ext>
            </a:extLst>
          </p:cNvPr>
          <p:cNvSpPr/>
          <p:nvPr/>
        </p:nvSpPr>
        <p:spPr>
          <a:xfrm>
            <a:off x="1039545" y="4832321"/>
            <a:ext cx="475488" cy="475488"/>
          </a:xfrm>
          <a:prstGeom prst="ellipse">
            <a:avLst/>
          </a:prstGeom>
          <a:solidFill>
            <a:srgbClr val="660099">
              <a:alpha val="25098"/>
            </a:srgbClr>
          </a:solidFill>
          <a:ln w="9525">
            <a:solidFill>
              <a:srgbClr val="660099"/>
            </a:solidFill>
            <a:prstDash val="solid"/>
          </a:ln>
        </p:spPr>
        <p:txBody>
          <a:bodyPr/>
          <a:lstStyle/>
          <a:p>
            <a:endParaRPr lang="en-AU">
              <a:solidFill>
                <a:schemeClr val="tx1"/>
              </a:solidFill>
            </a:endParaRPr>
          </a:p>
        </p:txBody>
      </p:sp>
      <p:sp>
        <p:nvSpPr>
          <p:cNvPr id="4" name="Text 1"/>
          <p:cNvSpPr/>
          <p:nvPr/>
        </p:nvSpPr>
        <p:spPr>
          <a:xfrm>
            <a:off x="521208" y="6542302"/>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anose="020B0604020202020204" pitchFamily="34" charset="0"/>
                <a:ea typeface="Arial" pitchFamily="34" charset="-122"/>
                <a:cs typeface="Arial" panose="020B0604020202020204" pitchFamily="34" charset="0"/>
              </a:rPr>
              <a:t>Statutory Duty of Candour  |  Safer Care Victoria</a:t>
            </a:r>
            <a:endParaRPr lang="en-US" sz="1200">
              <a:latin typeface="Arial" panose="020B0604020202020204" pitchFamily="34" charset="0"/>
              <a:cs typeface="Arial" panose="020B0604020202020204" pitchFamily="34" charset="0"/>
            </a:endParaRPr>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53B6B8FE-0581-4890-8623-69F4ABC7FC76}" type="slidenum">
              <a:rPr lang="en-US" sz="850" dirty="0">
                <a:solidFill>
                  <a:srgbClr val="5A6672"/>
                </a:solidFill>
                <a:latin typeface="Arial" pitchFamily="34" charset="0"/>
                <a:ea typeface="Arial" pitchFamily="34" charset="-122"/>
                <a:cs typeface="Arial" pitchFamily="34" charset="-120"/>
              </a:rPr>
              <a:t>26</a:t>
            </a:fld>
            <a:endParaRPr lang="en-US" sz="850"/>
          </a:p>
        </p:txBody>
      </p:sp>
      <p:sp>
        <p:nvSpPr>
          <p:cNvPr id="7" name="Text 4"/>
          <p:cNvSpPr/>
          <p:nvPr/>
        </p:nvSpPr>
        <p:spPr>
          <a:xfrm>
            <a:off x="548640" y="658368"/>
            <a:ext cx="877824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Close the meeting with a written note</a:t>
            </a:r>
            <a:endParaRPr lang="en-US" sz="2800"/>
          </a:p>
        </p:txBody>
      </p:sp>
      <p:sp>
        <p:nvSpPr>
          <p:cNvPr id="8" name="Shape 5"/>
          <p:cNvSpPr/>
          <p:nvPr/>
        </p:nvSpPr>
        <p:spPr>
          <a:xfrm>
            <a:off x="9692640" y="468673"/>
            <a:ext cx="1920240" cy="310896"/>
          </a:xfrm>
          <a:prstGeom prst="roundRect">
            <a:avLst>
              <a:gd name="adj" fmla="val 50000"/>
            </a:avLst>
          </a:prstGeom>
          <a:solidFill>
            <a:srgbClr val="E6643C"/>
          </a:solidFill>
          <a:ln/>
        </p:spPr>
        <p:txBody>
          <a:bodyPr/>
          <a:lstStyle/>
          <a:p>
            <a:endParaRPr lang="en-AU"/>
          </a:p>
        </p:txBody>
      </p:sp>
      <p:sp>
        <p:nvSpPr>
          <p:cNvPr id="9" name="Text 6"/>
          <p:cNvSpPr/>
          <p:nvPr/>
        </p:nvSpPr>
        <p:spPr>
          <a:xfrm>
            <a:off x="9692640" y="468673"/>
            <a:ext cx="192024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WITHIN 10 BUS. DAYS</a:t>
            </a:r>
            <a:endParaRPr lang="en-US" sz="1050"/>
          </a:p>
        </p:txBody>
      </p:sp>
      <p:sp>
        <p:nvSpPr>
          <p:cNvPr id="10" name="Text 7"/>
          <p:cNvSpPr/>
          <p:nvPr/>
        </p:nvSpPr>
        <p:spPr>
          <a:xfrm>
            <a:off x="9692640" y="852721"/>
            <a:ext cx="1920240" cy="274320"/>
          </a:xfrm>
          <a:prstGeom prst="rect">
            <a:avLst/>
          </a:prstGeom>
          <a:noFill/>
          <a:ln/>
        </p:spPr>
        <p:txBody>
          <a:bodyPr wrap="square" lIns="0" tIns="0" rIns="0" bIns="0" rtlCol="0" anchor="ctr"/>
          <a:lstStyle/>
          <a:p>
            <a:pPr marL="0" indent="0" algn="ctr">
              <a:buNone/>
            </a:pPr>
            <a:r>
              <a:rPr lang="en-US" sz="950" b="1" kern="0" spc="100">
                <a:solidFill>
                  <a:srgbClr val="5A6672"/>
                </a:solidFill>
                <a:latin typeface="Arial" pitchFamily="34" charset="0"/>
                <a:ea typeface="Arial" pitchFamily="34" charset="-122"/>
                <a:cs typeface="Arial" pitchFamily="34" charset="-120"/>
              </a:rPr>
              <a:t>REQUIREMENT 4</a:t>
            </a:r>
            <a:endParaRPr lang="en-US" sz="950"/>
          </a:p>
        </p:txBody>
      </p:sp>
      <p:pic>
        <p:nvPicPr>
          <p:cNvPr id="11" name="Image 0"/>
          <p:cNvPicPr>
            <a:picLocks noChangeAspect="1"/>
          </p:cNvPicPr>
          <p:nvPr/>
        </p:nvPicPr>
        <p:blipFill>
          <a:blip r:embed="rId5"/>
          <a:srcRect/>
          <a:stretch/>
        </p:blipFill>
        <p:spPr>
          <a:xfrm>
            <a:off x="973410" y="1369307"/>
            <a:ext cx="3623576" cy="2717682"/>
          </a:xfrm>
          <a:prstGeom prst="rect">
            <a:avLst/>
          </a:prstGeom>
        </p:spPr>
      </p:pic>
      <p:sp>
        <p:nvSpPr>
          <p:cNvPr id="12" name="Shape 8"/>
          <p:cNvSpPr/>
          <p:nvPr/>
        </p:nvSpPr>
        <p:spPr>
          <a:xfrm>
            <a:off x="5257800" y="1407739"/>
            <a:ext cx="6382512" cy="2850490"/>
          </a:xfrm>
          <a:prstGeom prst="roundRect">
            <a:avLst>
              <a:gd name="adj" fmla="val 2500"/>
            </a:avLst>
          </a:prstGeom>
          <a:solidFill>
            <a:srgbClr val="660099">
              <a:alpha val="25098"/>
            </a:srgbClr>
          </a:solidFill>
          <a:ln w="9525">
            <a:solidFill>
              <a:srgbClr val="660099"/>
            </a:solidFill>
            <a:prstDash val="solid"/>
          </a:ln>
        </p:spPr>
        <p:txBody>
          <a:bodyPr/>
          <a:lstStyle/>
          <a:p>
            <a:endParaRPr lang="en-AU">
              <a:solidFill>
                <a:prstClr val="black"/>
              </a:solidFill>
            </a:endParaRPr>
          </a:p>
        </p:txBody>
      </p:sp>
      <p:sp>
        <p:nvSpPr>
          <p:cNvPr id="13" name="Shape 9"/>
          <p:cNvSpPr/>
          <p:nvPr/>
        </p:nvSpPr>
        <p:spPr>
          <a:xfrm>
            <a:off x="5532120" y="1663771"/>
            <a:ext cx="457200" cy="457200"/>
          </a:xfrm>
          <a:prstGeom prst="ellipse">
            <a:avLst/>
          </a:prstGeom>
          <a:noFill/>
          <a:ln/>
        </p:spPr>
        <p:txBody>
          <a:bodyPr/>
          <a:lstStyle/>
          <a:p>
            <a:endParaRPr lang="en-AU"/>
          </a:p>
        </p:txBody>
      </p:sp>
      <p:pic>
        <p:nvPicPr>
          <p:cNvPr id="14" name="Image 1" descr="preencoded.png"/>
          <p:cNvPicPr>
            <a:picLocks noChangeAspect="1"/>
          </p:cNvPicPr>
          <p:nvPr/>
        </p:nvPicPr>
        <p:blipFill>
          <a:blip r:embed="rId6"/>
          <a:stretch>
            <a:fillRect/>
          </a:stretch>
        </p:blipFill>
        <p:spPr>
          <a:xfrm>
            <a:off x="5655564" y="1787215"/>
            <a:ext cx="210312" cy="210312"/>
          </a:xfrm>
          <a:prstGeom prst="rect">
            <a:avLst/>
          </a:prstGeom>
        </p:spPr>
      </p:pic>
      <p:sp>
        <p:nvSpPr>
          <p:cNvPr id="15" name="Text 10"/>
          <p:cNvSpPr/>
          <p:nvPr/>
        </p:nvSpPr>
        <p:spPr>
          <a:xfrm>
            <a:off x="6126480" y="1645483"/>
            <a:ext cx="5285232" cy="493776"/>
          </a:xfrm>
          <a:prstGeom prst="rect">
            <a:avLst/>
          </a:prstGeom>
          <a:noFill/>
          <a:ln/>
        </p:spPr>
        <p:txBody>
          <a:bodyPr wrap="square" lIns="0" tIns="0" rIns="0" bIns="0" rtlCol="0" anchor="ctr"/>
          <a:lstStyle/>
          <a:p>
            <a:pPr marL="0" indent="0">
              <a:buNone/>
            </a:pPr>
            <a:r>
              <a:rPr lang="en-US" sz="1450" b="1">
                <a:solidFill>
                  <a:srgbClr val="660099"/>
                </a:solidFill>
                <a:latin typeface="Arial" pitchFamily="34" charset="0"/>
                <a:ea typeface="Arial" pitchFamily="34" charset="-122"/>
                <a:cs typeface="Arial" pitchFamily="34" charset="-120"/>
              </a:rPr>
              <a:t>Record immediately after the meeting</a:t>
            </a:r>
            <a:endParaRPr lang="en-US" sz="1450">
              <a:solidFill>
                <a:srgbClr val="660099"/>
              </a:solidFill>
            </a:endParaRPr>
          </a:p>
        </p:txBody>
      </p:sp>
      <p:sp>
        <p:nvSpPr>
          <p:cNvPr id="16" name="Text 11"/>
          <p:cNvSpPr/>
          <p:nvPr/>
        </p:nvSpPr>
        <p:spPr>
          <a:xfrm>
            <a:off x="5550408" y="2276419"/>
            <a:ext cx="5797296" cy="2194560"/>
          </a:xfrm>
          <a:prstGeom prst="rect">
            <a:avLst/>
          </a:prstGeom>
          <a:noFill/>
          <a:ln/>
        </p:spPr>
        <p:txBody>
          <a:bodyPr wrap="square" lIns="0" tIns="0" rIns="0" bIns="0" rtlCol="0" anchor="t"/>
          <a:lstStyle/>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Who was present, and the time and date of the meeting</a:t>
            </a:r>
            <a:endParaRPr lang="en-US" sz="1150"/>
          </a:p>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Confirmation that all elements of the SDC were discussed</a:t>
            </a:r>
            <a:endParaRPr lang="en-US" sz="1150"/>
          </a:p>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A point of contact for ongoing follow-up</a:t>
            </a:r>
            <a:endParaRPr lang="en-US" sz="1150"/>
          </a:p>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Clear details of the future timelines and requirements of the SDC process</a:t>
            </a:r>
            <a:endParaRPr lang="en-US" sz="1150"/>
          </a:p>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Any other comments or questions for noting</a:t>
            </a:r>
            <a:endParaRPr lang="en-US" sz="1150"/>
          </a:p>
          <a:p>
            <a:pPr marL="127000" indent="-127000">
              <a:lnSpc>
                <a:spcPct val="106000"/>
              </a:lnSpc>
              <a:spcAft>
                <a:spcPts val="800"/>
              </a:spcAft>
              <a:buSzPct val="100000"/>
              <a:buChar char="•"/>
            </a:pPr>
            <a:r>
              <a:rPr lang="en-US" sz="1150" b="1">
                <a:solidFill>
                  <a:srgbClr val="005965"/>
                </a:solidFill>
                <a:latin typeface="Arial" pitchFamily="34" charset="0"/>
                <a:ea typeface="Arial" pitchFamily="34" charset="-122"/>
                <a:cs typeface="Arial" pitchFamily="34" charset="-120"/>
              </a:rPr>
              <a:t>File a copy of this note in the appropriate records</a:t>
            </a:r>
            <a:endParaRPr lang="en-US" sz="1150"/>
          </a:p>
        </p:txBody>
      </p:sp>
      <p:grpSp>
        <p:nvGrpSpPr>
          <p:cNvPr id="61" name="Group 60">
            <a:extLst>
              <a:ext uri="{FF2B5EF4-FFF2-40B4-BE49-F238E27FC236}">
                <a16:creationId xmlns:a16="http://schemas.microsoft.com/office/drawing/2014/main" id="{30D109E1-AB3F-6C51-28F9-2E2DD1E12CAD}"/>
              </a:ext>
            </a:extLst>
          </p:cNvPr>
          <p:cNvGrpSpPr/>
          <p:nvPr/>
        </p:nvGrpSpPr>
        <p:grpSpPr>
          <a:xfrm>
            <a:off x="746937" y="4676226"/>
            <a:ext cx="4983480" cy="1562782"/>
            <a:chOff x="566928" y="4706165"/>
            <a:chExt cx="4983480" cy="1562782"/>
          </a:xfrm>
          <a:solidFill>
            <a:srgbClr val="EAB9EB"/>
          </a:solidFill>
        </p:grpSpPr>
        <p:sp>
          <p:nvSpPr>
            <p:cNvPr id="41" name="Shape 14">
              <a:extLst>
                <a:ext uri="{FF2B5EF4-FFF2-40B4-BE49-F238E27FC236}">
                  <a16:creationId xmlns:a16="http://schemas.microsoft.com/office/drawing/2014/main" id="{7B810058-31C6-ED53-A202-C2BF8B0E169B}"/>
                </a:ext>
              </a:extLst>
            </p:cNvPr>
            <p:cNvSpPr/>
            <p:nvPr/>
          </p:nvSpPr>
          <p:spPr>
            <a:xfrm>
              <a:off x="566928" y="4706165"/>
              <a:ext cx="4480560" cy="1562782"/>
            </a:xfrm>
            <a:prstGeom prst="roundRect">
              <a:avLst>
                <a:gd name="adj" fmla="val 3774"/>
              </a:avLst>
            </a:prstGeom>
            <a:solidFill>
              <a:srgbClr val="660099">
                <a:alpha val="25098"/>
              </a:srgbClr>
            </a:solidFill>
            <a:ln w="9525">
              <a:solidFill>
                <a:srgbClr val="660099"/>
              </a:solidFill>
              <a:prstDash val="solid"/>
            </a:ln>
          </p:spPr>
          <p:txBody>
            <a:bodyPr/>
            <a:lstStyle/>
            <a:p>
              <a:endParaRPr lang="en-AU">
                <a:solidFill>
                  <a:prstClr val="black"/>
                </a:solidFill>
              </a:endParaRPr>
            </a:p>
          </p:txBody>
        </p:sp>
        <p:sp>
          <p:nvSpPr>
            <p:cNvPr id="43" name="Shape 15">
              <a:extLst>
                <a:ext uri="{FF2B5EF4-FFF2-40B4-BE49-F238E27FC236}">
                  <a16:creationId xmlns:a16="http://schemas.microsoft.com/office/drawing/2014/main" id="{DC56D79E-581A-457B-60FE-9F5C58AAD81B}"/>
                </a:ext>
              </a:extLst>
            </p:cNvPr>
            <p:cNvSpPr/>
            <p:nvPr/>
          </p:nvSpPr>
          <p:spPr>
            <a:xfrm>
              <a:off x="859536" y="4843972"/>
              <a:ext cx="493776" cy="493776"/>
            </a:xfrm>
            <a:prstGeom prst="ellipse">
              <a:avLst/>
            </a:prstGeom>
            <a:noFill/>
            <a:ln w="12700">
              <a:noFill/>
              <a:prstDash val="solid"/>
            </a:ln>
          </p:spPr>
          <p:txBody>
            <a:bodyPr/>
            <a:lstStyle/>
            <a:p>
              <a:endParaRPr lang="en-AU" sz="1200">
                <a:latin typeface="Arial" panose="020B0604020202020204" pitchFamily="34" charset="0"/>
                <a:cs typeface="Arial" panose="020B0604020202020204" pitchFamily="34" charset="0"/>
              </a:endParaRPr>
            </a:p>
          </p:txBody>
        </p:sp>
        <p:pic>
          <p:nvPicPr>
            <p:cNvPr id="45" name="Image 2" descr="/mnt/data/source_extract/ppt/media/image5.png">
              <a:extLst>
                <a:ext uri="{FF2B5EF4-FFF2-40B4-BE49-F238E27FC236}">
                  <a16:creationId xmlns:a16="http://schemas.microsoft.com/office/drawing/2014/main" id="{670599BA-28B9-4F60-4C38-E14EF1C4FCB4}"/>
                </a:ext>
              </a:extLst>
            </p:cNvPr>
            <p:cNvPicPr>
              <a:picLocks noChangeAspect="1"/>
            </p:cNvPicPr>
            <p:nvPr/>
          </p:nvPicPr>
          <p:blipFill>
            <a:blip r:embed="rId7"/>
            <a:stretch>
              <a:fillRect/>
            </a:stretch>
          </p:blipFill>
          <p:spPr>
            <a:xfrm>
              <a:off x="948416" y="4932852"/>
              <a:ext cx="316017" cy="316017"/>
            </a:xfrm>
            <a:prstGeom prst="rect">
              <a:avLst/>
            </a:prstGeom>
            <a:noFill/>
            <a:ln w="9525">
              <a:noFill/>
              <a:prstDash val="solid"/>
            </a:ln>
          </p:spPr>
        </p:pic>
        <p:sp>
          <p:nvSpPr>
            <p:cNvPr id="47" name="Text 16">
              <a:extLst>
                <a:ext uri="{FF2B5EF4-FFF2-40B4-BE49-F238E27FC236}">
                  <a16:creationId xmlns:a16="http://schemas.microsoft.com/office/drawing/2014/main" id="{8D43A634-449D-A67B-F3E2-E48074C088C4}"/>
                </a:ext>
              </a:extLst>
            </p:cNvPr>
            <p:cNvSpPr/>
            <p:nvPr/>
          </p:nvSpPr>
          <p:spPr>
            <a:xfrm>
              <a:off x="1499616" y="4934133"/>
              <a:ext cx="3968496" cy="274320"/>
            </a:xfrm>
            <a:prstGeom prst="rect">
              <a:avLst/>
            </a:prstGeom>
            <a:noFill/>
            <a:ln>
              <a:noFill/>
            </a:ln>
          </p:spPr>
          <p:txBody>
            <a:bodyPr wrap="square" lIns="0" tIns="0" rIns="0" bIns="0" rtlCol="0" anchor="ctr">
              <a:normAutofit/>
            </a:bodyPr>
            <a:lstStyle/>
            <a:p>
              <a:pPr marL="0" indent="0">
                <a:buNone/>
              </a:pPr>
              <a:r>
                <a:rPr lang="en-US" sz="1200" b="1">
                  <a:solidFill>
                    <a:srgbClr val="660099"/>
                  </a:solidFill>
                  <a:latin typeface="Arial" panose="020B0604020202020204" pitchFamily="34" charset="0"/>
                  <a:ea typeface="Arial" pitchFamily="34" charset="-122"/>
                  <a:cs typeface="Arial" panose="020B0604020202020204" pitchFamily="34" charset="0"/>
                </a:rPr>
                <a:t>Support the patient in the room</a:t>
              </a:r>
              <a:endParaRPr lang="en-US" sz="1200">
                <a:solidFill>
                  <a:srgbClr val="660099"/>
                </a:solidFill>
                <a:latin typeface="Arial" panose="020B0604020202020204" pitchFamily="34" charset="0"/>
                <a:cs typeface="Arial" panose="020B0604020202020204" pitchFamily="34" charset="0"/>
              </a:endParaRPr>
            </a:p>
          </p:txBody>
        </p:sp>
        <p:sp>
          <p:nvSpPr>
            <p:cNvPr id="49" name="Text 17">
              <a:extLst>
                <a:ext uri="{FF2B5EF4-FFF2-40B4-BE49-F238E27FC236}">
                  <a16:creationId xmlns:a16="http://schemas.microsoft.com/office/drawing/2014/main" id="{2DEA2CE3-9D10-BDF6-DF1D-B934678D6E0A}"/>
                </a:ext>
              </a:extLst>
            </p:cNvPr>
            <p:cNvSpPr/>
            <p:nvPr/>
          </p:nvSpPr>
          <p:spPr>
            <a:xfrm>
              <a:off x="1005840" y="5461402"/>
              <a:ext cx="4544568" cy="649224"/>
            </a:xfrm>
            <a:prstGeom prst="rect">
              <a:avLst/>
            </a:prstGeom>
            <a:noFill/>
            <a:ln>
              <a:noFill/>
            </a:ln>
          </p:spPr>
          <p:txBody>
            <a:bodyPr wrap="square" lIns="0" tIns="0" rIns="0" bIns="0" rtlCol="0" anchor="t">
              <a:normAutofit/>
            </a:bodyPr>
            <a:lstStyle/>
            <a:p>
              <a:pPr marL="0" indent="0">
                <a:buNone/>
              </a:pPr>
              <a:r>
                <a:rPr lang="en-US" sz="1200">
                  <a:solidFill>
                    <a:srgbClr val="202A30"/>
                  </a:solidFill>
                  <a:latin typeface="Arial" panose="020B0604020202020204" pitchFamily="34" charset="0"/>
                  <a:ea typeface="Arial" pitchFamily="34" charset="-122"/>
                  <a:cs typeface="Arial" panose="020B0604020202020204" pitchFamily="34" charset="0"/>
                </a:rPr>
                <a:t>•  Provide a quiet, comfortable environment</a:t>
              </a:r>
              <a:endParaRPr lang="en-US" sz="1200">
                <a:latin typeface="Arial" panose="020B0604020202020204" pitchFamily="34" charset="0"/>
                <a:cs typeface="Arial" panose="020B0604020202020204" pitchFamily="34" charset="0"/>
              </a:endParaRPr>
            </a:p>
            <a:p>
              <a:pPr marL="0" indent="0">
                <a:buNone/>
              </a:pPr>
              <a:endParaRPr lang="en-US" sz="1200">
                <a:latin typeface="Arial" panose="020B0604020202020204" pitchFamily="34" charset="0"/>
                <a:cs typeface="Arial" panose="020B0604020202020204" pitchFamily="34" charset="0"/>
              </a:endParaRPr>
            </a:p>
            <a:p>
              <a:pPr marL="0" indent="0">
                <a:buNone/>
              </a:pPr>
              <a:r>
                <a:rPr lang="en-US" sz="1200">
                  <a:solidFill>
                    <a:srgbClr val="202A30"/>
                  </a:solidFill>
                  <a:latin typeface="Arial" panose="020B0604020202020204" pitchFamily="34" charset="0"/>
                  <a:ea typeface="Arial" pitchFamily="34" charset="-122"/>
                  <a:cs typeface="Arial" panose="020B0604020202020204" pitchFamily="34" charset="0"/>
                </a:rPr>
                <a:t>•  Provide materials for the patient to take notes</a:t>
              </a:r>
              <a:endParaRPr lang="en-US" sz="1200">
                <a:latin typeface="Arial" panose="020B0604020202020204" pitchFamily="34" charset="0"/>
                <a:cs typeface="Arial" panose="020B0604020202020204" pitchFamily="34" charset="0"/>
              </a:endParaRPr>
            </a:p>
          </p:txBody>
        </p:sp>
      </p:grpSp>
      <p:grpSp>
        <p:nvGrpSpPr>
          <p:cNvPr id="60" name="Group 59">
            <a:extLst>
              <a:ext uri="{FF2B5EF4-FFF2-40B4-BE49-F238E27FC236}">
                <a16:creationId xmlns:a16="http://schemas.microsoft.com/office/drawing/2014/main" id="{5A77BFF6-6C46-300D-F8B2-EDF6A094EB57}"/>
              </a:ext>
            </a:extLst>
          </p:cNvPr>
          <p:cNvGrpSpPr/>
          <p:nvPr/>
        </p:nvGrpSpPr>
        <p:grpSpPr>
          <a:xfrm>
            <a:off x="5876720" y="4676226"/>
            <a:ext cx="5797295" cy="1625948"/>
            <a:chOff x="6473952" y="4884580"/>
            <a:chExt cx="5138928" cy="1938528"/>
          </a:xfrm>
          <a:solidFill>
            <a:srgbClr val="EAB9EB"/>
          </a:solidFill>
        </p:grpSpPr>
        <p:sp>
          <p:nvSpPr>
            <p:cNvPr id="51" name="Shape 18">
              <a:extLst>
                <a:ext uri="{FF2B5EF4-FFF2-40B4-BE49-F238E27FC236}">
                  <a16:creationId xmlns:a16="http://schemas.microsoft.com/office/drawing/2014/main" id="{80ED3BFB-C4E5-E35A-081E-EC78DE21DFA6}"/>
                </a:ext>
              </a:extLst>
            </p:cNvPr>
            <p:cNvSpPr/>
            <p:nvPr/>
          </p:nvSpPr>
          <p:spPr>
            <a:xfrm>
              <a:off x="6473952" y="4884580"/>
              <a:ext cx="5138928" cy="1938528"/>
            </a:xfrm>
            <a:prstGeom prst="roundRect">
              <a:avLst>
                <a:gd name="adj" fmla="val 3774"/>
              </a:avLst>
            </a:prstGeom>
            <a:solidFill>
              <a:srgbClr val="660099">
                <a:alpha val="25098"/>
              </a:srgbClr>
            </a:solidFill>
            <a:ln w="9525">
              <a:solidFill>
                <a:srgbClr val="660099"/>
              </a:solidFill>
              <a:prstDash val="solid"/>
            </a:ln>
          </p:spPr>
          <p:txBody>
            <a:bodyPr/>
            <a:lstStyle/>
            <a:p>
              <a:endParaRPr lang="en-AU">
                <a:solidFill>
                  <a:prstClr val="black"/>
                </a:solidFill>
              </a:endParaRPr>
            </a:p>
          </p:txBody>
        </p:sp>
        <p:sp>
          <p:nvSpPr>
            <p:cNvPr id="53" name="Shape 19">
              <a:extLst>
                <a:ext uri="{FF2B5EF4-FFF2-40B4-BE49-F238E27FC236}">
                  <a16:creationId xmlns:a16="http://schemas.microsoft.com/office/drawing/2014/main" id="{3D8B6775-0471-26B6-5AC4-47C42B075601}"/>
                </a:ext>
              </a:extLst>
            </p:cNvPr>
            <p:cNvSpPr/>
            <p:nvPr/>
          </p:nvSpPr>
          <p:spPr>
            <a:xfrm>
              <a:off x="6677681" y="5193792"/>
              <a:ext cx="493776" cy="493776"/>
            </a:xfrm>
            <a:prstGeom prst="ellipse">
              <a:avLst/>
            </a:prstGeom>
            <a:noFill/>
            <a:ln w="12700">
              <a:noFill/>
              <a:prstDash val="solid"/>
            </a:ln>
          </p:spPr>
          <p:txBody>
            <a:bodyPr/>
            <a:lstStyle/>
            <a:p>
              <a:endParaRPr lang="en-AU" sz="1200">
                <a:latin typeface="Arial" panose="020B0604020202020204" pitchFamily="34" charset="0"/>
                <a:cs typeface="Arial" panose="020B0604020202020204" pitchFamily="34" charset="0"/>
              </a:endParaRPr>
            </a:p>
          </p:txBody>
        </p:sp>
        <p:pic>
          <p:nvPicPr>
            <p:cNvPr id="55" name="Image 3" descr="/mnt/data/source_extract/ppt/media/image1.png">
              <a:extLst>
                <a:ext uri="{FF2B5EF4-FFF2-40B4-BE49-F238E27FC236}">
                  <a16:creationId xmlns:a16="http://schemas.microsoft.com/office/drawing/2014/main" id="{D7F7DDB1-549E-BCE1-A2B5-E1DD29865BE5}"/>
                </a:ext>
              </a:extLst>
            </p:cNvPr>
            <p:cNvPicPr>
              <a:picLocks noChangeAspect="1"/>
            </p:cNvPicPr>
            <p:nvPr/>
          </p:nvPicPr>
          <p:blipFill>
            <a:blip r:embed="rId8"/>
            <a:stretch>
              <a:fillRect/>
            </a:stretch>
          </p:blipFill>
          <p:spPr>
            <a:xfrm>
              <a:off x="6766561" y="5282672"/>
              <a:ext cx="316017" cy="316017"/>
            </a:xfrm>
            <a:prstGeom prst="rect">
              <a:avLst/>
            </a:prstGeom>
            <a:noFill/>
            <a:ln w="9525">
              <a:noFill/>
              <a:prstDash val="solid"/>
            </a:ln>
          </p:spPr>
        </p:pic>
        <p:sp>
          <p:nvSpPr>
            <p:cNvPr id="57" name="Text 20">
              <a:extLst>
                <a:ext uri="{FF2B5EF4-FFF2-40B4-BE49-F238E27FC236}">
                  <a16:creationId xmlns:a16="http://schemas.microsoft.com/office/drawing/2014/main" id="{5D29A32C-CAF8-67F8-9091-30876FD64068}"/>
                </a:ext>
              </a:extLst>
            </p:cNvPr>
            <p:cNvSpPr/>
            <p:nvPr/>
          </p:nvSpPr>
          <p:spPr>
            <a:xfrm>
              <a:off x="7407921" y="5269910"/>
              <a:ext cx="3968496" cy="274320"/>
            </a:xfrm>
            <a:prstGeom prst="rect">
              <a:avLst/>
            </a:prstGeom>
            <a:noFill/>
            <a:ln/>
          </p:spPr>
          <p:txBody>
            <a:bodyPr wrap="square" lIns="0" tIns="0" rIns="0" bIns="0" rtlCol="0" anchor="ctr">
              <a:normAutofit/>
            </a:bodyPr>
            <a:lstStyle/>
            <a:p>
              <a:pPr marL="0" indent="0">
                <a:buNone/>
              </a:pPr>
              <a:r>
                <a:rPr lang="en-US" sz="1200" b="1">
                  <a:solidFill>
                    <a:srgbClr val="660099"/>
                  </a:solidFill>
                  <a:latin typeface="Arial" panose="020B0604020202020204" pitchFamily="34" charset="0"/>
                  <a:ea typeface="Arial" pitchFamily="34" charset="-122"/>
                  <a:cs typeface="Arial" panose="020B0604020202020204" pitchFamily="34" charset="0"/>
                </a:rPr>
                <a:t>Bridge to the next step</a:t>
              </a:r>
              <a:endParaRPr lang="en-US" sz="1200">
                <a:solidFill>
                  <a:srgbClr val="660099"/>
                </a:solidFill>
                <a:latin typeface="Arial" panose="020B0604020202020204" pitchFamily="34" charset="0"/>
                <a:cs typeface="Arial" panose="020B0604020202020204" pitchFamily="34" charset="0"/>
              </a:endParaRPr>
            </a:p>
          </p:txBody>
        </p:sp>
        <p:sp>
          <p:nvSpPr>
            <p:cNvPr id="59" name="Text 21">
              <a:extLst>
                <a:ext uri="{FF2B5EF4-FFF2-40B4-BE49-F238E27FC236}">
                  <a16:creationId xmlns:a16="http://schemas.microsoft.com/office/drawing/2014/main" id="{BE8B0A3E-410B-C5B5-D4B1-A4C35F59C814}"/>
                </a:ext>
              </a:extLst>
            </p:cNvPr>
            <p:cNvSpPr/>
            <p:nvPr/>
          </p:nvSpPr>
          <p:spPr>
            <a:xfrm>
              <a:off x="6686825" y="5830327"/>
              <a:ext cx="4544568" cy="649224"/>
            </a:xfrm>
            <a:prstGeom prst="rect">
              <a:avLst/>
            </a:prstGeom>
            <a:noFill/>
            <a:ln/>
          </p:spPr>
          <p:txBody>
            <a:bodyPr wrap="square" lIns="0" tIns="0" rIns="0" bIns="0" rtlCol="0" anchor="t">
              <a:noAutofit/>
            </a:bodyPr>
            <a:lstStyle/>
            <a:p>
              <a:pPr marL="0" indent="0">
                <a:buNone/>
              </a:pPr>
              <a:r>
                <a:rPr lang="en-US" sz="1200">
                  <a:solidFill>
                    <a:srgbClr val="202A30"/>
                  </a:solidFill>
                  <a:latin typeface="Arial" panose="020B0604020202020204" pitchFamily="34" charset="0"/>
                  <a:ea typeface="Arial" pitchFamily="34" charset="-122"/>
                  <a:cs typeface="Arial" panose="020B0604020202020204" pitchFamily="34" charset="0"/>
                </a:rPr>
                <a:t>•  Confirm who the patient can contact</a:t>
              </a:r>
              <a:endParaRPr lang="en-US" sz="1200">
                <a:latin typeface="Arial" panose="020B0604020202020204" pitchFamily="34" charset="0"/>
                <a:cs typeface="Arial" panose="020B0604020202020204" pitchFamily="34" charset="0"/>
              </a:endParaRPr>
            </a:p>
            <a:p>
              <a:pPr marL="0" indent="0">
                <a:buNone/>
              </a:pPr>
              <a:endParaRPr lang="en-US" sz="1200">
                <a:latin typeface="Arial" panose="020B0604020202020204" pitchFamily="34" charset="0"/>
                <a:cs typeface="Arial" panose="020B0604020202020204" pitchFamily="34" charset="0"/>
              </a:endParaRPr>
            </a:p>
            <a:p>
              <a:pPr marL="0" indent="0">
                <a:buNone/>
              </a:pPr>
              <a:r>
                <a:rPr lang="en-US" sz="1200">
                  <a:solidFill>
                    <a:srgbClr val="202A30"/>
                  </a:solidFill>
                  <a:latin typeface="Arial" panose="020B0604020202020204" pitchFamily="34" charset="0"/>
                  <a:ea typeface="Arial" pitchFamily="34" charset="-122"/>
                  <a:cs typeface="Arial" panose="020B0604020202020204" pitchFamily="34" charset="0"/>
                </a:rPr>
                <a:t>•  Explain what will happen next and when they will hear from the entity</a:t>
              </a:r>
              <a:endParaRPr lang="en-US" sz="1200">
                <a:latin typeface="Arial" panose="020B0604020202020204" pitchFamily="34" charset="0"/>
                <a:cs typeface="Arial" panose="020B0604020202020204" pitchFamily="34" charset="0"/>
              </a:endParaRPr>
            </a:p>
          </p:txBody>
        </p:sp>
      </p:grpSp>
      <p:sp>
        <p:nvSpPr>
          <p:cNvPr id="62" name="OfficialMarking"/>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pic>
        <p:nvPicPr>
          <p:cNvPr id="2" name="After the meeting">
            <a:hlinkClick r:id="" action="ppaction://media"/>
            <a:extLst>
              <a:ext uri="{FF2B5EF4-FFF2-40B4-BE49-F238E27FC236}">
                <a16:creationId xmlns:a16="http://schemas.microsoft.com/office/drawing/2014/main" id="{586F42C2-0000-5FC5-DA37-4069A64A625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070975" y="471848"/>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FF6B29B1-440C-4F65-90DC-606A1BD2C5C8}" type="slidenum">
              <a:rPr lang="en-US" sz="850" dirty="0">
                <a:solidFill>
                  <a:srgbClr val="5A6672"/>
                </a:solidFill>
                <a:latin typeface="Arial" pitchFamily="34" charset="0"/>
                <a:ea typeface="Arial" pitchFamily="34" charset="-122"/>
                <a:cs typeface="Arial" pitchFamily="34" charset="-120"/>
              </a:rPr>
              <a:t>27</a:t>
            </a:fld>
            <a:endParaRPr lang="en-US" sz="850"/>
          </a:p>
        </p:txBody>
      </p:sp>
      <p:sp>
        <p:nvSpPr>
          <p:cNvPr id="7" name="Text 4"/>
          <p:cNvSpPr/>
          <p:nvPr/>
        </p:nvSpPr>
        <p:spPr>
          <a:xfrm>
            <a:off x="548640" y="658368"/>
            <a:ext cx="877824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Provide the SDC meeting report</a:t>
            </a:r>
            <a:endParaRPr lang="en-US" sz="2800"/>
          </a:p>
        </p:txBody>
      </p:sp>
      <p:sp>
        <p:nvSpPr>
          <p:cNvPr id="8" name="Shape 5"/>
          <p:cNvSpPr/>
          <p:nvPr/>
        </p:nvSpPr>
        <p:spPr>
          <a:xfrm>
            <a:off x="9692640" y="713232"/>
            <a:ext cx="1920240" cy="310896"/>
          </a:xfrm>
          <a:prstGeom prst="roundRect">
            <a:avLst>
              <a:gd name="adj" fmla="val 50000"/>
            </a:avLst>
          </a:prstGeom>
          <a:solidFill>
            <a:srgbClr val="E6643C"/>
          </a:solidFill>
          <a:ln/>
        </p:spPr>
        <p:txBody>
          <a:bodyPr/>
          <a:lstStyle/>
          <a:p>
            <a:endParaRPr lang="en-AU"/>
          </a:p>
        </p:txBody>
      </p:sp>
      <p:sp>
        <p:nvSpPr>
          <p:cNvPr id="9" name="Text 6"/>
          <p:cNvSpPr/>
          <p:nvPr/>
        </p:nvSpPr>
        <p:spPr>
          <a:xfrm>
            <a:off x="9692640" y="713232"/>
            <a:ext cx="192024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10 DAYS AFTER MEETING</a:t>
            </a:r>
            <a:endParaRPr lang="en-US" sz="1050"/>
          </a:p>
        </p:txBody>
      </p:sp>
      <p:sp>
        <p:nvSpPr>
          <p:cNvPr id="10" name="Text 7"/>
          <p:cNvSpPr/>
          <p:nvPr/>
        </p:nvSpPr>
        <p:spPr>
          <a:xfrm>
            <a:off x="9692640" y="1097280"/>
            <a:ext cx="1920240" cy="274320"/>
          </a:xfrm>
          <a:prstGeom prst="rect">
            <a:avLst/>
          </a:prstGeom>
          <a:noFill/>
          <a:ln/>
        </p:spPr>
        <p:txBody>
          <a:bodyPr wrap="square" lIns="0" tIns="0" rIns="0" bIns="0" rtlCol="0" anchor="ctr"/>
          <a:lstStyle/>
          <a:p>
            <a:pPr marL="0" indent="0" algn="ctr">
              <a:buNone/>
            </a:pPr>
            <a:r>
              <a:rPr lang="en-US" sz="950" b="1" kern="0" spc="100">
                <a:solidFill>
                  <a:srgbClr val="5A6672"/>
                </a:solidFill>
                <a:latin typeface="Arial" pitchFamily="34" charset="0"/>
                <a:ea typeface="Arial" pitchFamily="34" charset="-122"/>
                <a:cs typeface="Arial" pitchFamily="34" charset="-120"/>
              </a:rPr>
              <a:t>REQUIREMENT 5</a:t>
            </a:r>
            <a:endParaRPr lang="en-US" sz="950"/>
          </a:p>
        </p:txBody>
      </p:sp>
      <p:sp>
        <p:nvSpPr>
          <p:cNvPr id="30" name="Shape 2">
            <a:extLst>
              <a:ext uri="{FF2B5EF4-FFF2-40B4-BE49-F238E27FC236}">
                <a16:creationId xmlns:a16="http://schemas.microsoft.com/office/drawing/2014/main" id="{6E99F6CB-3D45-CD65-6721-C78F84B796CD}"/>
              </a:ext>
            </a:extLst>
          </p:cNvPr>
          <p:cNvSpPr/>
          <p:nvPr/>
        </p:nvSpPr>
        <p:spPr>
          <a:xfrm>
            <a:off x="7680960" y="283464"/>
            <a:ext cx="4096512" cy="329184"/>
          </a:xfrm>
          <a:prstGeom prst="roundRect">
            <a:avLst>
              <a:gd name="adj" fmla="val 13889"/>
            </a:avLst>
          </a:prstGeom>
          <a:solidFill>
            <a:srgbClr val="075AAA"/>
          </a:solidFill>
          <a:ln w="12700">
            <a:solidFill>
              <a:srgbClr val="075AAA">
                <a:alpha val="0"/>
              </a:srgbClr>
            </a:solidFill>
            <a:prstDash val="solid"/>
          </a:ln>
        </p:spPr>
        <p:txBody>
          <a:bodyPr/>
          <a:lstStyle/>
          <a:p>
            <a:endParaRPr lang="en-AU">
              <a:latin typeface="Arial" panose="020B0604020202020204" pitchFamily="34" charset="0"/>
              <a:cs typeface="Arial" panose="020B0604020202020204" pitchFamily="34" charset="0"/>
            </a:endParaRPr>
          </a:p>
        </p:txBody>
      </p:sp>
      <p:sp>
        <p:nvSpPr>
          <p:cNvPr id="32" name="Text 3">
            <a:extLst>
              <a:ext uri="{FF2B5EF4-FFF2-40B4-BE49-F238E27FC236}">
                <a16:creationId xmlns:a16="http://schemas.microsoft.com/office/drawing/2014/main" id="{F74E0B2E-5B75-0F3E-AE4D-64A258FF193A}"/>
              </a:ext>
            </a:extLst>
          </p:cNvPr>
          <p:cNvSpPr/>
          <p:nvPr/>
        </p:nvSpPr>
        <p:spPr>
          <a:xfrm>
            <a:off x="7680960" y="356616"/>
            <a:ext cx="4096512" cy="146304"/>
          </a:xfrm>
          <a:prstGeom prst="rect">
            <a:avLst/>
          </a:prstGeom>
          <a:noFill/>
          <a:ln/>
        </p:spPr>
        <p:txBody>
          <a:bodyPr wrap="square" lIns="0" tIns="0" rIns="0" bIns="0" rtlCol="0" anchor="ctr"/>
          <a:lstStyle/>
          <a:p>
            <a:pPr marL="0" indent="0" algn="ctr">
              <a:buNone/>
            </a:pPr>
            <a:r>
              <a:rPr lang="en-US" sz="1100" b="1">
                <a:solidFill>
                  <a:srgbClr val="FFFFFF"/>
                </a:solidFill>
                <a:latin typeface="Arial" panose="020B0604020202020204" pitchFamily="34" charset="0"/>
                <a:ea typeface="Arial" pitchFamily="34" charset="-122"/>
                <a:cs typeface="Arial" panose="020B0604020202020204" pitchFamily="34" charset="0"/>
              </a:rPr>
              <a:t>STAGE 3 — REVIEW</a:t>
            </a:r>
            <a:endParaRPr lang="en-US" sz="1100">
              <a:latin typeface="Arial" panose="020B0604020202020204" pitchFamily="34" charset="0"/>
              <a:cs typeface="Arial" panose="020B0604020202020204" pitchFamily="34" charset="0"/>
            </a:endParaRPr>
          </a:p>
        </p:txBody>
      </p:sp>
      <p:pic>
        <p:nvPicPr>
          <p:cNvPr id="2" name="Requirement_5_stitched">
            <a:hlinkClick r:id="" action="ppaction://media"/>
            <a:extLst>
              <a:ext uri="{FF2B5EF4-FFF2-40B4-BE49-F238E27FC236}">
                <a16:creationId xmlns:a16="http://schemas.microsoft.com/office/drawing/2014/main" id="{A41D336E-5DFA-F48F-DB52-13ADB58FF9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54770" y="768096"/>
            <a:ext cx="406400" cy="406400"/>
          </a:xfrm>
          <a:prstGeom prst="rect">
            <a:avLst/>
          </a:prstGeom>
        </p:spPr>
      </p:pic>
      <p:sp>
        <p:nvSpPr>
          <p:cNvPr id="33" name="Shape 8">
            <a:extLst>
              <a:ext uri="{FF2B5EF4-FFF2-40B4-BE49-F238E27FC236}">
                <a16:creationId xmlns:a16="http://schemas.microsoft.com/office/drawing/2014/main" id="{AF56EF75-C4D7-3D16-D083-2DBC55F9E23B}"/>
              </a:ext>
            </a:extLst>
          </p:cNvPr>
          <p:cNvSpPr/>
          <p:nvPr/>
        </p:nvSpPr>
        <p:spPr>
          <a:xfrm>
            <a:off x="548640" y="1874520"/>
            <a:ext cx="2624328" cy="3977640"/>
          </a:xfrm>
          <a:prstGeom prst="roundRect">
            <a:avLst>
              <a:gd name="adj" fmla="val 3136"/>
            </a:avLst>
          </a:prstGeom>
          <a:solidFill>
            <a:srgbClr val="E5F2E6">
              <a:alpha val="25000"/>
            </a:srgbClr>
          </a:solidFill>
          <a:ln w="9525">
            <a:solidFill>
              <a:srgbClr val="5AAA64"/>
            </a:solidFill>
            <a:prstDash val="solid"/>
          </a:ln>
        </p:spPr>
        <p:txBody>
          <a:bodyPr/>
          <a:lstStyle/>
          <a:p>
            <a:endParaRPr lang="en-AU">
              <a:solidFill>
                <a:schemeClr val="tx1"/>
              </a:solidFill>
            </a:endParaRPr>
          </a:p>
        </p:txBody>
      </p:sp>
      <p:pic>
        <p:nvPicPr>
          <p:cNvPr id="35" name="Image 0" descr="preencoded.png">
            <a:extLst>
              <a:ext uri="{FF2B5EF4-FFF2-40B4-BE49-F238E27FC236}">
                <a16:creationId xmlns:a16="http://schemas.microsoft.com/office/drawing/2014/main" id="{1C2B33C9-65AA-479A-55D4-55155A3D6C3C}"/>
              </a:ext>
            </a:extLst>
          </p:cNvPr>
          <p:cNvPicPr>
            <a:picLocks noChangeAspect="1"/>
          </p:cNvPicPr>
          <p:nvPr/>
        </p:nvPicPr>
        <p:blipFill>
          <a:blip r:embed="rId6"/>
          <a:stretch>
            <a:fillRect/>
          </a:stretch>
        </p:blipFill>
        <p:spPr>
          <a:xfrm>
            <a:off x="1266444" y="2167128"/>
            <a:ext cx="1188720" cy="1188720"/>
          </a:xfrm>
          <a:prstGeom prst="rect">
            <a:avLst/>
          </a:prstGeom>
          <a:noFill/>
        </p:spPr>
      </p:pic>
      <p:sp>
        <p:nvSpPr>
          <p:cNvPr id="37" name="Text 9">
            <a:extLst>
              <a:ext uri="{FF2B5EF4-FFF2-40B4-BE49-F238E27FC236}">
                <a16:creationId xmlns:a16="http://schemas.microsoft.com/office/drawing/2014/main" id="{23D4EB1F-8CB9-D5A3-832C-43FC86620940}"/>
              </a:ext>
            </a:extLst>
          </p:cNvPr>
          <p:cNvSpPr/>
          <p:nvPr/>
        </p:nvSpPr>
        <p:spPr>
          <a:xfrm>
            <a:off x="694944" y="3474720"/>
            <a:ext cx="2331720" cy="365760"/>
          </a:xfrm>
          <a:prstGeom prst="rect">
            <a:avLst/>
          </a:prstGeom>
          <a:noFill/>
          <a:ln/>
        </p:spPr>
        <p:txBody>
          <a:bodyPr wrap="square" lIns="0" tIns="0" rIns="0" bIns="0" rtlCol="0" anchor="ctr"/>
          <a:lstStyle/>
          <a:p>
            <a:pPr marL="0" indent="0" algn="ctr">
              <a:buNone/>
            </a:pPr>
            <a:r>
              <a:rPr lang="en-US" sz="1400" b="1">
                <a:solidFill>
                  <a:srgbClr val="5AAA64"/>
                </a:solidFill>
                <a:latin typeface="Arial" pitchFamily="34" charset="0"/>
                <a:ea typeface="Arial" pitchFamily="34" charset="-122"/>
                <a:cs typeface="Arial" pitchFamily="34" charset="-120"/>
              </a:rPr>
              <a:t>Document</a:t>
            </a:r>
            <a:endParaRPr lang="en-US" sz="1400">
              <a:solidFill>
                <a:srgbClr val="5AAA64"/>
              </a:solidFill>
            </a:endParaRPr>
          </a:p>
        </p:txBody>
      </p:sp>
      <p:sp>
        <p:nvSpPr>
          <p:cNvPr id="39" name="Text 10">
            <a:extLst>
              <a:ext uri="{FF2B5EF4-FFF2-40B4-BE49-F238E27FC236}">
                <a16:creationId xmlns:a16="http://schemas.microsoft.com/office/drawing/2014/main" id="{D2590ADC-B954-E85F-EE35-806F041076F0}"/>
              </a:ext>
            </a:extLst>
          </p:cNvPr>
          <p:cNvSpPr/>
          <p:nvPr/>
        </p:nvSpPr>
        <p:spPr>
          <a:xfrm>
            <a:off x="804672" y="3922776"/>
            <a:ext cx="2148840" cy="1737360"/>
          </a:xfrm>
          <a:prstGeom prst="rect">
            <a:avLst/>
          </a:prstGeom>
          <a:noFill/>
          <a:ln/>
        </p:spPr>
        <p:txBody>
          <a:bodyPr wrap="square" lIns="0" tIns="0" rIns="0" bIns="0" rtlCol="0" anchor="ctr"/>
          <a:lstStyle/>
          <a:p>
            <a:pPr marL="0" indent="0">
              <a:lnSpc>
                <a:spcPct val="114000"/>
              </a:lnSpc>
              <a:buNone/>
            </a:pPr>
            <a:r>
              <a:rPr lang="en-US" sz="1100">
                <a:solidFill>
                  <a:srgbClr val="222222"/>
                </a:solidFill>
                <a:latin typeface="Arial" pitchFamily="34" charset="0"/>
                <a:ea typeface="Arial" pitchFamily="34" charset="-122"/>
                <a:cs typeface="Arial" pitchFamily="34" charset="-120"/>
              </a:rPr>
              <a:t>Record the meeting in full, covering every SDC element discussed. Follow usual clinical documentation conventions and expand on the note given at the meeting.</a:t>
            </a:r>
            <a:endParaRPr lang="en-US" sz="1100"/>
          </a:p>
        </p:txBody>
      </p:sp>
      <p:sp>
        <p:nvSpPr>
          <p:cNvPr id="41" name="Text 11">
            <a:extLst>
              <a:ext uri="{FF2B5EF4-FFF2-40B4-BE49-F238E27FC236}">
                <a16:creationId xmlns:a16="http://schemas.microsoft.com/office/drawing/2014/main" id="{E689ED73-78A8-5839-17B1-24502B313315}"/>
              </a:ext>
            </a:extLst>
          </p:cNvPr>
          <p:cNvSpPr/>
          <p:nvPr/>
        </p:nvSpPr>
        <p:spPr>
          <a:xfrm>
            <a:off x="3118104" y="3634740"/>
            <a:ext cx="329184" cy="457200"/>
          </a:xfrm>
          <a:prstGeom prst="rect">
            <a:avLst/>
          </a:prstGeom>
          <a:noFill/>
          <a:ln/>
        </p:spPr>
        <p:txBody>
          <a:bodyPr wrap="square" lIns="0" tIns="0" rIns="0" bIns="0" rtlCol="0" anchor="ctr"/>
          <a:lstStyle/>
          <a:p>
            <a:pPr marL="0" indent="0" algn="ctr">
              <a:buNone/>
            </a:pPr>
            <a:r>
              <a:rPr lang="en-US" sz="1800" b="1">
                <a:solidFill>
                  <a:srgbClr val="007586"/>
                </a:solidFill>
                <a:latin typeface="Arial" pitchFamily="34" charset="0"/>
                <a:ea typeface="Arial" pitchFamily="34" charset="-122"/>
                <a:cs typeface="Arial" pitchFamily="34" charset="-120"/>
              </a:rPr>
              <a:t>→</a:t>
            </a:r>
            <a:endParaRPr lang="en-US" sz="1800"/>
          </a:p>
        </p:txBody>
      </p:sp>
      <p:sp>
        <p:nvSpPr>
          <p:cNvPr id="43" name="Shape 12">
            <a:extLst>
              <a:ext uri="{FF2B5EF4-FFF2-40B4-BE49-F238E27FC236}">
                <a16:creationId xmlns:a16="http://schemas.microsoft.com/office/drawing/2014/main" id="{C55D0EE3-058B-8954-8A51-1D4BED8D069F}"/>
              </a:ext>
            </a:extLst>
          </p:cNvPr>
          <p:cNvSpPr/>
          <p:nvPr/>
        </p:nvSpPr>
        <p:spPr>
          <a:xfrm>
            <a:off x="3374136" y="1874520"/>
            <a:ext cx="2624328" cy="3977640"/>
          </a:xfrm>
          <a:prstGeom prst="roundRect">
            <a:avLst>
              <a:gd name="adj" fmla="val 3136"/>
            </a:avLst>
          </a:prstGeom>
          <a:solidFill>
            <a:srgbClr val="E5F2E6">
              <a:alpha val="25000"/>
            </a:srgbClr>
          </a:solidFill>
          <a:ln w="9525">
            <a:solidFill>
              <a:srgbClr val="5AAA64"/>
            </a:solidFill>
            <a:prstDash val="solid"/>
          </a:ln>
        </p:spPr>
        <p:txBody>
          <a:bodyPr/>
          <a:lstStyle/>
          <a:p>
            <a:endParaRPr lang="en-AU">
              <a:solidFill>
                <a:schemeClr val="tx1"/>
              </a:solidFill>
            </a:endParaRPr>
          </a:p>
        </p:txBody>
      </p:sp>
      <p:pic>
        <p:nvPicPr>
          <p:cNvPr id="45" name="Image 1" descr="preencoded.png">
            <a:extLst>
              <a:ext uri="{FF2B5EF4-FFF2-40B4-BE49-F238E27FC236}">
                <a16:creationId xmlns:a16="http://schemas.microsoft.com/office/drawing/2014/main" id="{DD1CC978-3AAD-2417-4A4B-1F13DC61D1E1}"/>
              </a:ext>
            </a:extLst>
          </p:cNvPr>
          <p:cNvPicPr>
            <a:picLocks noChangeAspect="1"/>
          </p:cNvPicPr>
          <p:nvPr/>
        </p:nvPicPr>
        <p:blipFill>
          <a:blip r:embed="rId7"/>
          <a:stretch>
            <a:fillRect/>
          </a:stretch>
        </p:blipFill>
        <p:spPr>
          <a:xfrm>
            <a:off x="4091940" y="2167128"/>
            <a:ext cx="1188720" cy="1188720"/>
          </a:xfrm>
          <a:prstGeom prst="rect">
            <a:avLst/>
          </a:prstGeom>
          <a:noFill/>
        </p:spPr>
      </p:pic>
      <p:sp>
        <p:nvSpPr>
          <p:cNvPr id="47" name="Text 13">
            <a:extLst>
              <a:ext uri="{FF2B5EF4-FFF2-40B4-BE49-F238E27FC236}">
                <a16:creationId xmlns:a16="http://schemas.microsoft.com/office/drawing/2014/main" id="{4C7740D1-B60C-5AB3-1125-1173BF8F4160}"/>
              </a:ext>
            </a:extLst>
          </p:cNvPr>
          <p:cNvSpPr/>
          <p:nvPr/>
        </p:nvSpPr>
        <p:spPr>
          <a:xfrm>
            <a:off x="3520440" y="3474720"/>
            <a:ext cx="2331720" cy="365760"/>
          </a:xfrm>
          <a:prstGeom prst="rect">
            <a:avLst/>
          </a:prstGeom>
          <a:noFill/>
          <a:ln/>
        </p:spPr>
        <p:txBody>
          <a:bodyPr wrap="square" lIns="0" tIns="0" rIns="0" bIns="0" rtlCol="0" anchor="ctr"/>
          <a:lstStyle/>
          <a:p>
            <a:pPr marL="0" indent="0" algn="ctr">
              <a:buNone/>
            </a:pPr>
            <a:r>
              <a:rPr lang="en-US" sz="1400" b="1">
                <a:solidFill>
                  <a:srgbClr val="5AAA64"/>
                </a:solidFill>
                <a:latin typeface="Arial" pitchFamily="34" charset="0"/>
                <a:ea typeface="Arial" pitchFamily="34" charset="-122"/>
                <a:cs typeface="Arial" pitchFamily="34" charset="-120"/>
              </a:rPr>
              <a:t>Translate if needed</a:t>
            </a:r>
            <a:endParaRPr lang="en-US" sz="1400">
              <a:solidFill>
                <a:srgbClr val="5AAA64"/>
              </a:solidFill>
            </a:endParaRPr>
          </a:p>
        </p:txBody>
      </p:sp>
      <p:sp>
        <p:nvSpPr>
          <p:cNvPr id="49" name="Text 14">
            <a:extLst>
              <a:ext uri="{FF2B5EF4-FFF2-40B4-BE49-F238E27FC236}">
                <a16:creationId xmlns:a16="http://schemas.microsoft.com/office/drawing/2014/main" id="{9A7F7721-4C7A-1681-1208-2B6F1F5837FD}"/>
              </a:ext>
            </a:extLst>
          </p:cNvPr>
          <p:cNvSpPr/>
          <p:nvPr/>
        </p:nvSpPr>
        <p:spPr>
          <a:xfrm>
            <a:off x="3630168" y="3922776"/>
            <a:ext cx="2148840" cy="1737360"/>
          </a:xfrm>
          <a:prstGeom prst="rect">
            <a:avLst/>
          </a:prstGeom>
          <a:noFill/>
          <a:ln/>
        </p:spPr>
        <p:txBody>
          <a:bodyPr wrap="square" lIns="0" tIns="0" rIns="0" bIns="0" rtlCol="0" anchor="ctr"/>
          <a:lstStyle/>
          <a:p>
            <a:pPr marL="0" indent="0">
              <a:lnSpc>
                <a:spcPct val="114000"/>
              </a:lnSpc>
              <a:buNone/>
            </a:pPr>
            <a:r>
              <a:rPr lang="en-US" sz="1100">
                <a:solidFill>
                  <a:srgbClr val="222222"/>
                </a:solidFill>
                <a:latin typeface="Arial" pitchFamily="34" charset="0"/>
                <a:ea typeface="Arial" pitchFamily="34" charset="-122"/>
                <a:cs typeface="Arial" pitchFamily="34" charset="-120"/>
              </a:rPr>
              <a:t>Consider providing the report in a language the patient understands. Tell the patient translation may take longer, and document any delay.</a:t>
            </a:r>
            <a:endParaRPr lang="en-US" sz="1100"/>
          </a:p>
        </p:txBody>
      </p:sp>
      <p:sp>
        <p:nvSpPr>
          <p:cNvPr id="51" name="Text 15">
            <a:extLst>
              <a:ext uri="{FF2B5EF4-FFF2-40B4-BE49-F238E27FC236}">
                <a16:creationId xmlns:a16="http://schemas.microsoft.com/office/drawing/2014/main" id="{5AD75858-8896-1786-7D9F-6EBC55137B45}"/>
              </a:ext>
            </a:extLst>
          </p:cNvPr>
          <p:cNvSpPr/>
          <p:nvPr/>
        </p:nvSpPr>
        <p:spPr>
          <a:xfrm>
            <a:off x="5943600" y="3634740"/>
            <a:ext cx="329184" cy="457200"/>
          </a:xfrm>
          <a:prstGeom prst="rect">
            <a:avLst/>
          </a:prstGeom>
          <a:noFill/>
          <a:ln/>
        </p:spPr>
        <p:txBody>
          <a:bodyPr wrap="square" lIns="0" tIns="0" rIns="0" bIns="0" rtlCol="0" anchor="ctr"/>
          <a:lstStyle/>
          <a:p>
            <a:pPr marL="0" indent="0" algn="ctr">
              <a:buNone/>
            </a:pPr>
            <a:r>
              <a:rPr lang="en-US" sz="1800" b="1">
                <a:solidFill>
                  <a:srgbClr val="007586"/>
                </a:solidFill>
                <a:latin typeface="Arial" pitchFamily="34" charset="0"/>
                <a:ea typeface="Arial" pitchFamily="34" charset="-122"/>
                <a:cs typeface="Arial" pitchFamily="34" charset="-120"/>
              </a:rPr>
              <a:t>→</a:t>
            </a:r>
            <a:endParaRPr lang="en-US" sz="1800"/>
          </a:p>
        </p:txBody>
      </p:sp>
      <p:sp>
        <p:nvSpPr>
          <p:cNvPr id="53" name="Shape 16">
            <a:extLst>
              <a:ext uri="{FF2B5EF4-FFF2-40B4-BE49-F238E27FC236}">
                <a16:creationId xmlns:a16="http://schemas.microsoft.com/office/drawing/2014/main" id="{7915E520-B491-9113-D909-C38E129AC846}"/>
              </a:ext>
            </a:extLst>
          </p:cNvPr>
          <p:cNvSpPr/>
          <p:nvPr/>
        </p:nvSpPr>
        <p:spPr>
          <a:xfrm>
            <a:off x="6199632" y="1874520"/>
            <a:ext cx="2624328" cy="3977640"/>
          </a:xfrm>
          <a:prstGeom prst="roundRect">
            <a:avLst>
              <a:gd name="adj" fmla="val 3136"/>
            </a:avLst>
          </a:prstGeom>
          <a:solidFill>
            <a:srgbClr val="E5F2E6">
              <a:alpha val="25000"/>
            </a:srgbClr>
          </a:solidFill>
          <a:ln w="9525">
            <a:solidFill>
              <a:srgbClr val="5AAA64"/>
            </a:solidFill>
            <a:prstDash val="solid"/>
          </a:ln>
        </p:spPr>
        <p:txBody>
          <a:bodyPr/>
          <a:lstStyle/>
          <a:p>
            <a:endParaRPr lang="en-AU">
              <a:solidFill>
                <a:schemeClr val="tx1"/>
              </a:solidFill>
            </a:endParaRPr>
          </a:p>
        </p:txBody>
      </p:sp>
      <p:pic>
        <p:nvPicPr>
          <p:cNvPr id="55" name="Image 2" descr="preencoded.png">
            <a:extLst>
              <a:ext uri="{FF2B5EF4-FFF2-40B4-BE49-F238E27FC236}">
                <a16:creationId xmlns:a16="http://schemas.microsoft.com/office/drawing/2014/main" id="{9AB22FF1-DB20-6EB5-1C88-52DF30B0FE2E}"/>
              </a:ext>
            </a:extLst>
          </p:cNvPr>
          <p:cNvPicPr>
            <a:picLocks noChangeAspect="1"/>
          </p:cNvPicPr>
          <p:nvPr/>
        </p:nvPicPr>
        <p:blipFill>
          <a:blip r:embed="rId8"/>
          <a:stretch>
            <a:fillRect/>
          </a:stretch>
        </p:blipFill>
        <p:spPr>
          <a:xfrm>
            <a:off x="6917436" y="2167128"/>
            <a:ext cx="1188720" cy="1188720"/>
          </a:xfrm>
          <a:prstGeom prst="rect">
            <a:avLst/>
          </a:prstGeom>
          <a:noFill/>
        </p:spPr>
      </p:pic>
      <p:sp>
        <p:nvSpPr>
          <p:cNvPr id="57" name="Text 17">
            <a:extLst>
              <a:ext uri="{FF2B5EF4-FFF2-40B4-BE49-F238E27FC236}">
                <a16:creationId xmlns:a16="http://schemas.microsoft.com/office/drawing/2014/main" id="{6DE8AA90-D76D-0E16-9AED-9F8BB2D19BF0}"/>
              </a:ext>
            </a:extLst>
          </p:cNvPr>
          <p:cNvSpPr/>
          <p:nvPr/>
        </p:nvSpPr>
        <p:spPr>
          <a:xfrm>
            <a:off x="6345936" y="3474720"/>
            <a:ext cx="2331720" cy="365760"/>
          </a:xfrm>
          <a:prstGeom prst="rect">
            <a:avLst/>
          </a:prstGeom>
          <a:noFill/>
          <a:ln/>
        </p:spPr>
        <p:txBody>
          <a:bodyPr wrap="square" lIns="0" tIns="0" rIns="0" bIns="0" rtlCol="0" anchor="ctr"/>
          <a:lstStyle/>
          <a:p>
            <a:pPr marL="0" indent="0" algn="ctr">
              <a:buNone/>
            </a:pPr>
            <a:r>
              <a:rPr lang="en-US" sz="1400" b="1">
                <a:solidFill>
                  <a:srgbClr val="5AAA64"/>
                </a:solidFill>
                <a:latin typeface="Arial" pitchFamily="34" charset="0"/>
                <a:ea typeface="Arial" pitchFamily="34" charset="-122"/>
                <a:cs typeface="Arial" pitchFamily="34" charset="-120"/>
              </a:rPr>
              <a:t>Provide</a:t>
            </a:r>
            <a:endParaRPr lang="en-US" sz="1400">
              <a:solidFill>
                <a:srgbClr val="5AAA64"/>
              </a:solidFill>
            </a:endParaRPr>
          </a:p>
        </p:txBody>
      </p:sp>
      <p:sp>
        <p:nvSpPr>
          <p:cNvPr id="59" name="Text 18">
            <a:extLst>
              <a:ext uri="{FF2B5EF4-FFF2-40B4-BE49-F238E27FC236}">
                <a16:creationId xmlns:a16="http://schemas.microsoft.com/office/drawing/2014/main" id="{2C7FEDB8-E28F-0CAC-450D-7DFEEF44D6EB}"/>
              </a:ext>
            </a:extLst>
          </p:cNvPr>
          <p:cNvSpPr/>
          <p:nvPr/>
        </p:nvSpPr>
        <p:spPr>
          <a:xfrm>
            <a:off x="6455664" y="3922776"/>
            <a:ext cx="2148840" cy="1737360"/>
          </a:xfrm>
          <a:prstGeom prst="rect">
            <a:avLst/>
          </a:prstGeom>
          <a:noFill/>
          <a:ln/>
        </p:spPr>
        <p:txBody>
          <a:bodyPr wrap="square" lIns="0" tIns="0" rIns="0" bIns="0" rtlCol="0" anchor="ctr"/>
          <a:lstStyle/>
          <a:p>
            <a:pPr marL="0" indent="0">
              <a:lnSpc>
                <a:spcPct val="114000"/>
              </a:lnSpc>
              <a:buNone/>
            </a:pPr>
            <a:r>
              <a:rPr lang="en-US" sz="1100">
                <a:solidFill>
                  <a:srgbClr val="222222"/>
                </a:solidFill>
                <a:latin typeface="Arial" pitchFamily="34" charset="0"/>
                <a:ea typeface="Arial" pitchFamily="34" charset="-122"/>
                <a:cs typeface="Arial" pitchFamily="34" charset="-120"/>
              </a:rPr>
              <a:t>Give the patient a copy of the meeting report within 10 business days of the meeting.</a:t>
            </a:r>
            <a:endParaRPr lang="en-US" sz="1100"/>
          </a:p>
        </p:txBody>
      </p:sp>
      <p:sp>
        <p:nvSpPr>
          <p:cNvPr id="61" name="Text 19">
            <a:extLst>
              <a:ext uri="{FF2B5EF4-FFF2-40B4-BE49-F238E27FC236}">
                <a16:creationId xmlns:a16="http://schemas.microsoft.com/office/drawing/2014/main" id="{215E1BB2-2149-7F86-BFDF-29549EFED25A}"/>
              </a:ext>
            </a:extLst>
          </p:cNvPr>
          <p:cNvSpPr/>
          <p:nvPr/>
        </p:nvSpPr>
        <p:spPr>
          <a:xfrm>
            <a:off x="8769096" y="3634740"/>
            <a:ext cx="329184" cy="457200"/>
          </a:xfrm>
          <a:prstGeom prst="rect">
            <a:avLst/>
          </a:prstGeom>
          <a:noFill/>
          <a:ln/>
        </p:spPr>
        <p:txBody>
          <a:bodyPr wrap="square" lIns="0" tIns="0" rIns="0" bIns="0" rtlCol="0" anchor="ctr"/>
          <a:lstStyle/>
          <a:p>
            <a:pPr marL="0" indent="0" algn="ctr">
              <a:buNone/>
            </a:pPr>
            <a:r>
              <a:rPr lang="en-US" sz="1800" b="1">
                <a:solidFill>
                  <a:srgbClr val="007586"/>
                </a:solidFill>
                <a:latin typeface="Arial" pitchFamily="34" charset="0"/>
                <a:ea typeface="Arial" pitchFamily="34" charset="-122"/>
                <a:cs typeface="Arial" pitchFamily="34" charset="-120"/>
              </a:rPr>
              <a:t>→</a:t>
            </a:r>
            <a:endParaRPr lang="en-US" sz="1800"/>
          </a:p>
        </p:txBody>
      </p:sp>
      <p:sp>
        <p:nvSpPr>
          <p:cNvPr id="63" name="Shape 20">
            <a:extLst>
              <a:ext uri="{FF2B5EF4-FFF2-40B4-BE49-F238E27FC236}">
                <a16:creationId xmlns:a16="http://schemas.microsoft.com/office/drawing/2014/main" id="{FDA0D77D-2C63-5789-B06D-344B380B5467}"/>
              </a:ext>
            </a:extLst>
          </p:cNvPr>
          <p:cNvSpPr/>
          <p:nvPr/>
        </p:nvSpPr>
        <p:spPr>
          <a:xfrm>
            <a:off x="9025128" y="1874520"/>
            <a:ext cx="2624328" cy="3977640"/>
          </a:xfrm>
          <a:prstGeom prst="roundRect">
            <a:avLst>
              <a:gd name="adj" fmla="val 3136"/>
            </a:avLst>
          </a:prstGeom>
          <a:solidFill>
            <a:srgbClr val="E5F2E6">
              <a:alpha val="25000"/>
            </a:srgbClr>
          </a:solidFill>
          <a:ln w="9525">
            <a:solidFill>
              <a:srgbClr val="5AAA64"/>
            </a:solidFill>
            <a:prstDash val="solid"/>
          </a:ln>
        </p:spPr>
        <p:txBody>
          <a:bodyPr/>
          <a:lstStyle/>
          <a:p>
            <a:endParaRPr lang="en-AU">
              <a:solidFill>
                <a:schemeClr val="tx1"/>
              </a:solidFill>
            </a:endParaRPr>
          </a:p>
        </p:txBody>
      </p:sp>
      <p:pic>
        <p:nvPicPr>
          <p:cNvPr id="65" name="Image 3" descr="preencoded.png">
            <a:extLst>
              <a:ext uri="{FF2B5EF4-FFF2-40B4-BE49-F238E27FC236}">
                <a16:creationId xmlns:a16="http://schemas.microsoft.com/office/drawing/2014/main" id="{1E05A2E0-7563-C19F-6879-A6CB8EECCF50}"/>
              </a:ext>
            </a:extLst>
          </p:cNvPr>
          <p:cNvPicPr>
            <a:picLocks noChangeAspect="1"/>
          </p:cNvPicPr>
          <p:nvPr/>
        </p:nvPicPr>
        <p:blipFill>
          <a:blip r:embed="rId9"/>
          <a:stretch>
            <a:fillRect/>
          </a:stretch>
        </p:blipFill>
        <p:spPr>
          <a:xfrm>
            <a:off x="9742932" y="2167128"/>
            <a:ext cx="1188720" cy="1188720"/>
          </a:xfrm>
          <a:prstGeom prst="rect">
            <a:avLst/>
          </a:prstGeom>
          <a:noFill/>
        </p:spPr>
      </p:pic>
      <p:sp>
        <p:nvSpPr>
          <p:cNvPr id="67" name="Text 21">
            <a:extLst>
              <a:ext uri="{FF2B5EF4-FFF2-40B4-BE49-F238E27FC236}">
                <a16:creationId xmlns:a16="http://schemas.microsoft.com/office/drawing/2014/main" id="{A0058678-5EDD-D79C-EE4C-4D2FE5854AE6}"/>
              </a:ext>
            </a:extLst>
          </p:cNvPr>
          <p:cNvSpPr/>
          <p:nvPr/>
        </p:nvSpPr>
        <p:spPr>
          <a:xfrm>
            <a:off x="9171432" y="3474720"/>
            <a:ext cx="2331720" cy="365760"/>
          </a:xfrm>
          <a:prstGeom prst="rect">
            <a:avLst/>
          </a:prstGeom>
          <a:noFill/>
          <a:ln/>
        </p:spPr>
        <p:txBody>
          <a:bodyPr wrap="square" lIns="0" tIns="0" rIns="0" bIns="0" rtlCol="0" anchor="ctr"/>
          <a:lstStyle/>
          <a:p>
            <a:pPr marL="0" indent="0" algn="ctr">
              <a:buNone/>
            </a:pPr>
            <a:r>
              <a:rPr lang="en-US" sz="1400" b="1">
                <a:solidFill>
                  <a:srgbClr val="5AAA64"/>
                </a:solidFill>
                <a:latin typeface="Arial" pitchFamily="34" charset="0"/>
                <a:ea typeface="Arial" pitchFamily="34" charset="-122"/>
                <a:cs typeface="Arial" pitchFamily="34" charset="-120"/>
              </a:rPr>
              <a:t>Store</a:t>
            </a:r>
            <a:endParaRPr lang="en-US" sz="1400">
              <a:solidFill>
                <a:srgbClr val="5AAA64"/>
              </a:solidFill>
            </a:endParaRPr>
          </a:p>
        </p:txBody>
      </p:sp>
      <p:sp>
        <p:nvSpPr>
          <p:cNvPr id="69" name="Text 22">
            <a:extLst>
              <a:ext uri="{FF2B5EF4-FFF2-40B4-BE49-F238E27FC236}">
                <a16:creationId xmlns:a16="http://schemas.microsoft.com/office/drawing/2014/main" id="{F759CCF0-5BD7-140E-7D09-56F001A9BB96}"/>
              </a:ext>
            </a:extLst>
          </p:cNvPr>
          <p:cNvSpPr/>
          <p:nvPr/>
        </p:nvSpPr>
        <p:spPr>
          <a:xfrm>
            <a:off x="9281160" y="3922776"/>
            <a:ext cx="2148840" cy="1737360"/>
          </a:xfrm>
          <a:prstGeom prst="rect">
            <a:avLst/>
          </a:prstGeom>
          <a:noFill/>
          <a:ln/>
        </p:spPr>
        <p:txBody>
          <a:bodyPr wrap="square" lIns="0" tIns="0" rIns="0" bIns="0" rtlCol="0" anchor="ctr"/>
          <a:lstStyle/>
          <a:p>
            <a:pPr marL="0" indent="0">
              <a:lnSpc>
                <a:spcPct val="114000"/>
              </a:lnSpc>
              <a:buNone/>
            </a:pPr>
            <a:r>
              <a:rPr lang="en-US" sz="1100">
                <a:solidFill>
                  <a:srgbClr val="222222"/>
                </a:solidFill>
                <a:latin typeface="Arial" pitchFamily="34" charset="0"/>
                <a:ea typeface="Arial" pitchFamily="34" charset="-122"/>
                <a:cs typeface="Arial" pitchFamily="34" charset="-120"/>
              </a:rPr>
              <a:t>File a copy of the report in the appropriate records.</a:t>
            </a:r>
            <a:endParaRPr lang="en-US" sz="11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C6215D32-5B18-4E15-BA4C-5980C4AA6B28}" type="slidenum">
              <a:rPr lang="en-US" sz="850" dirty="0">
                <a:solidFill>
                  <a:srgbClr val="5A6672"/>
                </a:solidFill>
                <a:latin typeface="Arial" pitchFamily="34" charset="0"/>
                <a:ea typeface="Arial" pitchFamily="34" charset="-122"/>
                <a:cs typeface="Arial" pitchFamily="34" charset="-120"/>
              </a:rPr>
              <a:t>28</a:t>
            </a:fld>
            <a:endParaRPr lang="en-US" sz="850"/>
          </a:p>
        </p:txBody>
      </p:sp>
      <p:sp>
        <p:nvSpPr>
          <p:cNvPr id="7" name="Text 4"/>
          <p:cNvSpPr/>
          <p:nvPr/>
        </p:nvSpPr>
        <p:spPr>
          <a:xfrm>
            <a:off x="548640" y="658368"/>
            <a:ext cx="877824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Review the SAPSE and provide the final report</a:t>
            </a:r>
            <a:endParaRPr lang="en-US" sz="2800"/>
          </a:p>
        </p:txBody>
      </p:sp>
      <p:sp>
        <p:nvSpPr>
          <p:cNvPr id="8" name="Shape 5"/>
          <p:cNvSpPr/>
          <p:nvPr/>
        </p:nvSpPr>
        <p:spPr>
          <a:xfrm>
            <a:off x="9692640" y="713232"/>
            <a:ext cx="1920240" cy="310896"/>
          </a:xfrm>
          <a:prstGeom prst="roundRect">
            <a:avLst>
              <a:gd name="adj" fmla="val 50000"/>
            </a:avLst>
          </a:prstGeom>
          <a:solidFill>
            <a:srgbClr val="E6643C"/>
          </a:solidFill>
          <a:ln/>
        </p:spPr>
        <p:txBody>
          <a:bodyPr/>
          <a:lstStyle/>
          <a:p>
            <a:endParaRPr lang="en-AU"/>
          </a:p>
        </p:txBody>
      </p:sp>
      <p:sp>
        <p:nvSpPr>
          <p:cNvPr id="9" name="Text 6"/>
          <p:cNvSpPr/>
          <p:nvPr/>
        </p:nvSpPr>
        <p:spPr>
          <a:xfrm>
            <a:off x="9692640" y="713232"/>
            <a:ext cx="1920240" cy="310896"/>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WITHIN 50 BUS. DAYS</a:t>
            </a:r>
            <a:endParaRPr lang="en-US" sz="1050"/>
          </a:p>
        </p:txBody>
      </p:sp>
      <p:sp>
        <p:nvSpPr>
          <p:cNvPr id="10" name="Text 7"/>
          <p:cNvSpPr/>
          <p:nvPr/>
        </p:nvSpPr>
        <p:spPr>
          <a:xfrm>
            <a:off x="9692640" y="1097280"/>
            <a:ext cx="1920240" cy="274320"/>
          </a:xfrm>
          <a:prstGeom prst="rect">
            <a:avLst/>
          </a:prstGeom>
          <a:noFill/>
          <a:ln/>
        </p:spPr>
        <p:txBody>
          <a:bodyPr wrap="square" lIns="0" tIns="0" rIns="0" bIns="0" rtlCol="0" anchor="ctr"/>
          <a:lstStyle/>
          <a:p>
            <a:pPr marL="0" indent="0" algn="ctr">
              <a:buNone/>
            </a:pPr>
            <a:r>
              <a:rPr lang="en-US" sz="950" b="1" kern="0" spc="100">
                <a:solidFill>
                  <a:srgbClr val="5A6672"/>
                </a:solidFill>
                <a:latin typeface="Arial" pitchFamily="34" charset="0"/>
                <a:ea typeface="Arial" pitchFamily="34" charset="-122"/>
                <a:cs typeface="Arial" pitchFamily="34" charset="-120"/>
              </a:rPr>
              <a:t>REQUIREMENTS 6–7</a:t>
            </a:r>
            <a:endParaRPr lang="en-US" sz="950"/>
          </a:p>
        </p:txBody>
      </p:sp>
      <p:sp>
        <p:nvSpPr>
          <p:cNvPr id="22" name="Shape 16"/>
          <p:cNvSpPr/>
          <p:nvPr/>
        </p:nvSpPr>
        <p:spPr>
          <a:xfrm>
            <a:off x="548640" y="5623560"/>
            <a:ext cx="11091672" cy="658368"/>
          </a:xfrm>
          <a:prstGeom prst="roundRect">
            <a:avLst>
              <a:gd name="adj" fmla="val 11111"/>
            </a:avLst>
          </a:prstGeom>
          <a:solidFill>
            <a:srgbClr val="EAF3F5"/>
          </a:solidFill>
          <a:ln/>
        </p:spPr>
        <p:txBody>
          <a:bodyPr/>
          <a:lstStyle/>
          <a:p>
            <a:endParaRPr lang="en-AU"/>
          </a:p>
        </p:txBody>
      </p:sp>
      <p:sp>
        <p:nvSpPr>
          <p:cNvPr id="23" name="Text 17"/>
          <p:cNvSpPr/>
          <p:nvPr/>
        </p:nvSpPr>
        <p:spPr>
          <a:xfrm>
            <a:off x="868680" y="5623560"/>
            <a:ext cx="10515600" cy="658368"/>
          </a:xfrm>
          <a:prstGeom prst="rect">
            <a:avLst/>
          </a:prstGeom>
          <a:noFill/>
          <a:ln/>
        </p:spPr>
        <p:txBody>
          <a:bodyPr wrap="square" lIns="0" tIns="0" rIns="0" bIns="0" rtlCol="0" anchor="ctr"/>
          <a:lstStyle/>
          <a:p>
            <a:pPr marL="0" indent="0">
              <a:lnSpc>
                <a:spcPct val="105000"/>
              </a:lnSpc>
              <a:buNone/>
            </a:pPr>
            <a:r>
              <a:rPr lang="en-US" sz="1100" b="1">
                <a:solidFill>
                  <a:srgbClr val="005965"/>
                </a:solidFill>
                <a:latin typeface="Arial" pitchFamily="34" charset="0"/>
                <a:ea typeface="Arial" pitchFamily="34" charset="-122"/>
                <a:cs typeface="Arial" pitchFamily="34" charset="-120"/>
              </a:rPr>
              <a:t>Protected reviews.  </a:t>
            </a:r>
            <a:r>
              <a:rPr lang="en-US" sz="1100">
                <a:solidFill>
                  <a:srgbClr val="222222"/>
                </a:solidFill>
                <a:latin typeface="Arial" pitchFamily="34" charset="0"/>
                <a:ea typeface="Arial" pitchFamily="34" charset="-122"/>
                <a:cs typeface="Arial" pitchFamily="34" charset="-120"/>
              </a:rPr>
              <a:t>A review conducted under Division 8 of Part 5A of the </a:t>
            </a:r>
            <a:r>
              <a:rPr lang="en-US" sz="1100" i="1">
                <a:solidFill>
                  <a:srgbClr val="222222"/>
                </a:solidFill>
                <a:latin typeface="Arial" pitchFamily="34" charset="0"/>
                <a:ea typeface="Arial" pitchFamily="34" charset="-122"/>
                <a:cs typeface="Arial" pitchFamily="34" charset="-120"/>
              </a:rPr>
              <a:t>Health Services Act 1988 </a:t>
            </a:r>
            <a:r>
              <a:rPr lang="en-US" sz="1100">
                <a:solidFill>
                  <a:srgbClr val="222222"/>
                </a:solidFill>
                <a:latin typeface="Arial" pitchFamily="34" charset="0"/>
                <a:ea typeface="Arial" pitchFamily="34" charset="-122"/>
                <a:cs typeface="Arial" pitchFamily="34" charset="-120"/>
              </a:rPr>
              <a:t>is a ‘SAPSE review’: a SAPSE review panel produces the SAPSE review report, and legal protections apply to the review process.</a:t>
            </a:r>
            <a:endParaRPr lang="en-US" sz="1100"/>
          </a:p>
        </p:txBody>
      </p:sp>
      <p:sp>
        <p:nvSpPr>
          <p:cNvPr id="24" name="Shape 2">
            <a:extLst>
              <a:ext uri="{FF2B5EF4-FFF2-40B4-BE49-F238E27FC236}">
                <a16:creationId xmlns:a16="http://schemas.microsoft.com/office/drawing/2014/main" id="{5265B37B-0D8A-3823-9429-466FC1C5A45D}"/>
              </a:ext>
            </a:extLst>
          </p:cNvPr>
          <p:cNvSpPr/>
          <p:nvPr/>
        </p:nvSpPr>
        <p:spPr>
          <a:xfrm>
            <a:off x="7680960" y="283464"/>
            <a:ext cx="4096512" cy="329184"/>
          </a:xfrm>
          <a:prstGeom prst="roundRect">
            <a:avLst>
              <a:gd name="adj" fmla="val 13889"/>
            </a:avLst>
          </a:prstGeom>
          <a:solidFill>
            <a:srgbClr val="075AAA"/>
          </a:solidFill>
          <a:ln w="12700">
            <a:solidFill>
              <a:srgbClr val="075AAA">
                <a:alpha val="0"/>
              </a:srgbClr>
            </a:solidFill>
            <a:prstDash val="solid"/>
          </a:ln>
        </p:spPr>
        <p:txBody>
          <a:bodyPr/>
          <a:lstStyle/>
          <a:p>
            <a:endParaRPr lang="en-AU">
              <a:latin typeface="Arial" panose="020B0604020202020204" pitchFamily="34" charset="0"/>
              <a:cs typeface="Arial" panose="020B0604020202020204" pitchFamily="34" charset="0"/>
            </a:endParaRPr>
          </a:p>
        </p:txBody>
      </p:sp>
      <p:sp>
        <p:nvSpPr>
          <p:cNvPr id="26" name="Text 3">
            <a:extLst>
              <a:ext uri="{FF2B5EF4-FFF2-40B4-BE49-F238E27FC236}">
                <a16:creationId xmlns:a16="http://schemas.microsoft.com/office/drawing/2014/main" id="{AE8CEA28-F7DB-F874-8263-C959ED7B3E88}"/>
              </a:ext>
            </a:extLst>
          </p:cNvPr>
          <p:cNvSpPr/>
          <p:nvPr/>
        </p:nvSpPr>
        <p:spPr>
          <a:xfrm>
            <a:off x="7680960" y="356616"/>
            <a:ext cx="4096512" cy="146304"/>
          </a:xfrm>
          <a:prstGeom prst="rect">
            <a:avLst/>
          </a:prstGeom>
          <a:noFill/>
          <a:ln/>
        </p:spPr>
        <p:txBody>
          <a:bodyPr wrap="square" lIns="0" tIns="0" rIns="0" bIns="0" rtlCol="0" anchor="ctr"/>
          <a:lstStyle/>
          <a:p>
            <a:pPr marL="0" indent="0" algn="ctr">
              <a:buNone/>
            </a:pPr>
            <a:r>
              <a:rPr lang="en-US" sz="1100" b="1">
                <a:solidFill>
                  <a:srgbClr val="FFFFFF"/>
                </a:solidFill>
                <a:latin typeface="Arial" panose="020B0604020202020204" pitchFamily="34" charset="0"/>
                <a:ea typeface="Arial" pitchFamily="34" charset="-122"/>
                <a:cs typeface="Arial" panose="020B0604020202020204" pitchFamily="34" charset="0"/>
              </a:rPr>
              <a:t>STAGE 3 — REVIEW</a:t>
            </a:r>
            <a:endParaRPr lang="en-US" sz="1100">
              <a:latin typeface="Arial" panose="020B0604020202020204" pitchFamily="34" charset="0"/>
              <a:cs typeface="Arial" panose="020B0604020202020204" pitchFamily="34" charset="0"/>
            </a:endParaRPr>
          </a:p>
        </p:txBody>
      </p:sp>
      <p:pic>
        <p:nvPicPr>
          <p:cNvPr id="2" name="Requirement_6_and_7_stitched">
            <a:hlinkClick r:id="" action="ppaction://media"/>
            <a:extLst>
              <a:ext uri="{FF2B5EF4-FFF2-40B4-BE49-F238E27FC236}">
                <a16:creationId xmlns:a16="http://schemas.microsoft.com/office/drawing/2014/main" id="{2980C6A3-6C71-C9D5-2704-A07806D7D0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97975" y="749808"/>
            <a:ext cx="406400" cy="406400"/>
          </a:xfrm>
          <a:prstGeom prst="rect">
            <a:avLst/>
          </a:prstGeom>
        </p:spPr>
      </p:pic>
      <p:sp>
        <p:nvSpPr>
          <p:cNvPr id="27" name="Shape 8">
            <a:extLst>
              <a:ext uri="{FF2B5EF4-FFF2-40B4-BE49-F238E27FC236}">
                <a16:creationId xmlns:a16="http://schemas.microsoft.com/office/drawing/2014/main" id="{ADF3D5ED-91B7-46A9-1559-DF97B2CB4C30}"/>
              </a:ext>
            </a:extLst>
          </p:cNvPr>
          <p:cNvSpPr/>
          <p:nvPr/>
        </p:nvSpPr>
        <p:spPr>
          <a:xfrm>
            <a:off x="548640" y="1645920"/>
            <a:ext cx="5440680" cy="3794760"/>
          </a:xfrm>
          <a:prstGeom prst="roundRect">
            <a:avLst>
              <a:gd name="adj" fmla="val 2169"/>
            </a:avLst>
          </a:prstGeom>
          <a:solidFill>
            <a:srgbClr val="FFF1EA"/>
          </a:solidFill>
          <a:ln w="9525">
            <a:solidFill>
              <a:srgbClr val="E6643C"/>
            </a:solidFill>
            <a:prstDash val="solid"/>
          </a:ln>
        </p:spPr>
        <p:txBody>
          <a:bodyPr/>
          <a:lstStyle/>
          <a:p>
            <a:endParaRPr lang="en-AU"/>
          </a:p>
        </p:txBody>
      </p:sp>
      <p:sp>
        <p:nvSpPr>
          <p:cNvPr id="29" name="Shape 9">
            <a:extLst>
              <a:ext uri="{FF2B5EF4-FFF2-40B4-BE49-F238E27FC236}">
                <a16:creationId xmlns:a16="http://schemas.microsoft.com/office/drawing/2014/main" id="{963A2722-F016-1AA6-0C18-BC0434FF263C}"/>
              </a:ext>
            </a:extLst>
          </p:cNvPr>
          <p:cNvSpPr/>
          <p:nvPr/>
        </p:nvSpPr>
        <p:spPr>
          <a:xfrm>
            <a:off x="822960" y="1901952"/>
            <a:ext cx="457200" cy="457200"/>
          </a:xfrm>
          <a:prstGeom prst="ellipse">
            <a:avLst/>
          </a:prstGeom>
          <a:solidFill>
            <a:srgbClr val="E6643C"/>
          </a:solidFill>
          <a:ln>
            <a:solidFill>
              <a:srgbClr val="E6643C"/>
            </a:solidFill>
          </a:ln>
        </p:spPr>
        <p:txBody>
          <a:bodyPr/>
          <a:lstStyle/>
          <a:p>
            <a:endParaRPr lang="en-AU"/>
          </a:p>
        </p:txBody>
      </p:sp>
      <p:pic>
        <p:nvPicPr>
          <p:cNvPr id="31" name="Image 0" descr="preencoded.png">
            <a:extLst>
              <a:ext uri="{FF2B5EF4-FFF2-40B4-BE49-F238E27FC236}">
                <a16:creationId xmlns:a16="http://schemas.microsoft.com/office/drawing/2014/main" id="{7D4E0444-F482-C25E-0038-D3C936F1B411}"/>
              </a:ext>
            </a:extLst>
          </p:cNvPr>
          <p:cNvPicPr>
            <a:picLocks noChangeAspect="1"/>
          </p:cNvPicPr>
          <p:nvPr/>
        </p:nvPicPr>
        <p:blipFill>
          <a:blip r:embed="rId6"/>
          <a:stretch>
            <a:fillRect/>
          </a:stretch>
        </p:blipFill>
        <p:spPr>
          <a:xfrm>
            <a:off x="946404" y="2025396"/>
            <a:ext cx="210312" cy="210312"/>
          </a:xfrm>
          <a:prstGeom prst="rect">
            <a:avLst/>
          </a:prstGeom>
        </p:spPr>
      </p:pic>
      <p:sp>
        <p:nvSpPr>
          <p:cNvPr id="33" name="Text 10">
            <a:extLst>
              <a:ext uri="{FF2B5EF4-FFF2-40B4-BE49-F238E27FC236}">
                <a16:creationId xmlns:a16="http://schemas.microsoft.com/office/drawing/2014/main" id="{0C98B913-9305-2D3D-489D-DF654A6546FD}"/>
              </a:ext>
            </a:extLst>
          </p:cNvPr>
          <p:cNvSpPr/>
          <p:nvPr/>
        </p:nvSpPr>
        <p:spPr>
          <a:xfrm>
            <a:off x="1417320" y="1847088"/>
            <a:ext cx="4389120" cy="603504"/>
          </a:xfrm>
          <a:prstGeom prst="rect">
            <a:avLst/>
          </a:prstGeom>
          <a:noFill/>
          <a:ln/>
        </p:spPr>
        <p:txBody>
          <a:bodyPr wrap="square" lIns="0" tIns="0" rIns="0" bIns="0" rtlCol="0" anchor="ctr"/>
          <a:lstStyle/>
          <a:p>
            <a:pPr marL="0" indent="0">
              <a:lnSpc>
                <a:spcPct val="102000"/>
              </a:lnSpc>
              <a:buNone/>
            </a:pPr>
            <a:r>
              <a:rPr lang="en-US" sz="1350" b="1">
                <a:solidFill>
                  <a:srgbClr val="E6643C"/>
                </a:solidFill>
                <a:latin typeface="Arial" pitchFamily="34" charset="0"/>
                <a:ea typeface="Arial" pitchFamily="34" charset="-122"/>
                <a:cs typeface="Arial" pitchFamily="34" charset="-120"/>
              </a:rPr>
              <a:t>The report must include (s 128ZC, </a:t>
            </a:r>
            <a:r>
              <a:rPr lang="en-US" sz="1350" b="1" i="1">
                <a:solidFill>
                  <a:srgbClr val="E6643C"/>
                </a:solidFill>
                <a:latin typeface="Arial" pitchFamily="34" charset="0"/>
                <a:ea typeface="Arial" pitchFamily="34" charset="-122"/>
                <a:cs typeface="Arial" pitchFamily="34" charset="-120"/>
              </a:rPr>
              <a:t>Health Services Act 1988</a:t>
            </a:r>
            <a:r>
              <a:rPr lang="en-US" sz="1350" b="1">
                <a:solidFill>
                  <a:srgbClr val="E6643C"/>
                </a:solidFill>
                <a:latin typeface="Arial" pitchFamily="34" charset="0"/>
                <a:ea typeface="Arial" pitchFamily="34" charset="-122"/>
                <a:cs typeface="Arial" pitchFamily="34" charset="-120"/>
              </a:rPr>
              <a:t>)</a:t>
            </a:r>
            <a:endParaRPr lang="en-US" sz="1350"/>
          </a:p>
        </p:txBody>
      </p:sp>
      <p:sp>
        <p:nvSpPr>
          <p:cNvPr id="35" name="Text 11">
            <a:extLst>
              <a:ext uri="{FF2B5EF4-FFF2-40B4-BE49-F238E27FC236}">
                <a16:creationId xmlns:a16="http://schemas.microsoft.com/office/drawing/2014/main" id="{BB5B5565-1444-1F73-8A38-E234A1653497}"/>
              </a:ext>
            </a:extLst>
          </p:cNvPr>
          <p:cNvSpPr/>
          <p:nvPr/>
        </p:nvSpPr>
        <p:spPr>
          <a:xfrm>
            <a:off x="822960" y="2606040"/>
            <a:ext cx="3520440" cy="2606040"/>
          </a:xfrm>
          <a:prstGeom prst="rect">
            <a:avLst/>
          </a:prstGeom>
          <a:noFill/>
          <a:ln/>
        </p:spPr>
        <p:txBody>
          <a:bodyPr wrap="square" lIns="0" tIns="0" rIns="0" bIns="0" rtlCol="0" anchor="t"/>
          <a:lstStyle/>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A written account of the facts regarding the SAPSE</a:t>
            </a:r>
            <a:endParaRPr lang="en-US" sz="1150"/>
          </a:p>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An apology for the harm suffered by the patient</a:t>
            </a:r>
            <a:endParaRPr lang="en-US" sz="1150"/>
          </a:p>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A description of the entity’s response to the event</a:t>
            </a:r>
            <a:endParaRPr lang="en-US" sz="1150"/>
          </a:p>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The steps taken to prevent the event recurring</a:t>
            </a:r>
            <a:endParaRPr lang="en-US" sz="1150"/>
          </a:p>
          <a:p>
            <a:pPr marL="127000" indent="-127000">
              <a:lnSpc>
                <a:spcPct val="106000"/>
              </a:lnSpc>
              <a:buSzPct val="100000"/>
              <a:buChar char="•"/>
            </a:pPr>
            <a:r>
              <a:rPr lang="en-US" sz="1150" b="1">
                <a:solidFill>
                  <a:srgbClr val="E6643C"/>
                </a:solidFill>
                <a:latin typeface="Arial" pitchFamily="34" charset="0"/>
                <a:ea typeface="Arial" pitchFamily="34" charset="-122"/>
                <a:cs typeface="Arial" pitchFamily="34" charset="-120"/>
              </a:rPr>
              <a:t>Sentinel events: </a:t>
            </a:r>
            <a:r>
              <a:rPr lang="en-US" sz="1150">
                <a:solidFill>
                  <a:srgbClr val="222222"/>
                </a:solidFill>
                <a:latin typeface="Arial" pitchFamily="34" charset="0"/>
                <a:ea typeface="Arial" pitchFamily="34" charset="-122"/>
                <a:cs typeface="Arial" pitchFamily="34" charset="-120"/>
              </a:rPr>
              <a:t>clear recommendations from the review findings</a:t>
            </a:r>
            <a:endParaRPr lang="en-US" sz="1150"/>
          </a:p>
        </p:txBody>
      </p:sp>
      <p:pic>
        <p:nvPicPr>
          <p:cNvPr id="37" name="Image 1" descr="preencoded.png">
            <a:extLst>
              <a:ext uri="{FF2B5EF4-FFF2-40B4-BE49-F238E27FC236}">
                <a16:creationId xmlns:a16="http://schemas.microsoft.com/office/drawing/2014/main" id="{CCB6C390-1420-0F5C-C7A5-C08DFA5935A1}"/>
              </a:ext>
            </a:extLst>
          </p:cNvPr>
          <p:cNvPicPr>
            <a:picLocks noChangeAspect="1"/>
          </p:cNvPicPr>
          <p:nvPr/>
        </p:nvPicPr>
        <p:blipFill>
          <a:blip r:embed="rId7"/>
          <a:stretch>
            <a:fillRect/>
          </a:stretch>
        </p:blipFill>
        <p:spPr>
          <a:xfrm>
            <a:off x="4572000" y="3017520"/>
            <a:ext cx="1143000" cy="1143000"/>
          </a:xfrm>
          <a:prstGeom prst="rect">
            <a:avLst/>
          </a:prstGeom>
        </p:spPr>
      </p:pic>
      <p:sp>
        <p:nvSpPr>
          <p:cNvPr id="39" name="Shape 12">
            <a:extLst>
              <a:ext uri="{FF2B5EF4-FFF2-40B4-BE49-F238E27FC236}">
                <a16:creationId xmlns:a16="http://schemas.microsoft.com/office/drawing/2014/main" id="{F8D1009A-D92F-1D17-AD62-926DBCC5D313}"/>
              </a:ext>
            </a:extLst>
          </p:cNvPr>
          <p:cNvSpPr/>
          <p:nvPr/>
        </p:nvSpPr>
        <p:spPr>
          <a:xfrm>
            <a:off x="6217920" y="1645920"/>
            <a:ext cx="5440680" cy="3794760"/>
          </a:xfrm>
          <a:prstGeom prst="roundRect">
            <a:avLst>
              <a:gd name="adj" fmla="val 2169"/>
            </a:avLst>
          </a:prstGeom>
          <a:solidFill>
            <a:srgbClr val="FFF1EA"/>
          </a:solidFill>
          <a:ln w="9525">
            <a:solidFill>
              <a:srgbClr val="E6643C"/>
            </a:solidFill>
            <a:prstDash val="solid"/>
          </a:ln>
        </p:spPr>
        <p:txBody>
          <a:bodyPr/>
          <a:lstStyle/>
          <a:p>
            <a:endParaRPr lang="en-AU"/>
          </a:p>
        </p:txBody>
      </p:sp>
      <p:sp>
        <p:nvSpPr>
          <p:cNvPr id="41" name="Shape 13">
            <a:extLst>
              <a:ext uri="{FF2B5EF4-FFF2-40B4-BE49-F238E27FC236}">
                <a16:creationId xmlns:a16="http://schemas.microsoft.com/office/drawing/2014/main" id="{977A3C6F-7D20-9715-9C38-1F23B3326428}"/>
              </a:ext>
            </a:extLst>
          </p:cNvPr>
          <p:cNvSpPr/>
          <p:nvPr/>
        </p:nvSpPr>
        <p:spPr>
          <a:xfrm>
            <a:off x="6492240" y="1901952"/>
            <a:ext cx="457200" cy="457200"/>
          </a:xfrm>
          <a:prstGeom prst="ellipse">
            <a:avLst/>
          </a:prstGeom>
          <a:solidFill>
            <a:srgbClr val="E6643C"/>
          </a:solidFill>
          <a:ln>
            <a:solidFill>
              <a:srgbClr val="E6643C"/>
            </a:solidFill>
          </a:ln>
        </p:spPr>
        <p:txBody>
          <a:bodyPr/>
          <a:lstStyle/>
          <a:p>
            <a:endParaRPr lang="en-AU"/>
          </a:p>
        </p:txBody>
      </p:sp>
      <p:pic>
        <p:nvPicPr>
          <p:cNvPr id="43" name="Image 2" descr="preencoded.png">
            <a:extLst>
              <a:ext uri="{FF2B5EF4-FFF2-40B4-BE49-F238E27FC236}">
                <a16:creationId xmlns:a16="http://schemas.microsoft.com/office/drawing/2014/main" id="{71139863-2A6E-CBFD-7735-6D77D8F73BB2}"/>
              </a:ext>
            </a:extLst>
          </p:cNvPr>
          <p:cNvPicPr>
            <a:picLocks noChangeAspect="1"/>
          </p:cNvPicPr>
          <p:nvPr/>
        </p:nvPicPr>
        <p:blipFill>
          <a:blip r:embed="rId8"/>
          <a:stretch>
            <a:fillRect/>
          </a:stretch>
        </p:blipFill>
        <p:spPr>
          <a:xfrm>
            <a:off x="6615684" y="2025396"/>
            <a:ext cx="210312" cy="210312"/>
          </a:xfrm>
          <a:prstGeom prst="rect">
            <a:avLst/>
          </a:prstGeom>
        </p:spPr>
      </p:pic>
      <p:sp>
        <p:nvSpPr>
          <p:cNvPr id="45" name="Text 14">
            <a:extLst>
              <a:ext uri="{FF2B5EF4-FFF2-40B4-BE49-F238E27FC236}">
                <a16:creationId xmlns:a16="http://schemas.microsoft.com/office/drawing/2014/main" id="{9A51D4ED-8F40-5CBA-1ADC-91974F10F44F}"/>
              </a:ext>
            </a:extLst>
          </p:cNvPr>
          <p:cNvSpPr/>
          <p:nvPr/>
        </p:nvSpPr>
        <p:spPr>
          <a:xfrm>
            <a:off x="7086600" y="1847088"/>
            <a:ext cx="4343400" cy="603504"/>
          </a:xfrm>
          <a:prstGeom prst="rect">
            <a:avLst/>
          </a:prstGeom>
          <a:noFill/>
          <a:ln/>
        </p:spPr>
        <p:txBody>
          <a:bodyPr wrap="square" lIns="0" tIns="0" rIns="0" bIns="0" rtlCol="0" anchor="ctr"/>
          <a:lstStyle/>
          <a:p>
            <a:pPr marL="0" indent="0">
              <a:buNone/>
            </a:pPr>
            <a:r>
              <a:rPr lang="en-US" sz="1350" b="1">
                <a:solidFill>
                  <a:srgbClr val="E6643C"/>
                </a:solidFill>
                <a:latin typeface="Arial" pitchFamily="34" charset="0"/>
                <a:ea typeface="Arial" pitchFamily="34" charset="-122"/>
                <a:cs typeface="Arial" pitchFamily="34" charset="-120"/>
              </a:rPr>
              <a:t>Offering the report</a:t>
            </a:r>
            <a:endParaRPr lang="en-US" sz="1350"/>
          </a:p>
        </p:txBody>
      </p:sp>
      <p:sp>
        <p:nvSpPr>
          <p:cNvPr id="47" name="Text 15">
            <a:extLst>
              <a:ext uri="{FF2B5EF4-FFF2-40B4-BE49-F238E27FC236}">
                <a16:creationId xmlns:a16="http://schemas.microsoft.com/office/drawing/2014/main" id="{957E4201-CA51-8E7C-D44C-7CE04B406572}"/>
              </a:ext>
            </a:extLst>
          </p:cNvPr>
          <p:cNvSpPr/>
          <p:nvPr/>
        </p:nvSpPr>
        <p:spPr>
          <a:xfrm>
            <a:off x="6492240" y="2606040"/>
            <a:ext cx="4892040" cy="2606040"/>
          </a:xfrm>
          <a:prstGeom prst="rect">
            <a:avLst/>
          </a:prstGeom>
          <a:noFill/>
          <a:ln/>
        </p:spPr>
        <p:txBody>
          <a:bodyPr wrap="square" lIns="0" tIns="0" rIns="0" bIns="0" rtlCol="0" anchor="t"/>
          <a:lstStyle/>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Offer it to the patient — or their nominee, immediate family, carer or next of kin if the patient has died or lacks capacity</a:t>
            </a:r>
            <a:endParaRPr lang="en-US" sz="1150"/>
          </a:p>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Use plain language; consider translation, and document any resulting delay</a:t>
            </a:r>
            <a:endParaRPr lang="en-US" sz="1150"/>
          </a:p>
          <a:p>
            <a:pPr marL="127000" indent="-127000">
              <a:lnSpc>
                <a:spcPct val="106000"/>
              </a:lnSpc>
              <a:spcAft>
                <a:spcPts val="800"/>
              </a:spcAft>
              <a:buSzPct val="100000"/>
              <a:buChar char="•"/>
            </a:pPr>
            <a:r>
              <a:rPr lang="en-US" sz="1150">
                <a:solidFill>
                  <a:srgbClr val="222222"/>
                </a:solidFill>
                <a:latin typeface="Arial" pitchFamily="34" charset="0"/>
                <a:ea typeface="Arial" pitchFamily="34" charset="-122"/>
                <a:cs typeface="Arial" pitchFamily="34" charset="-120"/>
              </a:rPr>
              <a:t>Keep the patient aware of the review timeline; consider face-to-face (or video) feedback when the review is complete</a:t>
            </a:r>
            <a:endParaRPr lang="en-US" sz="1150"/>
          </a:p>
          <a:p>
            <a:pPr marL="127000" indent="-127000">
              <a:lnSpc>
                <a:spcPct val="106000"/>
              </a:lnSpc>
              <a:buSzPct val="100000"/>
              <a:buChar char="•"/>
            </a:pPr>
            <a:r>
              <a:rPr lang="en-US" sz="1150" b="1">
                <a:solidFill>
                  <a:srgbClr val="E6643C"/>
                </a:solidFill>
                <a:latin typeface="Arial" pitchFamily="34" charset="0"/>
                <a:ea typeface="Arial" pitchFamily="34" charset="-122"/>
                <a:cs typeface="Arial" pitchFamily="34" charset="-120"/>
              </a:rPr>
              <a:t>Multi-entity events: </a:t>
            </a:r>
            <a:r>
              <a:rPr lang="en-US" sz="1150">
                <a:solidFill>
                  <a:srgbClr val="222222"/>
                </a:solidFill>
                <a:latin typeface="Arial" pitchFamily="34" charset="0"/>
                <a:ea typeface="Arial" pitchFamily="34" charset="-122"/>
                <a:cs typeface="Arial" pitchFamily="34" charset="-120"/>
              </a:rPr>
              <a:t>the deadline extends to 75 business days — the delay must be communicated to the patient and documented</a:t>
            </a:r>
            <a:endParaRPr lang="en-US" sz="11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48640" y="749808"/>
            <a:ext cx="6766560" cy="411480"/>
          </a:xfrm>
          <a:prstGeom prst="rect">
            <a:avLst/>
          </a:prstGeom>
          <a:noFill/>
          <a:ln/>
        </p:spPr>
        <p:txBody>
          <a:bodyPr wrap="square" lIns="0" tIns="0" rIns="0" bIns="0" rtlCol="0" anchor="ctr">
            <a:normAutofit lnSpcReduction="10000"/>
          </a:bodyPr>
          <a:lstStyle/>
          <a:p>
            <a:pPr marL="0" indent="0">
              <a:buNone/>
            </a:pPr>
            <a:r>
              <a:rPr lang="en-US" sz="3000" b="1">
                <a:solidFill>
                  <a:srgbClr val="007C89"/>
                </a:solidFill>
                <a:latin typeface="Arial" panose="020B0604020202020204" pitchFamily="34" charset="0"/>
                <a:ea typeface="Arial" pitchFamily="34" charset="-122"/>
                <a:cs typeface="Arial" panose="020B0604020202020204" pitchFamily="34" charset="0"/>
              </a:rPr>
              <a:t>The reports in practice</a:t>
            </a:r>
            <a:endParaRPr lang="en-US" sz="3000">
              <a:latin typeface="Arial" panose="020B0604020202020204" pitchFamily="34" charset="0"/>
              <a:cs typeface="Arial" panose="020B0604020202020204" pitchFamily="34" charset="0"/>
            </a:endParaRPr>
          </a:p>
        </p:txBody>
      </p:sp>
      <p:sp>
        <p:nvSpPr>
          <p:cNvPr id="4" name="Shape 2"/>
          <p:cNvSpPr/>
          <p:nvPr/>
        </p:nvSpPr>
        <p:spPr>
          <a:xfrm>
            <a:off x="7680960" y="283464"/>
            <a:ext cx="4096512" cy="329184"/>
          </a:xfrm>
          <a:prstGeom prst="roundRect">
            <a:avLst>
              <a:gd name="adj" fmla="val 13889"/>
            </a:avLst>
          </a:prstGeom>
          <a:solidFill>
            <a:srgbClr val="075AAA"/>
          </a:solidFill>
          <a:ln w="12700">
            <a:solidFill>
              <a:srgbClr val="075AAA">
                <a:alpha val="0"/>
              </a:srgbClr>
            </a:solidFill>
            <a:prstDash val="solid"/>
          </a:ln>
        </p:spPr>
        <p:txBody>
          <a:bodyPr/>
          <a:lstStyle/>
          <a:p>
            <a:endParaRPr lang="en-AU">
              <a:latin typeface="Arial" panose="020B0604020202020204" pitchFamily="34" charset="0"/>
              <a:cs typeface="Arial" panose="020B0604020202020204" pitchFamily="34" charset="0"/>
            </a:endParaRPr>
          </a:p>
        </p:txBody>
      </p:sp>
      <p:sp>
        <p:nvSpPr>
          <p:cNvPr id="5" name="Text 3"/>
          <p:cNvSpPr/>
          <p:nvPr/>
        </p:nvSpPr>
        <p:spPr>
          <a:xfrm>
            <a:off x="7680960" y="356616"/>
            <a:ext cx="4096512" cy="146304"/>
          </a:xfrm>
          <a:prstGeom prst="rect">
            <a:avLst/>
          </a:prstGeom>
          <a:noFill/>
          <a:ln/>
        </p:spPr>
        <p:txBody>
          <a:bodyPr wrap="square" lIns="0" tIns="0" rIns="0" bIns="0" rtlCol="0" anchor="ctr"/>
          <a:lstStyle/>
          <a:p>
            <a:pPr marL="0" indent="0" algn="ctr">
              <a:buNone/>
            </a:pPr>
            <a:r>
              <a:rPr lang="en-US" sz="1100" b="1">
                <a:solidFill>
                  <a:srgbClr val="FFFFFF"/>
                </a:solidFill>
                <a:latin typeface="Arial" panose="020B0604020202020204" pitchFamily="34" charset="0"/>
                <a:ea typeface="Arial" pitchFamily="34" charset="-122"/>
                <a:cs typeface="Arial" panose="020B0604020202020204" pitchFamily="34" charset="0"/>
              </a:rPr>
              <a:t>STAGE 3 — REVIEW</a:t>
            </a:r>
            <a:endParaRPr lang="en-US" sz="1100">
              <a:latin typeface="Arial" panose="020B0604020202020204" pitchFamily="34" charset="0"/>
              <a:cs typeface="Arial" panose="020B0604020202020204" pitchFamily="34" charset="0"/>
            </a:endParaRPr>
          </a:p>
        </p:txBody>
      </p:sp>
      <p:sp>
        <p:nvSpPr>
          <p:cNvPr id="6" name="Shape 4"/>
          <p:cNvSpPr/>
          <p:nvPr/>
        </p:nvSpPr>
        <p:spPr>
          <a:xfrm>
            <a:off x="9829800" y="822960"/>
            <a:ext cx="1956816" cy="329184"/>
          </a:xfrm>
          <a:prstGeom prst="roundRect">
            <a:avLst>
              <a:gd name="adj" fmla="val 44444"/>
            </a:avLst>
          </a:prstGeom>
          <a:solidFill>
            <a:srgbClr val="E9623C"/>
          </a:solidFill>
          <a:ln w="12700">
            <a:solidFill>
              <a:srgbClr val="E9623C">
                <a:alpha val="0"/>
              </a:srgbClr>
            </a:solidFill>
            <a:prstDash val="solid"/>
          </a:ln>
        </p:spPr>
        <p:txBody>
          <a:bodyPr/>
          <a:lstStyle/>
          <a:p>
            <a:endParaRPr lang="en-AU">
              <a:latin typeface="Arial" panose="020B0604020202020204" pitchFamily="34" charset="0"/>
              <a:cs typeface="Arial" panose="020B0604020202020204" pitchFamily="34" charset="0"/>
            </a:endParaRPr>
          </a:p>
        </p:txBody>
      </p:sp>
      <p:sp>
        <p:nvSpPr>
          <p:cNvPr id="7" name="Text 5"/>
          <p:cNvSpPr/>
          <p:nvPr/>
        </p:nvSpPr>
        <p:spPr>
          <a:xfrm>
            <a:off x="9829800" y="896112"/>
            <a:ext cx="1956816" cy="146304"/>
          </a:xfrm>
          <a:prstGeom prst="rect">
            <a:avLst/>
          </a:prstGeom>
          <a:noFill/>
          <a:ln/>
        </p:spPr>
        <p:txBody>
          <a:bodyPr wrap="square" lIns="0" tIns="0" rIns="0" bIns="0" rtlCol="0" anchor="ctr"/>
          <a:lstStyle/>
          <a:p>
            <a:pPr marL="0" indent="0" algn="ctr">
              <a:buNone/>
            </a:pPr>
            <a:r>
              <a:rPr lang="en-US" sz="1050" b="1">
                <a:solidFill>
                  <a:srgbClr val="FFFFFF"/>
                </a:solidFill>
                <a:latin typeface="Arial" panose="020B0604020202020204" pitchFamily="34" charset="0"/>
                <a:ea typeface="Arial" pitchFamily="34" charset="-122"/>
                <a:cs typeface="Arial" panose="020B0604020202020204" pitchFamily="34" charset="0"/>
              </a:rPr>
              <a:t>50 BUS. DAYS</a:t>
            </a:r>
            <a:endParaRPr lang="en-US" sz="1050">
              <a:latin typeface="Arial" panose="020B0604020202020204" pitchFamily="34" charset="0"/>
              <a:cs typeface="Arial" panose="020B0604020202020204" pitchFamily="34" charset="0"/>
            </a:endParaRPr>
          </a:p>
        </p:txBody>
      </p:sp>
      <p:sp>
        <p:nvSpPr>
          <p:cNvPr id="8" name="Text 6"/>
          <p:cNvSpPr/>
          <p:nvPr/>
        </p:nvSpPr>
        <p:spPr>
          <a:xfrm>
            <a:off x="9189720" y="1298448"/>
            <a:ext cx="2971800" cy="182880"/>
          </a:xfrm>
          <a:prstGeom prst="rect">
            <a:avLst/>
          </a:prstGeom>
          <a:noFill/>
          <a:ln/>
        </p:spPr>
        <p:txBody>
          <a:bodyPr wrap="square" lIns="0" tIns="0" rIns="0" bIns="0" rtlCol="0" anchor="ctr"/>
          <a:lstStyle/>
          <a:p>
            <a:pPr marL="0" indent="0" algn="ctr">
              <a:buNone/>
            </a:pPr>
            <a:r>
              <a:rPr lang="en-US" sz="1050" b="1">
                <a:solidFill>
                  <a:srgbClr val="65717D"/>
                </a:solidFill>
                <a:latin typeface="Arial" panose="020B0604020202020204" pitchFamily="34" charset="0"/>
                <a:ea typeface="Arial" pitchFamily="34" charset="-122"/>
                <a:cs typeface="Arial" panose="020B0604020202020204" pitchFamily="34" charset="0"/>
              </a:rPr>
              <a:t>REQUIREMENTS 5–7</a:t>
            </a:r>
            <a:endParaRPr lang="en-US" sz="1050">
              <a:latin typeface="Arial" panose="020B0604020202020204" pitchFamily="34" charset="0"/>
              <a:cs typeface="Arial" panose="020B0604020202020204" pitchFamily="34" charset="0"/>
            </a:endParaRPr>
          </a:p>
        </p:txBody>
      </p:sp>
      <p:sp>
        <p:nvSpPr>
          <p:cNvPr id="9" name="Text 7"/>
          <p:cNvSpPr/>
          <p:nvPr/>
        </p:nvSpPr>
        <p:spPr>
          <a:xfrm>
            <a:off x="548640" y="6592824"/>
            <a:ext cx="3200400" cy="137160"/>
          </a:xfrm>
          <a:prstGeom prst="rect">
            <a:avLst/>
          </a:prstGeom>
          <a:noFill/>
          <a:ln/>
        </p:spPr>
        <p:txBody>
          <a:bodyPr wrap="square" lIns="0" tIns="0" rIns="0" bIns="0" rtlCol="0" anchor="ctr"/>
          <a:lstStyle/>
          <a:p>
            <a:pPr marL="0" indent="0">
              <a:buNone/>
            </a:pPr>
            <a:r>
              <a:rPr lang="en-US" sz="850">
                <a:solidFill>
                  <a:srgbClr val="65717D"/>
                </a:solidFill>
                <a:latin typeface="Arial" panose="020B0604020202020204" pitchFamily="34" charset="0"/>
                <a:ea typeface="Arial" pitchFamily="34" charset="-122"/>
                <a:cs typeface="Arial" panose="020B0604020202020204" pitchFamily="34" charset="0"/>
              </a:rPr>
              <a:t>Statutory Duty of Candour  |  Safer Care Victoria</a:t>
            </a:r>
            <a:endParaRPr lang="en-US" sz="720">
              <a:latin typeface="Arial" panose="020B0604020202020204" pitchFamily="34" charset="0"/>
              <a:cs typeface="Arial" panose="020B0604020202020204" pitchFamily="34" charset="0"/>
            </a:endParaRPr>
          </a:p>
        </p:txBody>
      </p:sp>
      <p:sp>
        <p:nvSpPr>
          <p:cNvPr id="10" name="Text 8"/>
          <p:cNvSpPr/>
          <p:nvPr/>
        </p:nvSpPr>
        <p:spPr>
          <a:xfrm>
            <a:off x="5669280" y="6565392"/>
            <a:ext cx="777240" cy="164592"/>
          </a:xfrm>
          <a:prstGeom prst="rect">
            <a:avLst/>
          </a:prstGeom>
          <a:noFill/>
          <a:ln/>
        </p:spPr>
        <p:txBody>
          <a:bodyPr wrap="square" lIns="0" tIns="0" rIns="0" bIns="0" rtlCol="0" anchor="ctr"/>
          <a:lstStyle/>
          <a:p>
            <a:pPr marL="0" indent="0" algn="ctr">
              <a:buNone/>
            </a:pPr>
            <a:r>
              <a:rPr lang="en-US" sz="800" b="1">
                <a:solidFill>
                  <a:srgbClr val="808080"/>
                </a:solidFill>
                <a:latin typeface="Arial" panose="020B0604020202020204" pitchFamily="34" charset="0"/>
                <a:ea typeface="Arial" pitchFamily="34" charset="-122"/>
                <a:cs typeface="Arial" panose="020B0604020202020204" pitchFamily="34" charset="0"/>
              </a:rPr>
              <a:t>OFFICIAL</a:t>
            </a:r>
            <a:endParaRPr lang="en-US" sz="800">
              <a:latin typeface="Arial" panose="020B0604020202020204" pitchFamily="34" charset="0"/>
              <a:cs typeface="Arial" panose="020B0604020202020204" pitchFamily="34" charset="0"/>
            </a:endParaRPr>
          </a:p>
        </p:txBody>
      </p:sp>
      <p:sp>
        <p:nvSpPr>
          <p:cNvPr id="47" name="Text 39"/>
          <p:cNvSpPr/>
          <p:nvPr/>
        </p:nvSpPr>
        <p:spPr>
          <a:xfrm>
            <a:off x="11430000" y="6510528"/>
            <a:ext cx="502920" cy="228600"/>
          </a:xfrm>
          <a:prstGeom prst="rect">
            <a:avLst/>
          </a:prstGeom>
          <a:noFill/>
          <a:ln/>
        </p:spPr>
        <p:txBody>
          <a:bodyPr wrap="square" lIns="0" tIns="0" rIns="0" bIns="0" rtlCol="0" anchor="ctr"/>
          <a:lstStyle/>
          <a:p>
            <a:pPr marL="0" indent="0" algn="r">
              <a:buNone/>
            </a:pPr>
            <a:fld id="{F731B208-87FF-42EC-A456-52B2F17A3C0C}" type="slidenum">
              <a:rPr lang="en-US" sz="850" dirty="0">
                <a:solidFill>
                  <a:srgbClr val="5A6672"/>
                </a:solidFill>
                <a:latin typeface="Arial" pitchFamily="34" charset="0"/>
                <a:ea typeface="Arial" pitchFamily="34" charset="-122"/>
                <a:cs typeface="Arial" pitchFamily="34" charset="-120"/>
              </a:rPr>
              <a:t>29</a:t>
            </a:fld>
            <a:endParaRPr lang="en-US" sz="800">
              <a:latin typeface="Arial" panose="020B06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ADA45FC5-1260-D80C-C974-6195D4109D3E}"/>
              </a:ext>
            </a:extLst>
          </p:cNvPr>
          <p:cNvGrpSpPr/>
          <p:nvPr/>
        </p:nvGrpSpPr>
        <p:grpSpPr>
          <a:xfrm>
            <a:off x="621792" y="1755648"/>
            <a:ext cx="5349240" cy="1080000"/>
            <a:chOff x="621792" y="1755648"/>
            <a:chExt cx="5349240" cy="960120"/>
          </a:xfrm>
        </p:grpSpPr>
        <p:sp>
          <p:nvSpPr>
            <p:cNvPr id="54" name="Shape 9">
              <a:extLst>
                <a:ext uri="{FF2B5EF4-FFF2-40B4-BE49-F238E27FC236}">
                  <a16:creationId xmlns:a16="http://schemas.microsoft.com/office/drawing/2014/main" id="{B21E7C7F-5681-8539-2A8C-05535DB81BD4}"/>
                </a:ext>
              </a:extLst>
            </p:cNvPr>
            <p:cNvSpPr/>
            <p:nvPr/>
          </p:nvSpPr>
          <p:spPr>
            <a:xfrm>
              <a:off x="621792" y="1755648"/>
              <a:ext cx="5349240" cy="960120"/>
            </a:xfrm>
            <a:prstGeom prst="roundRect">
              <a:avLst>
                <a:gd name="adj" fmla="val 7619"/>
              </a:avLst>
            </a:prstGeom>
            <a:solidFill>
              <a:srgbClr val="E5F2E6">
                <a:alpha val="25000"/>
              </a:srgbClr>
            </a:solidFill>
            <a:ln w="9525">
              <a:solidFill>
                <a:srgbClr val="5AAA64"/>
              </a:solidFill>
              <a:prstDash val="solid"/>
            </a:ln>
          </p:spPr>
          <p:txBody>
            <a:bodyPr/>
            <a:lstStyle/>
            <a:p>
              <a:endParaRPr lang="en-AU"/>
            </a:p>
          </p:txBody>
        </p:sp>
        <p:sp>
          <p:nvSpPr>
            <p:cNvPr id="55" name="Shape 10">
              <a:extLst>
                <a:ext uri="{FF2B5EF4-FFF2-40B4-BE49-F238E27FC236}">
                  <a16:creationId xmlns:a16="http://schemas.microsoft.com/office/drawing/2014/main" id="{C8A0F102-8EC0-AD24-B33C-53A04D27400C}"/>
                </a:ext>
              </a:extLst>
            </p:cNvPr>
            <p:cNvSpPr/>
            <p:nvPr/>
          </p:nvSpPr>
          <p:spPr>
            <a:xfrm>
              <a:off x="832104" y="1851909"/>
              <a:ext cx="347472" cy="347472"/>
            </a:xfrm>
            <a:prstGeom prst="ellipse">
              <a:avLst/>
            </a:prstGeom>
            <a:solidFill>
              <a:srgbClr val="5AAA64"/>
            </a:solidFill>
            <a:ln w="12700">
              <a:solidFill>
                <a:srgbClr val="5AAA64">
                  <a:alpha val="0"/>
                </a:srgbClr>
              </a:solidFill>
              <a:prstDash val="solid"/>
            </a:ln>
          </p:spPr>
          <p:txBody>
            <a:bodyPr/>
            <a:lstStyle/>
            <a:p>
              <a:endParaRPr lang="en-AU">
                <a:latin typeface="Arial" panose="020B0604020202020204" pitchFamily="34" charset="0"/>
                <a:cs typeface="Arial" panose="020B0604020202020204" pitchFamily="34" charset="0"/>
              </a:endParaRPr>
            </a:p>
          </p:txBody>
        </p:sp>
        <p:sp>
          <p:nvSpPr>
            <p:cNvPr id="56" name="Text 11">
              <a:extLst>
                <a:ext uri="{FF2B5EF4-FFF2-40B4-BE49-F238E27FC236}">
                  <a16:creationId xmlns:a16="http://schemas.microsoft.com/office/drawing/2014/main" id="{45DC10DB-25A8-61CD-C298-7FA769BBCB20}"/>
                </a:ext>
              </a:extLst>
            </p:cNvPr>
            <p:cNvSpPr/>
            <p:nvPr/>
          </p:nvSpPr>
          <p:spPr>
            <a:xfrm>
              <a:off x="832104" y="1972800"/>
              <a:ext cx="347472" cy="109728"/>
            </a:xfrm>
            <a:prstGeom prst="rect">
              <a:avLst/>
            </a:prstGeom>
            <a:noFill/>
            <a:ln/>
          </p:spPr>
          <p:txBody>
            <a:bodyPr wrap="square" lIns="0" tIns="0" rIns="0" bIns="0" rtlCol="0" anchor="ctr"/>
            <a:lstStyle/>
            <a:p>
              <a:pPr marL="0" indent="0" algn="ctr">
                <a:buNone/>
              </a:pPr>
              <a:r>
                <a:rPr lang="en-US" sz="1200" b="1">
                  <a:solidFill>
                    <a:schemeClr val="bg1"/>
                  </a:solidFill>
                  <a:latin typeface="Arial" panose="020B0604020202020204" pitchFamily="34" charset="0"/>
                  <a:cs typeface="Arial" panose="020B0604020202020204" pitchFamily="34" charset="0"/>
                </a:rPr>
                <a:t>1</a:t>
              </a:r>
              <a:endParaRPr lang="en-US" sz="1200">
                <a:solidFill>
                  <a:schemeClr val="bg1"/>
                </a:solidFill>
                <a:latin typeface="Arial" panose="020B0604020202020204" pitchFamily="34" charset="0"/>
                <a:cs typeface="Arial" panose="020B0604020202020204" pitchFamily="34" charset="0"/>
              </a:endParaRPr>
            </a:p>
          </p:txBody>
        </p:sp>
        <p:sp>
          <p:nvSpPr>
            <p:cNvPr id="57" name="Text 12">
              <a:extLst>
                <a:ext uri="{FF2B5EF4-FFF2-40B4-BE49-F238E27FC236}">
                  <a16:creationId xmlns:a16="http://schemas.microsoft.com/office/drawing/2014/main" id="{BA76D814-E402-473D-D332-75E005120617}"/>
                </a:ext>
              </a:extLst>
            </p:cNvPr>
            <p:cNvSpPr/>
            <p:nvPr/>
          </p:nvSpPr>
          <p:spPr>
            <a:xfrm>
              <a:off x="1307592" y="1888486"/>
              <a:ext cx="3931920" cy="182880"/>
            </a:xfrm>
            <a:prstGeom prst="rect">
              <a:avLst/>
            </a:prstGeom>
            <a:noFill/>
            <a:ln/>
          </p:spPr>
          <p:txBody>
            <a:bodyPr wrap="square" lIns="0" tIns="0" rIns="0" bIns="0" rtlCol="0" anchor="ctr">
              <a:normAutofit lnSpcReduction="10000"/>
            </a:bodyPr>
            <a:lstStyle/>
            <a:p>
              <a:pPr marL="0" indent="0">
                <a:buNone/>
              </a:pPr>
              <a:r>
                <a:rPr lang="en-US" sz="1400" b="1">
                  <a:solidFill>
                    <a:srgbClr val="102A43"/>
                  </a:solidFill>
                  <a:latin typeface="Arial" pitchFamily="34" charset="0"/>
                  <a:cs typeface="Arial" pitchFamily="34" charset="-120"/>
                </a:rPr>
                <a:t>Meeting</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report</a:t>
              </a:r>
            </a:p>
          </p:txBody>
        </p:sp>
        <p:sp>
          <p:nvSpPr>
            <p:cNvPr id="58" name="Text 13">
              <a:extLst>
                <a:ext uri="{FF2B5EF4-FFF2-40B4-BE49-F238E27FC236}">
                  <a16:creationId xmlns:a16="http://schemas.microsoft.com/office/drawing/2014/main" id="{D0D95DFE-A812-6A8C-719F-5BDB6F5033EB}"/>
                </a:ext>
              </a:extLst>
            </p:cNvPr>
            <p:cNvSpPr/>
            <p:nvPr/>
          </p:nvSpPr>
          <p:spPr>
            <a:xfrm>
              <a:off x="1307592" y="2190237"/>
              <a:ext cx="3931920" cy="246888"/>
            </a:xfrm>
            <a:prstGeom prst="rect">
              <a:avLst/>
            </a:prstGeom>
            <a:noFill/>
            <a:ln/>
          </p:spPr>
          <p:txBody>
            <a:bodyPr wrap="square" lIns="0" tIns="0" rIns="0" bIns="0" rtlCol="0" anchor="t">
              <a:noAutofit/>
            </a:bodyPr>
            <a:lstStyle/>
            <a:p>
              <a:pPr marL="0" indent="0">
                <a:buNone/>
              </a:pPr>
              <a:r>
                <a:rPr lang="en-US" sz="1200">
                  <a:solidFill>
                    <a:srgbClr val="102A43"/>
                  </a:solidFill>
                  <a:latin typeface="Arial" panose="020B0604020202020204" pitchFamily="34" charset="0"/>
                  <a:cs typeface="Arial" panose="020B0604020202020204" pitchFamily="34" charset="0"/>
                </a:rPr>
                <a:t>Farrah ensures the meeting report covers every SDC element discussed, follows usual documentation conventions and expands on the initial note.</a:t>
              </a:r>
              <a:endParaRPr lang="en-US" sz="1200">
                <a:latin typeface="Arial" panose="020B0604020202020204" pitchFamily="34" charset="0"/>
                <a:cs typeface="Arial" panose="020B0604020202020204" pitchFamily="34" charset="0"/>
              </a:endParaRPr>
            </a:p>
          </p:txBody>
        </p:sp>
        <p:pic>
          <p:nvPicPr>
            <p:cNvPr id="59" name="Image 0" descr="/mnt/data/source_extract/ppt/media/image19.png">
              <a:extLst>
                <a:ext uri="{FF2B5EF4-FFF2-40B4-BE49-F238E27FC236}">
                  <a16:creationId xmlns:a16="http://schemas.microsoft.com/office/drawing/2014/main" id="{C1247324-05DF-FFF5-A73B-E8060F77AE9D}"/>
                </a:ext>
              </a:extLst>
            </p:cNvPr>
            <p:cNvPicPr>
              <a:picLocks noChangeAspect="1"/>
            </p:cNvPicPr>
            <p:nvPr/>
          </p:nvPicPr>
          <p:blipFill>
            <a:blip r:embed="rId3"/>
            <a:stretch>
              <a:fillRect/>
            </a:stretch>
          </p:blipFill>
          <p:spPr>
            <a:xfrm>
              <a:off x="5404104" y="2231136"/>
              <a:ext cx="329184" cy="329184"/>
            </a:xfrm>
            <a:prstGeom prst="rect">
              <a:avLst/>
            </a:prstGeom>
            <a:noFill/>
            <a:ln w="9525">
              <a:noFill/>
              <a:prstDash val="solid"/>
            </a:ln>
          </p:spPr>
        </p:pic>
      </p:grpSp>
      <p:sp>
        <p:nvSpPr>
          <p:cNvPr id="60" name="Shape 14">
            <a:extLst>
              <a:ext uri="{FF2B5EF4-FFF2-40B4-BE49-F238E27FC236}">
                <a16:creationId xmlns:a16="http://schemas.microsoft.com/office/drawing/2014/main" id="{0F14A10A-4BCC-64DD-5D8A-B727C7B643B9}"/>
              </a:ext>
            </a:extLst>
          </p:cNvPr>
          <p:cNvSpPr/>
          <p:nvPr/>
        </p:nvSpPr>
        <p:spPr>
          <a:xfrm>
            <a:off x="6217920" y="1755648"/>
            <a:ext cx="5349240" cy="1080000"/>
          </a:xfrm>
          <a:prstGeom prst="roundRect">
            <a:avLst>
              <a:gd name="adj" fmla="val 7619"/>
            </a:avLst>
          </a:prstGeom>
          <a:solidFill>
            <a:srgbClr val="E5F2E6">
              <a:alpha val="25000"/>
            </a:srgbClr>
          </a:solidFill>
          <a:ln w="9525">
            <a:solidFill>
              <a:srgbClr val="5AAA64"/>
            </a:solidFill>
            <a:prstDash val="solid"/>
          </a:ln>
        </p:spPr>
        <p:txBody>
          <a:bodyPr/>
          <a:lstStyle/>
          <a:p>
            <a:endParaRPr lang="en-AU"/>
          </a:p>
        </p:txBody>
      </p:sp>
      <p:sp>
        <p:nvSpPr>
          <p:cNvPr id="61" name="Shape 15">
            <a:extLst>
              <a:ext uri="{FF2B5EF4-FFF2-40B4-BE49-F238E27FC236}">
                <a16:creationId xmlns:a16="http://schemas.microsoft.com/office/drawing/2014/main" id="{E56B1911-F8B5-CD3D-7634-F29C6402E85B}"/>
              </a:ext>
            </a:extLst>
          </p:cNvPr>
          <p:cNvSpPr/>
          <p:nvPr/>
        </p:nvSpPr>
        <p:spPr>
          <a:xfrm>
            <a:off x="6428232" y="1863929"/>
            <a:ext cx="347472" cy="390857"/>
          </a:xfrm>
          <a:prstGeom prst="ellipse">
            <a:avLst/>
          </a:prstGeom>
          <a:solidFill>
            <a:srgbClr val="5AAA64"/>
          </a:solidFill>
          <a:ln w="12700">
            <a:solidFill>
              <a:srgbClr val="5AAA64">
                <a:alpha val="0"/>
              </a:srgbClr>
            </a:solidFill>
            <a:prstDash val="solid"/>
          </a:ln>
        </p:spPr>
        <p:txBody>
          <a:bodyPr/>
          <a:lstStyle/>
          <a:p>
            <a:endParaRPr lang="en-AU">
              <a:latin typeface="Arial" panose="020B0604020202020204" pitchFamily="34" charset="0"/>
              <a:cs typeface="Arial" panose="020B0604020202020204" pitchFamily="34" charset="0"/>
            </a:endParaRPr>
          </a:p>
        </p:txBody>
      </p:sp>
      <p:sp>
        <p:nvSpPr>
          <p:cNvPr id="62" name="Text 16">
            <a:extLst>
              <a:ext uri="{FF2B5EF4-FFF2-40B4-BE49-F238E27FC236}">
                <a16:creationId xmlns:a16="http://schemas.microsoft.com/office/drawing/2014/main" id="{CB78365D-7FD0-7935-DCFB-EC5D257B1536}"/>
              </a:ext>
            </a:extLst>
          </p:cNvPr>
          <p:cNvSpPr/>
          <p:nvPr/>
        </p:nvSpPr>
        <p:spPr>
          <a:xfrm>
            <a:off x="6428232" y="2010228"/>
            <a:ext cx="347472" cy="123429"/>
          </a:xfrm>
          <a:prstGeom prst="rect">
            <a:avLst/>
          </a:prstGeom>
          <a:noFill/>
          <a:ln/>
        </p:spPr>
        <p:txBody>
          <a:bodyPr wrap="square" lIns="0" tIns="0" rIns="0" bIns="0" rtlCol="0" anchor="ctr"/>
          <a:lstStyle/>
          <a:p>
            <a:pPr marL="0" indent="0" algn="ctr">
              <a:buNone/>
            </a:pPr>
            <a:r>
              <a:rPr lang="en-US" sz="1200" b="1">
                <a:solidFill>
                  <a:schemeClr val="bg1"/>
                </a:solidFill>
                <a:latin typeface="Arial" panose="020B0604020202020204" pitchFamily="34" charset="0"/>
                <a:cs typeface="Arial" panose="020B0604020202020204" pitchFamily="34" charset="0"/>
              </a:rPr>
              <a:t>2</a:t>
            </a:r>
            <a:endParaRPr lang="en-US" sz="1200">
              <a:solidFill>
                <a:schemeClr val="bg1"/>
              </a:solidFill>
              <a:latin typeface="Arial" panose="020B0604020202020204" pitchFamily="34" charset="0"/>
              <a:cs typeface="Arial" panose="020B0604020202020204" pitchFamily="34" charset="0"/>
            </a:endParaRPr>
          </a:p>
        </p:txBody>
      </p:sp>
      <p:sp>
        <p:nvSpPr>
          <p:cNvPr id="63" name="Text 17">
            <a:extLst>
              <a:ext uri="{FF2B5EF4-FFF2-40B4-BE49-F238E27FC236}">
                <a16:creationId xmlns:a16="http://schemas.microsoft.com/office/drawing/2014/main" id="{25EAB7D8-F2D7-3A98-C840-1FA8DA29EF8C}"/>
              </a:ext>
            </a:extLst>
          </p:cNvPr>
          <p:cNvSpPr/>
          <p:nvPr/>
        </p:nvSpPr>
        <p:spPr>
          <a:xfrm>
            <a:off x="6903720" y="1905072"/>
            <a:ext cx="3931920" cy="205714"/>
          </a:xfrm>
          <a:prstGeom prst="rect">
            <a:avLst/>
          </a:prstGeom>
          <a:noFill/>
          <a:ln/>
        </p:spPr>
        <p:txBody>
          <a:bodyPr wrap="square" lIns="0" tIns="0" rIns="0" bIns="0" rtlCol="0" anchor="ctr">
            <a:normAutofit lnSpcReduction="10000"/>
          </a:bodyPr>
          <a:lstStyle/>
          <a:p>
            <a:pPr marL="0" indent="0">
              <a:buNone/>
            </a:pPr>
            <a:r>
              <a:rPr lang="en-US" sz="1400" b="1">
                <a:solidFill>
                  <a:srgbClr val="102A43"/>
                </a:solidFill>
                <a:latin typeface="Arial" pitchFamily="34" charset="0"/>
                <a:cs typeface="Arial" pitchFamily="34" charset="-120"/>
              </a:rPr>
              <a:t>Copy</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to</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Liam</a:t>
            </a:r>
          </a:p>
        </p:txBody>
      </p:sp>
      <p:sp>
        <p:nvSpPr>
          <p:cNvPr id="64" name="Text 18">
            <a:extLst>
              <a:ext uri="{FF2B5EF4-FFF2-40B4-BE49-F238E27FC236}">
                <a16:creationId xmlns:a16="http://schemas.microsoft.com/office/drawing/2014/main" id="{51B18F7A-9EF3-786F-68F6-A28091E0A5FD}"/>
              </a:ext>
            </a:extLst>
          </p:cNvPr>
          <p:cNvSpPr/>
          <p:nvPr/>
        </p:nvSpPr>
        <p:spPr>
          <a:xfrm>
            <a:off x="6903720" y="2244500"/>
            <a:ext cx="3931920" cy="277714"/>
          </a:xfrm>
          <a:prstGeom prst="rect">
            <a:avLst/>
          </a:prstGeom>
          <a:noFill/>
          <a:ln/>
        </p:spPr>
        <p:txBody>
          <a:bodyPr wrap="square" lIns="0" tIns="0" rIns="0" bIns="0" rtlCol="0" anchor="t">
            <a:noAutofit/>
          </a:bodyPr>
          <a:lstStyle/>
          <a:p>
            <a:pPr marL="0" indent="0">
              <a:buNone/>
            </a:pPr>
            <a:r>
              <a:rPr lang="en-US" sz="1200">
                <a:solidFill>
                  <a:srgbClr val="102A43"/>
                </a:solidFill>
                <a:latin typeface="Arial" panose="020B0604020202020204" pitchFamily="34" charset="0"/>
                <a:cs typeface="Arial" panose="020B0604020202020204" pitchFamily="34" charset="0"/>
              </a:rPr>
              <a:t>Liam receives a copy within 10 business days of the SDC meeting.</a:t>
            </a:r>
            <a:endParaRPr lang="en-US" sz="1200">
              <a:latin typeface="Arial" panose="020B0604020202020204" pitchFamily="34" charset="0"/>
              <a:cs typeface="Arial" panose="020B0604020202020204" pitchFamily="34" charset="0"/>
            </a:endParaRPr>
          </a:p>
        </p:txBody>
      </p:sp>
      <p:pic>
        <p:nvPicPr>
          <p:cNvPr id="65" name="Image 1" descr="/mnt/data/source_extract/ppt/media/image16.png">
            <a:extLst>
              <a:ext uri="{FF2B5EF4-FFF2-40B4-BE49-F238E27FC236}">
                <a16:creationId xmlns:a16="http://schemas.microsoft.com/office/drawing/2014/main" id="{85DB9365-23AF-61EF-6127-2ACD6D5DA8C1}"/>
              </a:ext>
            </a:extLst>
          </p:cNvPr>
          <p:cNvPicPr>
            <a:picLocks noChangeAspect="1"/>
          </p:cNvPicPr>
          <p:nvPr/>
        </p:nvPicPr>
        <p:blipFill>
          <a:blip r:embed="rId4"/>
          <a:stretch>
            <a:fillRect/>
          </a:stretch>
        </p:blipFill>
        <p:spPr>
          <a:xfrm>
            <a:off x="11000232" y="2290505"/>
            <a:ext cx="329184" cy="370286"/>
          </a:xfrm>
          <a:prstGeom prst="rect">
            <a:avLst/>
          </a:prstGeom>
        </p:spPr>
      </p:pic>
      <p:grpSp>
        <p:nvGrpSpPr>
          <p:cNvPr id="66" name="Group 65">
            <a:extLst>
              <a:ext uri="{FF2B5EF4-FFF2-40B4-BE49-F238E27FC236}">
                <a16:creationId xmlns:a16="http://schemas.microsoft.com/office/drawing/2014/main" id="{61F96DBB-1E77-C786-B08D-06497AA1434F}"/>
              </a:ext>
            </a:extLst>
          </p:cNvPr>
          <p:cNvGrpSpPr/>
          <p:nvPr/>
        </p:nvGrpSpPr>
        <p:grpSpPr>
          <a:xfrm>
            <a:off x="621792" y="2971800"/>
            <a:ext cx="5349240" cy="1080000"/>
            <a:chOff x="621792" y="2971800"/>
            <a:chExt cx="5349240" cy="960120"/>
          </a:xfrm>
        </p:grpSpPr>
        <p:sp>
          <p:nvSpPr>
            <p:cNvPr id="67" name="Shape 19">
              <a:extLst>
                <a:ext uri="{FF2B5EF4-FFF2-40B4-BE49-F238E27FC236}">
                  <a16:creationId xmlns:a16="http://schemas.microsoft.com/office/drawing/2014/main" id="{68776B7C-2FF2-46A9-8477-93CE1AF3672E}"/>
                </a:ext>
              </a:extLst>
            </p:cNvPr>
            <p:cNvSpPr/>
            <p:nvPr/>
          </p:nvSpPr>
          <p:spPr>
            <a:xfrm>
              <a:off x="621792" y="2971800"/>
              <a:ext cx="5349240" cy="960120"/>
            </a:xfrm>
            <a:prstGeom prst="roundRect">
              <a:avLst>
                <a:gd name="adj" fmla="val 7619"/>
              </a:avLst>
            </a:prstGeom>
            <a:solidFill>
              <a:srgbClr val="E5F2E6">
                <a:alpha val="25000"/>
              </a:srgbClr>
            </a:solidFill>
            <a:ln w="9525">
              <a:solidFill>
                <a:srgbClr val="5AAA64"/>
              </a:solidFill>
              <a:prstDash val="solid"/>
            </a:ln>
          </p:spPr>
          <p:txBody>
            <a:bodyPr/>
            <a:lstStyle/>
            <a:p>
              <a:endParaRPr lang="en-AU"/>
            </a:p>
          </p:txBody>
        </p:sp>
        <p:sp>
          <p:nvSpPr>
            <p:cNvPr id="68" name="Shape 20">
              <a:extLst>
                <a:ext uri="{FF2B5EF4-FFF2-40B4-BE49-F238E27FC236}">
                  <a16:creationId xmlns:a16="http://schemas.microsoft.com/office/drawing/2014/main" id="{F1670F2F-B304-73FF-D1D8-F3A1E4EB8AE7}"/>
                </a:ext>
              </a:extLst>
            </p:cNvPr>
            <p:cNvSpPr/>
            <p:nvPr/>
          </p:nvSpPr>
          <p:spPr>
            <a:xfrm>
              <a:off x="832104" y="3068061"/>
              <a:ext cx="347472" cy="347472"/>
            </a:xfrm>
            <a:prstGeom prst="ellipse">
              <a:avLst/>
            </a:prstGeom>
            <a:solidFill>
              <a:srgbClr val="5AAA64"/>
            </a:solidFill>
            <a:ln w="12700">
              <a:solidFill>
                <a:srgbClr val="5AAA64"/>
              </a:solidFill>
              <a:prstDash val="solid"/>
            </a:ln>
          </p:spPr>
          <p:txBody>
            <a:bodyPr/>
            <a:lstStyle/>
            <a:p>
              <a:endParaRPr lang="en-AU">
                <a:latin typeface="Arial" panose="020B0604020202020204" pitchFamily="34" charset="0"/>
                <a:cs typeface="Arial" panose="020B0604020202020204" pitchFamily="34" charset="0"/>
              </a:endParaRPr>
            </a:p>
          </p:txBody>
        </p:sp>
        <p:sp>
          <p:nvSpPr>
            <p:cNvPr id="69" name="Text 21">
              <a:extLst>
                <a:ext uri="{FF2B5EF4-FFF2-40B4-BE49-F238E27FC236}">
                  <a16:creationId xmlns:a16="http://schemas.microsoft.com/office/drawing/2014/main" id="{8F21C476-493D-ECB4-982E-D9A23EE3C2DB}"/>
                </a:ext>
              </a:extLst>
            </p:cNvPr>
            <p:cNvSpPr/>
            <p:nvPr/>
          </p:nvSpPr>
          <p:spPr>
            <a:xfrm>
              <a:off x="826362" y="3192327"/>
              <a:ext cx="347472" cy="109728"/>
            </a:xfrm>
            <a:prstGeom prst="rect">
              <a:avLst/>
            </a:prstGeom>
            <a:noFill/>
            <a:ln>
              <a:noFill/>
            </a:ln>
          </p:spPr>
          <p:txBody>
            <a:bodyPr wrap="square" lIns="0" tIns="0" rIns="0" bIns="0" rtlCol="0" anchor="ctr"/>
            <a:lstStyle/>
            <a:p>
              <a:pPr marL="0" indent="0" algn="ctr">
                <a:buNone/>
              </a:pPr>
              <a:r>
                <a:rPr lang="en-US" sz="1200" b="1">
                  <a:solidFill>
                    <a:schemeClr val="bg1"/>
                  </a:solidFill>
                  <a:latin typeface="Arial" panose="020B0604020202020204" pitchFamily="34" charset="0"/>
                  <a:cs typeface="Arial" panose="020B0604020202020204" pitchFamily="34" charset="0"/>
                </a:rPr>
                <a:t>3</a:t>
              </a:r>
              <a:endParaRPr lang="en-US" sz="1200">
                <a:solidFill>
                  <a:schemeClr val="bg1"/>
                </a:solidFill>
                <a:latin typeface="Arial" panose="020B0604020202020204" pitchFamily="34" charset="0"/>
                <a:cs typeface="Arial" panose="020B0604020202020204" pitchFamily="34" charset="0"/>
              </a:endParaRPr>
            </a:p>
          </p:txBody>
        </p:sp>
        <p:sp>
          <p:nvSpPr>
            <p:cNvPr id="70" name="Text 22">
              <a:extLst>
                <a:ext uri="{FF2B5EF4-FFF2-40B4-BE49-F238E27FC236}">
                  <a16:creationId xmlns:a16="http://schemas.microsoft.com/office/drawing/2014/main" id="{9723F2E7-9B94-E141-2F30-8352E44AE1FD}"/>
                </a:ext>
              </a:extLst>
            </p:cNvPr>
            <p:cNvSpPr/>
            <p:nvPr/>
          </p:nvSpPr>
          <p:spPr>
            <a:xfrm>
              <a:off x="1307592" y="3104638"/>
              <a:ext cx="3931920" cy="182880"/>
            </a:xfrm>
            <a:prstGeom prst="rect">
              <a:avLst/>
            </a:prstGeom>
            <a:noFill/>
            <a:ln>
              <a:noFill/>
            </a:ln>
          </p:spPr>
          <p:txBody>
            <a:bodyPr wrap="square" lIns="0" tIns="0" rIns="0" bIns="0" rtlCol="0" anchor="ctr">
              <a:normAutofit lnSpcReduction="10000"/>
            </a:bodyPr>
            <a:lstStyle/>
            <a:p>
              <a:pPr marL="0" indent="0">
                <a:buNone/>
              </a:pPr>
              <a:r>
                <a:rPr lang="en-US" sz="1400" b="1">
                  <a:solidFill>
                    <a:srgbClr val="102A43"/>
                  </a:solidFill>
                  <a:latin typeface="Arial" pitchFamily="34" charset="0"/>
                  <a:cs typeface="Arial" pitchFamily="34" charset="-120"/>
                </a:rPr>
                <a:t>Translation</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if</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needed</a:t>
              </a:r>
            </a:p>
          </p:txBody>
        </p:sp>
        <p:sp>
          <p:nvSpPr>
            <p:cNvPr id="71" name="Text 23">
              <a:extLst>
                <a:ext uri="{FF2B5EF4-FFF2-40B4-BE49-F238E27FC236}">
                  <a16:creationId xmlns:a16="http://schemas.microsoft.com/office/drawing/2014/main" id="{DD73F32B-FA2E-51B6-BC35-7103B71B4CB3}"/>
                </a:ext>
              </a:extLst>
            </p:cNvPr>
            <p:cNvSpPr/>
            <p:nvPr/>
          </p:nvSpPr>
          <p:spPr>
            <a:xfrm>
              <a:off x="1307592" y="3406389"/>
              <a:ext cx="3931920" cy="246888"/>
            </a:xfrm>
            <a:prstGeom prst="rect">
              <a:avLst/>
            </a:prstGeom>
            <a:noFill/>
            <a:ln>
              <a:noFill/>
            </a:ln>
          </p:spPr>
          <p:txBody>
            <a:bodyPr wrap="square" lIns="0" tIns="0" rIns="0" bIns="0" rtlCol="0" anchor="t">
              <a:noAutofit/>
            </a:bodyPr>
            <a:lstStyle/>
            <a:p>
              <a:pPr marL="0" indent="0">
                <a:buNone/>
              </a:pPr>
              <a:r>
                <a:rPr lang="en-US" sz="1200">
                  <a:solidFill>
                    <a:srgbClr val="102A43"/>
                  </a:solidFill>
                  <a:latin typeface="Arial" panose="020B0604020202020204" pitchFamily="34" charset="0"/>
                  <a:cs typeface="Arial" panose="020B0604020202020204" pitchFamily="34" charset="0"/>
                </a:rPr>
                <a:t>The entity considers offering the report in a language Liam understands. Any translation delay is explained and documented.</a:t>
              </a:r>
              <a:endParaRPr lang="en-US" sz="1200">
                <a:latin typeface="Arial" panose="020B0604020202020204" pitchFamily="34" charset="0"/>
                <a:cs typeface="Arial" panose="020B0604020202020204" pitchFamily="34" charset="0"/>
              </a:endParaRPr>
            </a:p>
          </p:txBody>
        </p:sp>
        <p:pic>
          <p:nvPicPr>
            <p:cNvPr id="72" name="Image 2" descr="/mnt/data/source_extract/ppt/media/image15.png">
              <a:extLst>
                <a:ext uri="{FF2B5EF4-FFF2-40B4-BE49-F238E27FC236}">
                  <a16:creationId xmlns:a16="http://schemas.microsoft.com/office/drawing/2014/main" id="{2D7ED633-ED8A-FCC6-1745-A3CC6D870819}"/>
                </a:ext>
              </a:extLst>
            </p:cNvPr>
            <p:cNvPicPr>
              <a:picLocks noChangeAspect="1"/>
            </p:cNvPicPr>
            <p:nvPr/>
          </p:nvPicPr>
          <p:blipFill>
            <a:blip r:embed="rId5"/>
            <a:stretch>
              <a:fillRect/>
            </a:stretch>
          </p:blipFill>
          <p:spPr>
            <a:xfrm>
              <a:off x="5404104" y="3447288"/>
              <a:ext cx="329184" cy="329184"/>
            </a:xfrm>
            <a:prstGeom prst="rect">
              <a:avLst/>
            </a:prstGeom>
            <a:noFill/>
            <a:ln w="9525">
              <a:noFill/>
              <a:prstDash val="solid"/>
            </a:ln>
          </p:spPr>
        </p:pic>
      </p:grpSp>
      <p:grpSp>
        <p:nvGrpSpPr>
          <p:cNvPr id="73" name="Group 72">
            <a:extLst>
              <a:ext uri="{FF2B5EF4-FFF2-40B4-BE49-F238E27FC236}">
                <a16:creationId xmlns:a16="http://schemas.microsoft.com/office/drawing/2014/main" id="{0043D1E8-4AA9-0BD9-158C-28FE822A78B5}"/>
              </a:ext>
            </a:extLst>
          </p:cNvPr>
          <p:cNvGrpSpPr/>
          <p:nvPr/>
        </p:nvGrpSpPr>
        <p:grpSpPr>
          <a:xfrm>
            <a:off x="6217920" y="2971800"/>
            <a:ext cx="5349240" cy="1080000"/>
            <a:chOff x="6217920" y="2971800"/>
            <a:chExt cx="5349240" cy="960120"/>
          </a:xfrm>
        </p:grpSpPr>
        <p:sp>
          <p:nvSpPr>
            <p:cNvPr id="74" name="Shape 24">
              <a:extLst>
                <a:ext uri="{FF2B5EF4-FFF2-40B4-BE49-F238E27FC236}">
                  <a16:creationId xmlns:a16="http://schemas.microsoft.com/office/drawing/2014/main" id="{9ABF101B-AE5F-E095-52D4-24DFF7176EAF}"/>
                </a:ext>
              </a:extLst>
            </p:cNvPr>
            <p:cNvSpPr/>
            <p:nvPr/>
          </p:nvSpPr>
          <p:spPr>
            <a:xfrm>
              <a:off x="6217920" y="2971800"/>
              <a:ext cx="5349240" cy="960120"/>
            </a:xfrm>
            <a:prstGeom prst="roundRect">
              <a:avLst>
                <a:gd name="adj" fmla="val 7619"/>
              </a:avLst>
            </a:prstGeom>
            <a:solidFill>
              <a:srgbClr val="FFF1EA">
                <a:alpha val="25000"/>
              </a:srgbClr>
            </a:solidFill>
            <a:ln w="9525">
              <a:solidFill>
                <a:srgbClr val="E6643C"/>
              </a:solidFill>
              <a:prstDash val="solid"/>
            </a:ln>
          </p:spPr>
          <p:txBody>
            <a:bodyPr/>
            <a:lstStyle/>
            <a:p>
              <a:endParaRPr lang="en-AU"/>
            </a:p>
          </p:txBody>
        </p:sp>
        <p:sp>
          <p:nvSpPr>
            <p:cNvPr id="75" name="Shape 25">
              <a:extLst>
                <a:ext uri="{FF2B5EF4-FFF2-40B4-BE49-F238E27FC236}">
                  <a16:creationId xmlns:a16="http://schemas.microsoft.com/office/drawing/2014/main" id="{75745A5A-3C18-6C6C-B17D-9B247D7FBD65}"/>
                </a:ext>
              </a:extLst>
            </p:cNvPr>
            <p:cNvSpPr/>
            <p:nvPr/>
          </p:nvSpPr>
          <p:spPr>
            <a:xfrm>
              <a:off x="6428232" y="3068061"/>
              <a:ext cx="347472" cy="347472"/>
            </a:xfrm>
            <a:prstGeom prst="ellipse">
              <a:avLst/>
            </a:prstGeom>
            <a:solidFill>
              <a:srgbClr val="E6643C"/>
            </a:solidFill>
            <a:ln w="12700">
              <a:solidFill>
                <a:srgbClr val="E6643C">
                  <a:alpha val="0"/>
                </a:srgbClr>
              </a:solidFill>
              <a:prstDash val="solid"/>
            </a:ln>
          </p:spPr>
          <p:txBody>
            <a:bodyPr/>
            <a:lstStyle/>
            <a:p>
              <a:endParaRPr lang="en-AU">
                <a:latin typeface="Arial" panose="020B0604020202020204" pitchFamily="34" charset="0"/>
                <a:cs typeface="Arial" panose="020B0604020202020204" pitchFamily="34" charset="0"/>
              </a:endParaRPr>
            </a:p>
          </p:txBody>
        </p:sp>
        <p:sp>
          <p:nvSpPr>
            <p:cNvPr id="76" name="Text 26">
              <a:extLst>
                <a:ext uri="{FF2B5EF4-FFF2-40B4-BE49-F238E27FC236}">
                  <a16:creationId xmlns:a16="http://schemas.microsoft.com/office/drawing/2014/main" id="{35C653AB-E73E-CD80-FE91-D91E9EA8B546}"/>
                </a:ext>
              </a:extLst>
            </p:cNvPr>
            <p:cNvSpPr/>
            <p:nvPr/>
          </p:nvSpPr>
          <p:spPr>
            <a:xfrm>
              <a:off x="6428232" y="3188165"/>
              <a:ext cx="347472" cy="109728"/>
            </a:xfrm>
            <a:prstGeom prst="rect">
              <a:avLst/>
            </a:prstGeom>
            <a:noFill/>
            <a:ln/>
          </p:spPr>
          <p:txBody>
            <a:bodyPr wrap="square" lIns="0" tIns="0" rIns="0" bIns="0" rtlCol="0" anchor="ctr"/>
            <a:lstStyle/>
            <a:p>
              <a:pPr marL="0" indent="0" algn="ctr">
                <a:buNone/>
              </a:pPr>
              <a:r>
                <a:rPr lang="en-US" sz="1200" b="1">
                  <a:solidFill>
                    <a:schemeClr val="bg1"/>
                  </a:solidFill>
                  <a:latin typeface="Arial" panose="020B0604020202020204" pitchFamily="34" charset="0"/>
                  <a:cs typeface="Arial" panose="020B0604020202020204" pitchFamily="34" charset="0"/>
                </a:rPr>
                <a:t>4</a:t>
              </a:r>
              <a:endParaRPr lang="en-US" sz="1200">
                <a:solidFill>
                  <a:schemeClr val="bg1"/>
                </a:solidFill>
                <a:latin typeface="Arial" panose="020B0604020202020204" pitchFamily="34" charset="0"/>
                <a:cs typeface="Arial" panose="020B0604020202020204" pitchFamily="34" charset="0"/>
              </a:endParaRPr>
            </a:p>
          </p:txBody>
        </p:sp>
        <p:sp>
          <p:nvSpPr>
            <p:cNvPr id="77" name="Text 27">
              <a:extLst>
                <a:ext uri="{FF2B5EF4-FFF2-40B4-BE49-F238E27FC236}">
                  <a16:creationId xmlns:a16="http://schemas.microsoft.com/office/drawing/2014/main" id="{4BF0E5CF-1955-E8C5-9B23-200D7352111A}"/>
                </a:ext>
              </a:extLst>
            </p:cNvPr>
            <p:cNvSpPr/>
            <p:nvPr/>
          </p:nvSpPr>
          <p:spPr>
            <a:xfrm>
              <a:off x="6903720" y="3104638"/>
              <a:ext cx="3931920" cy="182880"/>
            </a:xfrm>
            <a:prstGeom prst="rect">
              <a:avLst/>
            </a:prstGeom>
            <a:noFill/>
            <a:ln/>
          </p:spPr>
          <p:txBody>
            <a:bodyPr wrap="square" lIns="0" tIns="0" rIns="0" bIns="0" rtlCol="0" anchor="ctr">
              <a:normAutofit lnSpcReduction="10000"/>
            </a:bodyPr>
            <a:lstStyle/>
            <a:p>
              <a:pPr marL="0" indent="0">
                <a:buNone/>
              </a:pPr>
              <a:r>
                <a:rPr lang="en-US" sz="1400" b="1">
                  <a:solidFill>
                    <a:srgbClr val="102A43"/>
                  </a:solidFill>
                  <a:latin typeface="Arial" pitchFamily="34" charset="0"/>
                  <a:cs typeface="Arial" pitchFamily="34" charset="-120"/>
                </a:rPr>
                <a:t>Review</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report</a:t>
              </a:r>
            </a:p>
          </p:txBody>
        </p:sp>
        <p:sp>
          <p:nvSpPr>
            <p:cNvPr id="78" name="Text 28">
              <a:extLst>
                <a:ext uri="{FF2B5EF4-FFF2-40B4-BE49-F238E27FC236}">
                  <a16:creationId xmlns:a16="http://schemas.microsoft.com/office/drawing/2014/main" id="{17854D01-A0D9-90AE-F4A2-9126A0F0B368}"/>
                </a:ext>
              </a:extLst>
            </p:cNvPr>
            <p:cNvSpPr/>
            <p:nvPr/>
          </p:nvSpPr>
          <p:spPr>
            <a:xfrm>
              <a:off x="6903720" y="3406389"/>
              <a:ext cx="3931920" cy="246888"/>
            </a:xfrm>
            <a:prstGeom prst="rect">
              <a:avLst/>
            </a:prstGeom>
            <a:noFill/>
            <a:ln/>
          </p:spPr>
          <p:txBody>
            <a:bodyPr wrap="square" lIns="0" tIns="0" rIns="0" bIns="0" rtlCol="0" anchor="t">
              <a:noAutofit/>
            </a:bodyPr>
            <a:lstStyle/>
            <a:p>
              <a:pPr marL="0" indent="0">
                <a:buNone/>
              </a:pPr>
              <a:r>
                <a:rPr lang="en-US" sz="1200">
                  <a:solidFill>
                    <a:srgbClr val="102A43"/>
                  </a:solidFill>
                  <a:latin typeface="Arial" panose="020B0604020202020204" pitchFamily="34" charset="0"/>
                  <a:cs typeface="Arial" panose="020B0604020202020204" pitchFamily="34" charset="0"/>
                </a:rPr>
                <a:t>The final report includes the s 128ZC matters — facts, apology, response and steps to prevent recurrence — and is offered within 50 business days.</a:t>
              </a:r>
              <a:endParaRPr lang="en-US" sz="1200">
                <a:latin typeface="Arial" panose="020B0604020202020204" pitchFamily="34" charset="0"/>
                <a:cs typeface="Arial" panose="020B0604020202020204" pitchFamily="34" charset="0"/>
              </a:endParaRPr>
            </a:p>
          </p:txBody>
        </p:sp>
        <p:pic>
          <p:nvPicPr>
            <p:cNvPr id="79" name="Image 3" descr="/mnt/data/source_extract/ppt/media/image17.png">
              <a:extLst>
                <a:ext uri="{FF2B5EF4-FFF2-40B4-BE49-F238E27FC236}">
                  <a16:creationId xmlns:a16="http://schemas.microsoft.com/office/drawing/2014/main" id="{E78745AD-39F0-D088-DD52-14C55794DBCC}"/>
                </a:ext>
              </a:extLst>
            </p:cNvPr>
            <p:cNvPicPr>
              <a:picLocks noChangeAspect="1"/>
            </p:cNvPicPr>
            <p:nvPr/>
          </p:nvPicPr>
          <p:blipFill>
            <a:blip r:embed="rId6"/>
            <a:stretch>
              <a:fillRect/>
            </a:stretch>
          </p:blipFill>
          <p:spPr>
            <a:xfrm>
              <a:off x="11000232" y="3447288"/>
              <a:ext cx="329184" cy="329184"/>
            </a:xfrm>
            <a:prstGeom prst="rect">
              <a:avLst/>
            </a:prstGeom>
            <a:noFill/>
            <a:ln w="9525">
              <a:noFill/>
              <a:prstDash val="solid"/>
            </a:ln>
          </p:spPr>
        </p:pic>
      </p:grpSp>
      <p:grpSp>
        <p:nvGrpSpPr>
          <p:cNvPr id="80" name="Group 79">
            <a:extLst>
              <a:ext uri="{FF2B5EF4-FFF2-40B4-BE49-F238E27FC236}">
                <a16:creationId xmlns:a16="http://schemas.microsoft.com/office/drawing/2014/main" id="{51AA8EAC-0D12-9B93-8C2B-AF28E7CA4BF5}"/>
              </a:ext>
            </a:extLst>
          </p:cNvPr>
          <p:cNvGrpSpPr/>
          <p:nvPr/>
        </p:nvGrpSpPr>
        <p:grpSpPr>
          <a:xfrm>
            <a:off x="621792" y="4187952"/>
            <a:ext cx="5349240" cy="1080000"/>
            <a:chOff x="621792" y="4187952"/>
            <a:chExt cx="5349240" cy="960120"/>
          </a:xfrm>
        </p:grpSpPr>
        <p:sp>
          <p:nvSpPr>
            <p:cNvPr id="81" name="Shape 29">
              <a:extLst>
                <a:ext uri="{FF2B5EF4-FFF2-40B4-BE49-F238E27FC236}">
                  <a16:creationId xmlns:a16="http://schemas.microsoft.com/office/drawing/2014/main" id="{0A5A390D-C587-6B2B-DD96-61D6642BB379}"/>
                </a:ext>
              </a:extLst>
            </p:cNvPr>
            <p:cNvSpPr/>
            <p:nvPr/>
          </p:nvSpPr>
          <p:spPr>
            <a:xfrm>
              <a:off x="621792" y="4187952"/>
              <a:ext cx="5349240" cy="960120"/>
            </a:xfrm>
            <a:prstGeom prst="roundRect">
              <a:avLst>
                <a:gd name="adj" fmla="val 7619"/>
              </a:avLst>
            </a:prstGeom>
            <a:solidFill>
              <a:srgbClr val="FFF1EA">
                <a:alpha val="25000"/>
              </a:srgbClr>
            </a:solidFill>
            <a:ln w="9525">
              <a:solidFill>
                <a:srgbClr val="E6643C"/>
              </a:solidFill>
              <a:prstDash val="solid"/>
            </a:ln>
          </p:spPr>
          <p:txBody>
            <a:bodyPr/>
            <a:lstStyle/>
            <a:p>
              <a:endParaRPr lang="en-AU"/>
            </a:p>
          </p:txBody>
        </p:sp>
        <p:sp>
          <p:nvSpPr>
            <p:cNvPr id="82" name="Shape 30">
              <a:extLst>
                <a:ext uri="{FF2B5EF4-FFF2-40B4-BE49-F238E27FC236}">
                  <a16:creationId xmlns:a16="http://schemas.microsoft.com/office/drawing/2014/main" id="{731D594B-A803-0B4F-88FF-CAA04C3811AB}"/>
                </a:ext>
              </a:extLst>
            </p:cNvPr>
            <p:cNvSpPr/>
            <p:nvPr/>
          </p:nvSpPr>
          <p:spPr>
            <a:xfrm>
              <a:off x="832104" y="4284213"/>
              <a:ext cx="347472" cy="347472"/>
            </a:xfrm>
            <a:prstGeom prst="ellipse">
              <a:avLst/>
            </a:prstGeom>
            <a:solidFill>
              <a:srgbClr val="E6643C"/>
            </a:solidFill>
            <a:ln w="12700">
              <a:solidFill>
                <a:srgbClr val="E6643C">
                  <a:alpha val="0"/>
                </a:srgbClr>
              </a:solidFill>
              <a:prstDash val="solid"/>
            </a:ln>
          </p:spPr>
          <p:txBody>
            <a:bodyPr/>
            <a:lstStyle/>
            <a:p>
              <a:endParaRPr lang="en-AU">
                <a:latin typeface="Arial" panose="020B0604020202020204" pitchFamily="34" charset="0"/>
                <a:cs typeface="Arial" panose="020B0604020202020204" pitchFamily="34" charset="0"/>
              </a:endParaRPr>
            </a:p>
          </p:txBody>
        </p:sp>
        <p:sp>
          <p:nvSpPr>
            <p:cNvPr id="83" name="Text 31">
              <a:extLst>
                <a:ext uri="{FF2B5EF4-FFF2-40B4-BE49-F238E27FC236}">
                  <a16:creationId xmlns:a16="http://schemas.microsoft.com/office/drawing/2014/main" id="{85605A2A-F28A-122B-603D-19D40E6D4DBE}"/>
                </a:ext>
              </a:extLst>
            </p:cNvPr>
            <p:cNvSpPr/>
            <p:nvPr/>
          </p:nvSpPr>
          <p:spPr>
            <a:xfrm>
              <a:off x="832104" y="4404317"/>
              <a:ext cx="347472" cy="109728"/>
            </a:xfrm>
            <a:prstGeom prst="rect">
              <a:avLst/>
            </a:prstGeom>
            <a:noFill/>
            <a:ln/>
          </p:spPr>
          <p:txBody>
            <a:bodyPr wrap="square" lIns="0" tIns="0" rIns="0" bIns="0" rtlCol="0" anchor="ctr"/>
            <a:lstStyle/>
            <a:p>
              <a:pPr marL="0" indent="0" algn="ctr">
                <a:buNone/>
              </a:pPr>
              <a:r>
                <a:rPr lang="en-US" sz="1200" b="1">
                  <a:solidFill>
                    <a:schemeClr val="bg1"/>
                  </a:solidFill>
                  <a:latin typeface="Arial" panose="020B0604020202020204" pitchFamily="34" charset="0"/>
                  <a:cs typeface="Arial" panose="020B0604020202020204" pitchFamily="34" charset="0"/>
                </a:rPr>
                <a:t>5</a:t>
              </a:r>
              <a:endParaRPr lang="en-US" sz="1200">
                <a:solidFill>
                  <a:schemeClr val="bg1"/>
                </a:solidFill>
                <a:latin typeface="Arial" panose="020B0604020202020204" pitchFamily="34" charset="0"/>
                <a:cs typeface="Arial" panose="020B0604020202020204" pitchFamily="34" charset="0"/>
              </a:endParaRPr>
            </a:p>
          </p:txBody>
        </p:sp>
        <p:sp>
          <p:nvSpPr>
            <p:cNvPr id="84" name="Text 32">
              <a:extLst>
                <a:ext uri="{FF2B5EF4-FFF2-40B4-BE49-F238E27FC236}">
                  <a16:creationId xmlns:a16="http://schemas.microsoft.com/office/drawing/2014/main" id="{D3228F50-78C8-5712-BE54-A82E92534A9A}"/>
                </a:ext>
              </a:extLst>
            </p:cNvPr>
            <p:cNvSpPr/>
            <p:nvPr/>
          </p:nvSpPr>
          <p:spPr>
            <a:xfrm>
              <a:off x="1307592" y="4320790"/>
              <a:ext cx="3931920" cy="182880"/>
            </a:xfrm>
            <a:prstGeom prst="rect">
              <a:avLst/>
            </a:prstGeom>
            <a:noFill/>
            <a:ln/>
          </p:spPr>
          <p:txBody>
            <a:bodyPr wrap="square" lIns="0" tIns="0" rIns="0" bIns="0" rtlCol="0" anchor="ctr">
              <a:normAutofit lnSpcReduction="10000"/>
            </a:bodyPr>
            <a:lstStyle/>
            <a:p>
              <a:pPr marL="0" indent="0">
                <a:buNone/>
              </a:pPr>
              <a:r>
                <a:rPr lang="en-US" sz="1400" b="1">
                  <a:solidFill>
                    <a:srgbClr val="102A43"/>
                  </a:solidFill>
                  <a:latin typeface="Arial" pitchFamily="34" charset="0"/>
                  <a:cs typeface="Arial" pitchFamily="34" charset="-120"/>
                </a:rPr>
                <a:t>If</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Liam</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had</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died</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or</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lacked</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capacity</a:t>
              </a:r>
            </a:p>
          </p:txBody>
        </p:sp>
        <p:sp>
          <p:nvSpPr>
            <p:cNvPr id="85" name="Text 33">
              <a:extLst>
                <a:ext uri="{FF2B5EF4-FFF2-40B4-BE49-F238E27FC236}">
                  <a16:creationId xmlns:a16="http://schemas.microsoft.com/office/drawing/2014/main" id="{201CBE44-498D-9C2F-9C93-8CC040D883E7}"/>
                </a:ext>
              </a:extLst>
            </p:cNvPr>
            <p:cNvSpPr/>
            <p:nvPr/>
          </p:nvSpPr>
          <p:spPr>
            <a:xfrm>
              <a:off x="1307592" y="4622541"/>
              <a:ext cx="3931920" cy="246888"/>
            </a:xfrm>
            <a:prstGeom prst="rect">
              <a:avLst/>
            </a:prstGeom>
            <a:noFill/>
            <a:ln/>
          </p:spPr>
          <p:txBody>
            <a:bodyPr wrap="square" lIns="0" tIns="0" rIns="0" bIns="0" rtlCol="0" anchor="t">
              <a:noAutofit/>
            </a:bodyPr>
            <a:lstStyle/>
            <a:p>
              <a:pPr marL="0" indent="0">
                <a:buNone/>
              </a:pPr>
              <a:r>
                <a:rPr lang="en-US" sz="1200">
                  <a:solidFill>
                    <a:srgbClr val="102A43"/>
                  </a:solidFill>
                  <a:latin typeface="Arial" panose="020B0604020202020204" pitchFamily="34" charset="0"/>
                  <a:cs typeface="Arial" panose="020B0604020202020204" pitchFamily="34" charset="0"/>
                </a:rPr>
                <a:t>The report would be offered to his nominee, immediate family, carer, or next of kin.</a:t>
              </a:r>
              <a:endParaRPr lang="en-US" sz="1200">
                <a:latin typeface="Arial" panose="020B0604020202020204" pitchFamily="34" charset="0"/>
                <a:cs typeface="Arial" panose="020B0604020202020204" pitchFamily="34" charset="0"/>
              </a:endParaRPr>
            </a:p>
          </p:txBody>
        </p:sp>
        <p:pic>
          <p:nvPicPr>
            <p:cNvPr id="86" name="Image 4" descr="/mnt/data/source_extract/ppt/media/image6.png">
              <a:extLst>
                <a:ext uri="{FF2B5EF4-FFF2-40B4-BE49-F238E27FC236}">
                  <a16:creationId xmlns:a16="http://schemas.microsoft.com/office/drawing/2014/main" id="{F5416561-364E-A080-DE63-93EEBDB58F75}"/>
                </a:ext>
              </a:extLst>
            </p:cNvPr>
            <p:cNvPicPr>
              <a:picLocks noChangeAspect="1"/>
            </p:cNvPicPr>
            <p:nvPr/>
          </p:nvPicPr>
          <p:blipFill>
            <a:blip r:embed="rId7"/>
            <a:stretch>
              <a:fillRect/>
            </a:stretch>
          </p:blipFill>
          <p:spPr>
            <a:xfrm>
              <a:off x="5404104" y="4663440"/>
              <a:ext cx="329184" cy="329184"/>
            </a:xfrm>
            <a:prstGeom prst="rect">
              <a:avLst/>
            </a:prstGeom>
            <a:noFill/>
            <a:ln w="9525">
              <a:noFill/>
              <a:prstDash val="solid"/>
            </a:ln>
          </p:spPr>
        </p:pic>
      </p:grpSp>
      <p:grpSp>
        <p:nvGrpSpPr>
          <p:cNvPr id="87" name="Group 86">
            <a:extLst>
              <a:ext uri="{FF2B5EF4-FFF2-40B4-BE49-F238E27FC236}">
                <a16:creationId xmlns:a16="http://schemas.microsoft.com/office/drawing/2014/main" id="{097865C4-5FB7-B4BC-66E6-0FE7EA18425B}"/>
              </a:ext>
            </a:extLst>
          </p:cNvPr>
          <p:cNvGrpSpPr/>
          <p:nvPr/>
        </p:nvGrpSpPr>
        <p:grpSpPr>
          <a:xfrm>
            <a:off x="6217920" y="4187952"/>
            <a:ext cx="5349240" cy="1080000"/>
            <a:chOff x="6217920" y="4187952"/>
            <a:chExt cx="5349240" cy="960120"/>
          </a:xfrm>
        </p:grpSpPr>
        <p:sp>
          <p:nvSpPr>
            <p:cNvPr id="88" name="Shape 34">
              <a:extLst>
                <a:ext uri="{FF2B5EF4-FFF2-40B4-BE49-F238E27FC236}">
                  <a16:creationId xmlns:a16="http://schemas.microsoft.com/office/drawing/2014/main" id="{E6081EB0-E996-30C7-2508-8BC22BA197EB}"/>
                </a:ext>
              </a:extLst>
            </p:cNvPr>
            <p:cNvSpPr/>
            <p:nvPr/>
          </p:nvSpPr>
          <p:spPr>
            <a:xfrm>
              <a:off x="6217920" y="4187952"/>
              <a:ext cx="5349240" cy="960120"/>
            </a:xfrm>
            <a:prstGeom prst="roundRect">
              <a:avLst>
                <a:gd name="adj" fmla="val 7619"/>
              </a:avLst>
            </a:prstGeom>
            <a:solidFill>
              <a:srgbClr val="FFF1EA">
                <a:alpha val="25000"/>
              </a:srgbClr>
            </a:solidFill>
            <a:ln w="9525">
              <a:solidFill>
                <a:srgbClr val="E6643C"/>
              </a:solidFill>
              <a:prstDash val="solid"/>
            </a:ln>
          </p:spPr>
          <p:txBody>
            <a:bodyPr/>
            <a:lstStyle/>
            <a:p>
              <a:endParaRPr lang="en-AU"/>
            </a:p>
          </p:txBody>
        </p:sp>
        <p:sp>
          <p:nvSpPr>
            <p:cNvPr id="89" name="Shape 35">
              <a:extLst>
                <a:ext uri="{FF2B5EF4-FFF2-40B4-BE49-F238E27FC236}">
                  <a16:creationId xmlns:a16="http://schemas.microsoft.com/office/drawing/2014/main" id="{57FEB73B-44A6-A9A8-677C-38BAB4040939}"/>
                </a:ext>
              </a:extLst>
            </p:cNvPr>
            <p:cNvSpPr/>
            <p:nvPr/>
          </p:nvSpPr>
          <p:spPr>
            <a:xfrm>
              <a:off x="6428232" y="4284213"/>
              <a:ext cx="347472" cy="347472"/>
            </a:xfrm>
            <a:prstGeom prst="ellipse">
              <a:avLst/>
            </a:prstGeom>
            <a:solidFill>
              <a:srgbClr val="E6643C"/>
            </a:solidFill>
            <a:ln w="12700">
              <a:solidFill>
                <a:srgbClr val="E6643C">
                  <a:alpha val="0"/>
                </a:srgbClr>
              </a:solidFill>
              <a:prstDash val="solid"/>
            </a:ln>
          </p:spPr>
          <p:txBody>
            <a:bodyPr/>
            <a:lstStyle/>
            <a:p>
              <a:endParaRPr lang="en-AU">
                <a:latin typeface="Arial" panose="020B0604020202020204" pitchFamily="34" charset="0"/>
                <a:cs typeface="Arial" panose="020B0604020202020204" pitchFamily="34" charset="0"/>
              </a:endParaRPr>
            </a:p>
          </p:txBody>
        </p:sp>
        <p:sp>
          <p:nvSpPr>
            <p:cNvPr id="90" name="Text 36">
              <a:extLst>
                <a:ext uri="{FF2B5EF4-FFF2-40B4-BE49-F238E27FC236}">
                  <a16:creationId xmlns:a16="http://schemas.microsoft.com/office/drawing/2014/main" id="{A8EE18FE-D5B6-E9F2-974B-CA4B99DADCDF}"/>
                </a:ext>
              </a:extLst>
            </p:cNvPr>
            <p:cNvSpPr/>
            <p:nvPr/>
          </p:nvSpPr>
          <p:spPr>
            <a:xfrm>
              <a:off x="6428232" y="4403274"/>
              <a:ext cx="347472" cy="109728"/>
            </a:xfrm>
            <a:prstGeom prst="rect">
              <a:avLst/>
            </a:prstGeom>
            <a:noFill/>
            <a:ln/>
          </p:spPr>
          <p:txBody>
            <a:bodyPr wrap="square" lIns="0" tIns="0" rIns="0" bIns="0" rtlCol="0" anchor="ctr"/>
            <a:lstStyle/>
            <a:p>
              <a:pPr marL="0" indent="0" algn="ctr">
                <a:buNone/>
              </a:pPr>
              <a:r>
                <a:rPr lang="en-US" sz="1200" b="1">
                  <a:solidFill>
                    <a:schemeClr val="bg1"/>
                  </a:solidFill>
                  <a:latin typeface="Arial" panose="020B0604020202020204" pitchFamily="34" charset="0"/>
                  <a:cs typeface="Arial" panose="020B0604020202020204" pitchFamily="34" charset="0"/>
                </a:rPr>
                <a:t>6</a:t>
              </a:r>
              <a:endParaRPr lang="en-US" sz="1200">
                <a:solidFill>
                  <a:schemeClr val="bg1"/>
                </a:solidFill>
                <a:latin typeface="Arial" panose="020B0604020202020204" pitchFamily="34" charset="0"/>
                <a:cs typeface="Arial" panose="020B0604020202020204" pitchFamily="34" charset="0"/>
              </a:endParaRPr>
            </a:p>
          </p:txBody>
        </p:sp>
        <p:sp>
          <p:nvSpPr>
            <p:cNvPr id="91" name="Text 37">
              <a:extLst>
                <a:ext uri="{FF2B5EF4-FFF2-40B4-BE49-F238E27FC236}">
                  <a16:creationId xmlns:a16="http://schemas.microsoft.com/office/drawing/2014/main" id="{579869CC-CD5E-BB4C-7B92-95377765ABF2}"/>
                </a:ext>
              </a:extLst>
            </p:cNvPr>
            <p:cNvSpPr/>
            <p:nvPr/>
          </p:nvSpPr>
          <p:spPr>
            <a:xfrm>
              <a:off x="6903720" y="4320790"/>
              <a:ext cx="3931920" cy="182880"/>
            </a:xfrm>
            <a:prstGeom prst="rect">
              <a:avLst/>
            </a:prstGeom>
            <a:noFill/>
            <a:ln/>
          </p:spPr>
          <p:txBody>
            <a:bodyPr wrap="square" lIns="0" tIns="0" rIns="0" bIns="0" rtlCol="0" anchor="ctr">
              <a:normAutofit lnSpcReduction="10000"/>
            </a:bodyPr>
            <a:lstStyle/>
            <a:p>
              <a:pPr marL="0" indent="0">
                <a:buNone/>
              </a:pPr>
              <a:r>
                <a:rPr lang="en-US" sz="1400" b="1">
                  <a:solidFill>
                    <a:srgbClr val="102A43"/>
                  </a:solidFill>
                  <a:latin typeface="Arial" pitchFamily="34" charset="0"/>
                  <a:cs typeface="Arial" pitchFamily="34" charset="-120"/>
                </a:rPr>
                <a:t>Keep</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Liam</a:t>
              </a:r>
              <a:r>
                <a:rPr lang="en-US" sz="1320" b="1">
                  <a:solidFill>
                    <a:srgbClr val="102A43"/>
                  </a:solidFill>
                  <a:latin typeface="Arial" panose="020B0604020202020204" pitchFamily="34" charset="0"/>
                  <a:cs typeface="Arial" panose="020B0604020202020204" pitchFamily="34" charset="0"/>
                </a:rPr>
                <a:t> </a:t>
              </a:r>
              <a:r>
                <a:rPr lang="en-US" sz="1400" b="1">
                  <a:solidFill>
                    <a:srgbClr val="102A43"/>
                  </a:solidFill>
                  <a:latin typeface="Arial" pitchFamily="34" charset="0"/>
                  <a:cs typeface="Arial" pitchFamily="34" charset="-120"/>
                </a:rPr>
                <a:t>informed</a:t>
              </a:r>
            </a:p>
          </p:txBody>
        </p:sp>
        <p:sp>
          <p:nvSpPr>
            <p:cNvPr id="92" name="Text 38">
              <a:extLst>
                <a:ext uri="{FF2B5EF4-FFF2-40B4-BE49-F238E27FC236}">
                  <a16:creationId xmlns:a16="http://schemas.microsoft.com/office/drawing/2014/main" id="{CF156CCD-D27B-89BA-FA47-FEFA3CCE650B}"/>
                </a:ext>
              </a:extLst>
            </p:cNvPr>
            <p:cNvSpPr/>
            <p:nvPr/>
          </p:nvSpPr>
          <p:spPr>
            <a:xfrm>
              <a:off x="6903720" y="4581144"/>
              <a:ext cx="3931920" cy="246888"/>
            </a:xfrm>
            <a:prstGeom prst="rect">
              <a:avLst/>
            </a:prstGeom>
            <a:noFill/>
            <a:ln/>
          </p:spPr>
          <p:txBody>
            <a:bodyPr wrap="square" lIns="0" tIns="0" rIns="0" bIns="0" rtlCol="0" anchor="t">
              <a:noAutofit/>
            </a:bodyPr>
            <a:lstStyle/>
            <a:p>
              <a:pPr marL="0" indent="0">
                <a:buNone/>
              </a:pPr>
              <a:r>
                <a:rPr lang="en-US" sz="1200">
                  <a:solidFill>
                    <a:srgbClr val="102A43"/>
                  </a:solidFill>
                  <a:latin typeface="Arial" panose="020B0604020202020204" pitchFamily="34" charset="0"/>
                  <a:cs typeface="Arial" panose="020B0604020202020204" pitchFamily="34" charset="0"/>
                </a:rPr>
                <a:t>Farrah avoids jargon, keeps Liam aware of the review timeline, and considers face-to-face or video feedback when complete.</a:t>
              </a:r>
              <a:endParaRPr lang="en-US" sz="1200">
                <a:latin typeface="Arial" panose="020B0604020202020204" pitchFamily="34" charset="0"/>
                <a:cs typeface="Arial" panose="020B0604020202020204" pitchFamily="34" charset="0"/>
              </a:endParaRPr>
            </a:p>
          </p:txBody>
        </p:sp>
        <p:pic>
          <p:nvPicPr>
            <p:cNvPr id="93" name="Image 5" descr="/mnt/data/source_extract/ppt/media/image10.png">
              <a:extLst>
                <a:ext uri="{FF2B5EF4-FFF2-40B4-BE49-F238E27FC236}">
                  <a16:creationId xmlns:a16="http://schemas.microsoft.com/office/drawing/2014/main" id="{0D906DB6-43E3-9269-279B-EFAC99764222}"/>
                </a:ext>
              </a:extLst>
            </p:cNvPr>
            <p:cNvPicPr>
              <a:picLocks noChangeAspect="1"/>
            </p:cNvPicPr>
            <p:nvPr/>
          </p:nvPicPr>
          <p:blipFill>
            <a:blip r:embed="rId8"/>
            <a:stretch>
              <a:fillRect/>
            </a:stretch>
          </p:blipFill>
          <p:spPr>
            <a:xfrm>
              <a:off x="11000232" y="4663440"/>
              <a:ext cx="329184" cy="329184"/>
            </a:xfrm>
            <a:prstGeom prst="rect">
              <a:avLst/>
            </a:prstGeom>
            <a:noFill/>
            <a:ln w="9525">
              <a:noFill/>
              <a:prstDash val="solid"/>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13F65-A4F4-DACC-6D53-A282F926494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8C8398E-FA37-7AE0-6AFA-88FA208EFE2A}"/>
              </a:ext>
            </a:extLst>
          </p:cNvPr>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a:extLst>
              <a:ext uri="{FF2B5EF4-FFF2-40B4-BE49-F238E27FC236}">
                <a16:creationId xmlns:a16="http://schemas.microsoft.com/office/drawing/2014/main" id="{6B665422-735A-F44C-AC0A-999CE6254603}"/>
              </a:ext>
            </a:extLst>
          </p:cNvPr>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a:extLst>
              <a:ext uri="{FF2B5EF4-FFF2-40B4-BE49-F238E27FC236}">
                <a16:creationId xmlns:a16="http://schemas.microsoft.com/office/drawing/2014/main" id="{EB0B4BC2-A469-6E2A-8ED2-B81536DBBC58}"/>
              </a:ext>
            </a:extLst>
          </p:cNvPr>
          <p:cNvSpPr/>
          <p:nvPr/>
        </p:nvSpPr>
        <p:spPr>
          <a:xfrm>
            <a:off x="11430000" y="6510528"/>
            <a:ext cx="502920" cy="228600"/>
          </a:xfrm>
          <a:prstGeom prst="rect">
            <a:avLst/>
          </a:prstGeom>
          <a:noFill/>
          <a:ln/>
        </p:spPr>
        <p:txBody>
          <a:bodyPr wrap="square" lIns="0" tIns="0" rIns="0" bIns="0" rtlCol="0" anchor="ctr"/>
          <a:lstStyle/>
          <a:p>
            <a:pPr marL="0" indent="0" algn="r">
              <a:buNone/>
            </a:pPr>
            <a:fld id="{E56D967E-095F-4FB4-A5A3-D568D9077EC9}" type="slidenum">
              <a:rPr lang="en-US" sz="850" dirty="0">
                <a:solidFill>
                  <a:srgbClr val="5A6672"/>
                </a:solidFill>
                <a:latin typeface="Arial" pitchFamily="34" charset="0"/>
                <a:ea typeface="Arial" pitchFamily="34" charset="-122"/>
                <a:cs typeface="Arial" pitchFamily="34" charset="-120"/>
              </a:rPr>
              <a:t>3</a:t>
            </a:fld>
            <a:endParaRPr lang="en-US" sz="850"/>
          </a:p>
        </p:txBody>
      </p:sp>
      <p:sp>
        <p:nvSpPr>
          <p:cNvPr id="6" name="Text 3">
            <a:extLst>
              <a:ext uri="{FF2B5EF4-FFF2-40B4-BE49-F238E27FC236}">
                <a16:creationId xmlns:a16="http://schemas.microsoft.com/office/drawing/2014/main" id="{44812F48-44A5-FF44-8ABD-5923231D6011}"/>
              </a:ext>
            </a:extLst>
          </p:cNvPr>
          <p:cNvSpPr/>
          <p:nvPr/>
        </p:nvSpPr>
        <p:spPr>
          <a:xfrm>
            <a:off x="548640" y="384048"/>
            <a:ext cx="8229600" cy="274320"/>
          </a:xfrm>
          <a:prstGeom prst="rect">
            <a:avLst/>
          </a:prstGeom>
          <a:noFill/>
          <a:ln/>
        </p:spPr>
        <p:txBody>
          <a:bodyPr wrap="square" lIns="0" tIns="0" rIns="0" bIns="0" rtlCol="0" anchor="ctr"/>
          <a:lstStyle/>
          <a:p>
            <a:pPr marL="0" indent="0">
              <a:buNone/>
            </a:pPr>
            <a:r>
              <a:rPr lang="en-US" sz="1100" b="1" kern="0" spc="200">
                <a:solidFill>
                  <a:srgbClr val="5A6672"/>
                </a:solidFill>
                <a:latin typeface="Arial" pitchFamily="34" charset="0"/>
                <a:ea typeface="Arial" pitchFamily="34" charset="-122"/>
                <a:cs typeface="Arial" pitchFamily="34" charset="-120"/>
              </a:rPr>
              <a:t>WELCOME</a:t>
            </a:r>
            <a:endParaRPr lang="en-US" sz="1100"/>
          </a:p>
        </p:txBody>
      </p:sp>
      <p:sp>
        <p:nvSpPr>
          <p:cNvPr id="7" name="Text 4">
            <a:extLst>
              <a:ext uri="{FF2B5EF4-FFF2-40B4-BE49-F238E27FC236}">
                <a16:creationId xmlns:a16="http://schemas.microsoft.com/office/drawing/2014/main" id="{A607D7F4-0984-441F-E95C-B19CF26F3CEB}"/>
              </a:ext>
            </a:extLst>
          </p:cNvPr>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Welcome to Statutory Duty of Candour</a:t>
            </a:r>
            <a:endParaRPr lang="en-US" sz="2800"/>
          </a:p>
        </p:txBody>
      </p:sp>
      <p:sp>
        <p:nvSpPr>
          <p:cNvPr id="25" name="TextBox 24">
            <a:extLst>
              <a:ext uri="{FF2B5EF4-FFF2-40B4-BE49-F238E27FC236}">
                <a16:creationId xmlns:a16="http://schemas.microsoft.com/office/drawing/2014/main" id="{22007890-71FB-9A12-85B0-3340AD3E8FA1}"/>
              </a:ext>
            </a:extLst>
          </p:cNvPr>
          <p:cNvSpPr txBox="1"/>
          <p:nvPr/>
        </p:nvSpPr>
        <p:spPr>
          <a:xfrm>
            <a:off x="548640" y="1383672"/>
            <a:ext cx="11017623" cy="2031325"/>
          </a:xfrm>
          <a:prstGeom prst="rect">
            <a:avLst/>
          </a:prstGeom>
          <a:noFill/>
        </p:spPr>
        <p:txBody>
          <a:bodyPr wrap="square">
            <a:spAutoFit/>
          </a:bodyPr>
          <a:lstStyle/>
          <a:p>
            <a:r>
              <a:rPr lang="en-GB" sz="1400">
                <a:latin typeface="Arial" panose="020B0604020202020204" pitchFamily="34" charset="0"/>
                <a:cs typeface="Arial" panose="020B0604020202020204" pitchFamily="34" charset="0"/>
              </a:rPr>
              <a:t>Completing this module will help you to:</a:t>
            </a:r>
          </a:p>
          <a:p>
            <a:endParaRPr lang="en-GB"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a:latin typeface="Arial" panose="020B0604020202020204" pitchFamily="34" charset="0"/>
                <a:cs typeface="Arial" panose="020B0604020202020204" pitchFamily="34" charset="0"/>
              </a:rPr>
              <a:t>describe Statutory Duty of Candour (SDC) and who it applies to</a:t>
            </a:r>
          </a:p>
          <a:p>
            <a:pPr marL="285750" indent="-285750">
              <a:buFont typeface="Arial" panose="020B0604020202020204" pitchFamily="34" charset="0"/>
              <a:buChar char="•"/>
            </a:pPr>
            <a:endParaRPr lang="en-GB"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a:latin typeface="Arial" panose="020B0604020202020204" pitchFamily="34" charset="0"/>
                <a:cs typeface="Arial" panose="020B0604020202020204" pitchFamily="34" charset="0"/>
              </a:rPr>
              <a:t>comply with the SDC process and fulfil legal requirements</a:t>
            </a:r>
          </a:p>
          <a:p>
            <a:pPr marL="285750" indent="-285750">
              <a:buFont typeface="Arial" panose="020B0604020202020204" pitchFamily="34" charset="0"/>
              <a:buChar char="•"/>
            </a:pPr>
            <a:endParaRPr lang="en-GB"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a:latin typeface="Arial" panose="020B0604020202020204" pitchFamily="34" charset="0"/>
                <a:cs typeface="Arial" panose="020B0604020202020204" pitchFamily="34" charset="0"/>
              </a:rPr>
              <a:t>meet mandatory documentation and reporting requirements</a:t>
            </a:r>
          </a:p>
          <a:p>
            <a:pPr marL="285750" indent="-285750">
              <a:buFont typeface="Arial" panose="020B0604020202020204" pitchFamily="34" charset="0"/>
              <a:buChar char="•"/>
            </a:pPr>
            <a:endParaRPr lang="en-GB"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a:latin typeface="Arial" panose="020B0604020202020204" pitchFamily="34" charset="0"/>
                <a:cs typeface="Arial" panose="020B0604020202020204" pitchFamily="34" charset="0"/>
              </a:rPr>
              <a:t>consider patient needs and support throughout the SDC process.</a:t>
            </a:r>
          </a:p>
        </p:txBody>
      </p:sp>
    </p:spTree>
    <p:extLst>
      <p:ext uri="{BB962C8B-B14F-4D97-AF65-F5344CB8AC3E}">
        <p14:creationId xmlns:p14="http://schemas.microsoft.com/office/powerpoint/2010/main" val="349954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Text"/>
          <p:cNvSpPr/>
          <p:nvPr/>
        </p:nvSpPr>
        <p:spPr>
          <a:xfrm>
            <a:off x="548640" y="384048"/>
            <a:ext cx="8229600" cy="274320"/>
          </a:xfrm>
          <a:prstGeom prst="rect">
            <a:avLst/>
          </a:prstGeom>
          <a:noFill/>
          <a:ln/>
        </p:spPr>
        <p:txBody>
          <a:bodyPr wrap="square" lIns="0" tIns="0" rIns="0" bIns="0" rtlCol="0" anchor="ctr"/>
          <a:lstStyle/>
          <a:p>
            <a:pPr marL="0" indent="0">
              <a:lnSpc>
                <a:spcPct val="106000"/>
              </a:lnSpc>
              <a:buNone/>
            </a:pPr>
            <a:r>
              <a:rPr lang="en-US" sz="1100" b="1" kern="0" spc="200">
                <a:solidFill>
                  <a:srgbClr val="5A6672"/>
                </a:solidFill>
                <a:latin typeface="Arial" pitchFamily="34" charset="0"/>
                <a:ea typeface="Arial" pitchFamily="34" charset="-122"/>
                <a:cs typeface="Arial" pitchFamily="34" charset="-120"/>
              </a:rPr>
              <a:t>TOPIC 2  ·  PERSPECTIVES</a:t>
            </a:r>
            <a:endParaRPr lang="en-US"/>
          </a:p>
        </p:txBody>
      </p:sp>
      <p:sp>
        <p:nvSpPr>
          <p:cNvPr id="276" name="Text"/>
          <p:cNvSpPr/>
          <p:nvPr/>
        </p:nvSpPr>
        <p:spPr>
          <a:xfrm>
            <a:off x="548640" y="658368"/>
            <a:ext cx="10515600" cy="685800"/>
          </a:xfrm>
          <a:prstGeom prst="rect">
            <a:avLst/>
          </a:prstGeom>
          <a:noFill/>
          <a:ln/>
        </p:spPr>
        <p:txBody>
          <a:bodyPr wrap="square" lIns="0" tIns="0" rIns="0" bIns="0" rtlCol="0" anchor="t"/>
          <a:lstStyle/>
          <a:p>
            <a:pPr marL="0" indent="0">
              <a:lnSpc>
                <a:spcPct val="106000"/>
              </a:lnSpc>
              <a:buNone/>
            </a:pPr>
            <a:r>
              <a:rPr lang="en-US" sz="2800" b="1">
                <a:solidFill>
                  <a:srgbClr val="007586"/>
                </a:solidFill>
                <a:latin typeface="Arial" pitchFamily="34" charset="0"/>
                <a:ea typeface="Arial" pitchFamily="34" charset="-122"/>
                <a:cs typeface="Arial" pitchFamily="34" charset="-120"/>
              </a:rPr>
              <a:t>Perspectives on SDC</a:t>
            </a:r>
            <a:endParaRPr lang="en-US"/>
          </a:p>
        </p:txBody>
      </p:sp>
      <p:sp>
        <p:nvSpPr>
          <p:cNvPr id="281" name="Text"/>
          <p:cNvSpPr/>
          <p:nvPr/>
        </p:nvSpPr>
        <p:spPr>
          <a:xfrm>
            <a:off x="1463040" y="4553712"/>
            <a:ext cx="9262872" cy="914400"/>
          </a:xfrm>
          <a:prstGeom prst="rect">
            <a:avLst/>
          </a:prstGeom>
          <a:noFill/>
          <a:ln/>
        </p:spPr>
        <p:txBody>
          <a:bodyPr wrap="square" lIns="0" tIns="0" rIns="0" bIns="0" rtlCol="0" anchor="ctr"/>
          <a:lstStyle/>
          <a:p>
            <a:pPr marL="0" indent="0" algn="ctr">
              <a:lnSpc>
                <a:spcPct val="112000"/>
              </a:lnSpc>
              <a:buNone/>
            </a:pPr>
            <a:r>
              <a:rPr lang="en-US" sz="1300">
                <a:solidFill>
                  <a:srgbClr val="FFFFFF"/>
                </a:solidFill>
                <a:latin typeface="Arial" pitchFamily="34" charset="0"/>
                <a:ea typeface="Arial" pitchFamily="34" charset="-122"/>
                <a:cs typeface="Arial" pitchFamily="34" charset="-120"/>
              </a:rPr>
              <a:t>Now that we have explored the SDC process, hear about SDC from the perspective of Mike Roberts from Safer Care Victoria.</a:t>
            </a:r>
            <a:endParaRPr lang="en-US"/>
          </a:p>
        </p:txBody>
      </p:sp>
      <p:sp>
        <p:nvSpPr>
          <p:cNvPr id="283" name="Text"/>
          <p:cNvSpPr/>
          <p:nvPr/>
        </p:nvSpPr>
        <p:spPr>
          <a:xfrm>
            <a:off x="548640" y="6510528"/>
            <a:ext cx="4572000" cy="228600"/>
          </a:xfrm>
          <a:prstGeom prst="rect">
            <a:avLst/>
          </a:prstGeom>
          <a:noFill/>
          <a:ln/>
        </p:spPr>
        <p:txBody>
          <a:bodyPr wrap="square" lIns="0" tIns="0" rIns="0" bIns="0" rtlCol="0" anchor="ctr"/>
          <a:lstStyle/>
          <a:p>
            <a:pPr marL="0" indent="0">
              <a:lnSpc>
                <a:spcPct val="106000"/>
              </a:lnSpc>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a:p>
        </p:txBody>
      </p:sp>
      <p:sp>
        <p:nvSpPr>
          <p:cNvPr id="284" name="Text"/>
          <p:cNvSpPr/>
          <p:nvPr/>
        </p:nvSpPr>
        <p:spPr>
          <a:xfrm>
            <a:off x="5184648" y="6510528"/>
            <a:ext cx="1828800" cy="228600"/>
          </a:xfrm>
          <a:prstGeom prst="rect">
            <a:avLst/>
          </a:prstGeom>
          <a:noFill/>
          <a:ln/>
        </p:spPr>
        <p:txBody>
          <a:bodyPr wrap="square" lIns="0" tIns="0" rIns="0" bIns="0" rtlCol="0" anchor="ctr"/>
          <a:lstStyle/>
          <a:p>
            <a:pPr marL="0" indent="0" algn="ctr">
              <a:lnSpc>
                <a:spcPct val="106000"/>
              </a:lnSpc>
              <a:buNone/>
            </a:pPr>
            <a:r>
              <a:rPr lang="en-US" sz="800" b="1">
                <a:solidFill>
                  <a:srgbClr val="5A6672"/>
                </a:solidFill>
                <a:latin typeface="Arial" pitchFamily="34" charset="0"/>
                <a:ea typeface="Arial" pitchFamily="34" charset="-122"/>
                <a:cs typeface="Arial" pitchFamily="34" charset="-120"/>
              </a:rPr>
              <a:t>OFFICIAL</a:t>
            </a:r>
            <a:endParaRPr lang="en-US"/>
          </a:p>
        </p:txBody>
      </p:sp>
      <p:sp>
        <p:nvSpPr>
          <p:cNvPr id="285" name="Text"/>
          <p:cNvSpPr/>
          <p:nvPr/>
        </p:nvSpPr>
        <p:spPr>
          <a:xfrm>
            <a:off x="11430000" y="6510528"/>
            <a:ext cx="502920" cy="228600"/>
          </a:xfrm>
          <a:prstGeom prst="rect">
            <a:avLst/>
          </a:prstGeom>
          <a:noFill/>
          <a:ln/>
        </p:spPr>
        <p:txBody>
          <a:bodyPr wrap="square" lIns="0" tIns="0" rIns="0" bIns="0" rtlCol="0" anchor="ctr"/>
          <a:lstStyle/>
          <a:p>
            <a:pPr marL="0" indent="0" algn="r">
              <a:lnSpc>
                <a:spcPct val="106000"/>
              </a:lnSpc>
              <a:buNone/>
            </a:pPr>
            <a:fld id="{0533E10C-423A-476A-BC2E-EFC19C42D816}" type="slidenum">
              <a:rPr lang="en-US" sz="850" dirty="0">
                <a:solidFill>
                  <a:srgbClr val="5A6672"/>
                </a:solidFill>
                <a:latin typeface="Arial" pitchFamily="34" charset="0"/>
                <a:ea typeface="Arial" pitchFamily="34" charset="-122"/>
                <a:cs typeface="Arial" pitchFamily="34" charset="-120"/>
              </a:rPr>
              <a:t>30</a:t>
            </a:fld>
            <a:endParaRPr lang="en-US"/>
          </a:p>
        </p:txBody>
      </p:sp>
      <p:pic>
        <p:nvPicPr>
          <p:cNvPr id="2" name="video_6gb34OUxt8s_22_48_854x480">
            <a:hlinkClick r:id="" action="ppaction://media"/>
            <a:extLst>
              <a:ext uri="{FF2B5EF4-FFF2-40B4-BE49-F238E27FC236}">
                <a16:creationId xmlns:a16="http://schemas.microsoft.com/office/drawing/2014/main" id="{CFD11CEC-7355-1525-8CB3-B709233584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57167" y="1252728"/>
            <a:ext cx="8134350" cy="4572000"/>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94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787D7-2774-8EE3-4C25-D947A2F49079}"/>
            </a:ext>
          </a:extLst>
        </p:cNvPr>
        <p:cNvGrpSpPr/>
        <p:nvPr/>
      </p:nvGrpSpPr>
      <p:grpSpPr>
        <a:xfrm>
          <a:off x="0" y="0"/>
          <a:ext cx="0" cy="0"/>
          <a:chOff x="0" y="0"/>
          <a:chExt cx="0" cy="0"/>
        </a:xfrm>
      </p:grpSpPr>
      <p:sp>
        <p:nvSpPr>
          <p:cNvPr id="8" name="Shape 5">
            <a:extLst>
              <a:ext uri="{FF2B5EF4-FFF2-40B4-BE49-F238E27FC236}">
                <a16:creationId xmlns:a16="http://schemas.microsoft.com/office/drawing/2014/main" id="{0A75DE6E-8B4C-9068-561C-F4B96D404612}"/>
              </a:ext>
            </a:extLst>
          </p:cNvPr>
          <p:cNvSpPr/>
          <p:nvPr/>
        </p:nvSpPr>
        <p:spPr>
          <a:xfrm>
            <a:off x="548640" y="1172382"/>
            <a:ext cx="7955280" cy="5301570"/>
          </a:xfrm>
          <a:prstGeom prst="roundRect">
            <a:avLst>
              <a:gd name="adj" fmla="val 1837"/>
            </a:avLst>
          </a:prstGeom>
          <a:solidFill>
            <a:srgbClr val="EAF3F5"/>
          </a:solidFill>
          <a:ln w="9525">
            <a:solidFill>
              <a:srgbClr val="AECFD9"/>
            </a:solidFill>
            <a:prstDash val="solid"/>
          </a:ln>
        </p:spPr>
        <p:txBody>
          <a:bodyPr/>
          <a:lstStyle/>
          <a:p>
            <a:endParaRPr lang="en-AU" sz="1200"/>
          </a:p>
        </p:txBody>
      </p:sp>
      <p:sp>
        <p:nvSpPr>
          <p:cNvPr id="3" name="Text 0">
            <a:extLst>
              <a:ext uri="{FF2B5EF4-FFF2-40B4-BE49-F238E27FC236}">
                <a16:creationId xmlns:a16="http://schemas.microsoft.com/office/drawing/2014/main" id="{592B0497-EF5B-6E51-3598-9A79EF87ABAD}"/>
              </a:ext>
            </a:extLst>
          </p:cNvPr>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a:extLst>
              <a:ext uri="{FF2B5EF4-FFF2-40B4-BE49-F238E27FC236}">
                <a16:creationId xmlns:a16="http://schemas.microsoft.com/office/drawing/2014/main" id="{CFFEF503-9D35-A32B-2720-75999EC18267}"/>
              </a:ext>
            </a:extLst>
          </p:cNvPr>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a:extLst>
              <a:ext uri="{FF2B5EF4-FFF2-40B4-BE49-F238E27FC236}">
                <a16:creationId xmlns:a16="http://schemas.microsoft.com/office/drawing/2014/main" id="{99315777-4D66-382F-907F-55E114ADD115}"/>
              </a:ext>
            </a:extLst>
          </p:cNvPr>
          <p:cNvSpPr/>
          <p:nvPr/>
        </p:nvSpPr>
        <p:spPr>
          <a:xfrm>
            <a:off x="11430000" y="6510528"/>
            <a:ext cx="502920" cy="228600"/>
          </a:xfrm>
          <a:prstGeom prst="rect">
            <a:avLst/>
          </a:prstGeom>
          <a:noFill/>
          <a:ln/>
        </p:spPr>
        <p:txBody>
          <a:bodyPr wrap="square" lIns="0" tIns="0" rIns="0" bIns="0" rtlCol="0" anchor="ctr"/>
          <a:lstStyle/>
          <a:p>
            <a:pPr marL="0" indent="0" algn="r">
              <a:buNone/>
            </a:pPr>
            <a:fld id="{FDCC1CA2-7E80-45C6-8D4D-18E5CA8A9516}" type="slidenum">
              <a:rPr lang="en-US" sz="850" dirty="0">
                <a:solidFill>
                  <a:srgbClr val="5A6672"/>
                </a:solidFill>
                <a:latin typeface="Arial" pitchFamily="34" charset="0"/>
                <a:ea typeface="Arial" pitchFamily="34" charset="-122"/>
                <a:cs typeface="Arial" pitchFamily="34" charset="-120"/>
              </a:rPr>
              <a:t>31</a:t>
            </a:fld>
            <a:endParaRPr lang="en-US" sz="850"/>
          </a:p>
        </p:txBody>
      </p:sp>
      <p:sp>
        <p:nvSpPr>
          <p:cNvPr id="6" name="Text 3">
            <a:extLst>
              <a:ext uri="{FF2B5EF4-FFF2-40B4-BE49-F238E27FC236}">
                <a16:creationId xmlns:a16="http://schemas.microsoft.com/office/drawing/2014/main" id="{4FC2A438-57DF-C940-2988-5A55AEF8BA49}"/>
              </a:ext>
            </a:extLst>
          </p:cNvPr>
          <p:cNvSpPr/>
          <p:nvPr/>
        </p:nvSpPr>
        <p:spPr>
          <a:xfrm>
            <a:off x="548640" y="384048"/>
            <a:ext cx="8229600" cy="274320"/>
          </a:xfrm>
          <a:prstGeom prst="rect">
            <a:avLst/>
          </a:prstGeom>
          <a:noFill/>
          <a:ln/>
        </p:spPr>
        <p:txBody>
          <a:bodyPr wrap="square" lIns="0" tIns="0" rIns="0" bIns="0" rtlCol="0" anchor="ctr"/>
          <a:lstStyle/>
          <a:p>
            <a:pPr marL="0" indent="0">
              <a:buNone/>
            </a:pPr>
            <a:r>
              <a:rPr lang="en-US" sz="1100" b="1" kern="0" spc="200">
                <a:solidFill>
                  <a:srgbClr val="5A6672"/>
                </a:solidFill>
                <a:latin typeface="Arial" pitchFamily="34" charset="0"/>
                <a:ea typeface="Arial" pitchFamily="34" charset="-122"/>
                <a:cs typeface="Arial" pitchFamily="34" charset="-120"/>
              </a:rPr>
              <a:t>TOPIC 2  ·  SUMMARY</a:t>
            </a:r>
            <a:endParaRPr lang="en-US" sz="1100"/>
          </a:p>
        </p:txBody>
      </p:sp>
      <p:sp>
        <p:nvSpPr>
          <p:cNvPr id="7" name="Text 4">
            <a:extLst>
              <a:ext uri="{FF2B5EF4-FFF2-40B4-BE49-F238E27FC236}">
                <a16:creationId xmlns:a16="http://schemas.microsoft.com/office/drawing/2014/main" id="{F05DD49C-247F-4AE8-1843-98E68DDAF234}"/>
              </a:ext>
            </a:extLst>
          </p:cNvPr>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The SDC Process: what to remember</a:t>
            </a:r>
            <a:endParaRPr lang="en-US" sz="2800"/>
          </a:p>
        </p:txBody>
      </p:sp>
      <p:grpSp>
        <p:nvGrpSpPr>
          <p:cNvPr id="39" name="Group 38">
            <a:extLst>
              <a:ext uri="{FF2B5EF4-FFF2-40B4-BE49-F238E27FC236}">
                <a16:creationId xmlns:a16="http://schemas.microsoft.com/office/drawing/2014/main" id="{31143EC3-589A-6B3D-A0CC-8F0502AE223E}"/>
              </a:ext>
            </a:extLst>
          </p:cNvPr>
          <p:cNvGrpSpPr/>
          <p:nvPr/>
        </p:nvGrpSpPr>
        <p:grpSpPr>
          <a:xfrm>
            <a:off x="868680" y="1281176"/>
            <a:ext cx="402336" cy="402336"/>
            <a:chOff x="868680" y="1446276"/>
            <a:chExt cx="402336" cy="402336"/>
          </a:xfrm>
        </p:grpSpPr>
        <p:sp>
          <p:nvSpPr>
            <p:cNvPr id="9" name="Shape 6">
              <a:extLst>
                <a:ext uri="{FF2B5EF4-FFF2-40B4-BE49-F238E27FC236}">
                  <a16:creationId xmlns:a16="http://schemas.microsoft.com/office/drawing/2014/main" id="{04E9D530-1622-8662-233E-D137CE250EAA}"/>
                </a:ext>
              </a:extLst>
            </p:cNvPr>
            <p:cNvSpPr/>
            <p:nvPr/>
          </p:nvSpPr>
          <p:spPr>
            <a:xfrm>
              <a:off x="868680" y="1446276"/>
              <a:ext cx="402336" cy="402336"/>
            </a:xfrm>
            <a:prstGeom prst="ellipse">
              <a:avLst/>
            </a:prstGeom>
            <a:solidFill>
              <a:srgbClr val="007586"/>
            </a:solidFill>
            <a:ln/>
          </p:spPr>
          <p:txBody>
            <a:bodyPr/>
            <a:lstStyle/>
            <a:p>
              <a:endParaRPr lang="en-AU"/>
            </a:p>
          </p:txBody>
        </p:sp>
        <p:pic>
          <p:nvPicPr>
            <p:cNvPr id="10" name="Image 0" descr="preencoded.png">
              <a:extLst>
                <a:ext uri="{FF2B5EF4-FFF2-40B4-BE49-F238E27FC236}">
                  <a16:creationId xmlns:a16="http://schemas.microsoft.com/office/drawing/2014/main" id="{47B81500-7CBF-F8FD-7289-F6752F16F2DC}"/>
                </a:ext>
              </a:extLst>
            </p:cNvPr>
            <p:cNvPicPr>
              <a:picLocks noChangeAspect="1"/>
            </p:cNvPicPr>
            <p:nvPr/>
          </p:nvPicPr>
          <p:blipFill>
            <a:blip r:embed="rId3"/>
            <a:stretch>
              <a:fillRect/>
            </a:stretch>
          </p:blipFill>
          <p:spPr>
            <a:xfrm>
              <a:off x="977311" y="1554907"/>
              <a:ext cx="185075" cy="185075"/>
            </a:xfrm>
            <a:prstGeom prst="rect">
              <a:avLst/>
            </a:prstGeom>
          </p:spPr>
        </p:pic>
      </p:grpSp>
      <p:sp>
        <p:nvSpPr>
          <p:cNvPr id="11" name="Text 7">
            <a:extLst>
              <a:ext uri="{FF2B5EF4-FFF2-40B4-BE49-F238E27FC236}">
                <a16:creationId xmlns:a16="http://schemas.microsoft.com/office/drawing/2014/main" id="{A48553E5-B319-5811-FFCD-F60B31BC67E5}"/>
              </a:ext>
            </a:extLst>
          </p:cNvPr>
          <p:cNvSpPr/>
          <p:nvPr/>
        </p:nvSpPr>
        <p:spPr>
          <a:xfrm>
            <a:off x="1463040" y="1118870"/>
            <a:ext cx="6858000" cy="841248"/>
          </a:xfrm>
          <a:prstGeom prst="rect">
            <a:avLst/>
          </a:prstGeom>
          <a:noFill/>
          <a:ln/>
        </p:spPr>
        <p:txBody>
          <a:bodyPr wrap="square" lIns="0" tIns="0" rIns="0" bIns="0" rtlCol="0" anchor="ctr"/>
          <a:lstStyle/>
          <a:p>
            <a:pPr>
              <a:lnSpc>
                <a:spcPct val="108000"/>
              </a:lnSpc>
            </a:pPr>
            <a:r>
              <a:rPr lang="en-AU" sz="1200">
                <a:solidFill>
                  <a:srgbClr val="222222"/>
                </a:solidFill>
                <a:latin typeface="Arial" pitchFamily="34" charset="0"/>
                <a:cs typeface="Arial" pitchFamily="34" charset="-120"/>
              </a:rPr>
              <a:t>The health service must provide a genuine apology and initial information as soon as practicable, and within 24 hours of identifying the SAPSE.</a:t>
            </a:r>
            <a:endParaRPr lang="en-US" sz="1200">
              <a:solidFill>
                <a:srgbClr val="222222"/>
              </a:solidFill>
              <a:latin typeface="Arial" pitchFamily="34" charset="0"/>
              <a:cs typeface="Arial" pitchFamily="34" charset="-120"/>
            </a:endParaRPr>
          </a:p>
        </p:txBody>
      </p:sp>
      <p:grpSp>
        <p:nvGrpSpPr>
          <p:cNvPr id="40" name="Group 39">
            <a:extLst>
              <a:ext uri="{FF2B5EF4-FFF2-40B4-BE49-F238E27FC236}">
                <a16:creationId xmlns:a16="http://schemas.microsoft.com/office/drawing/2014/main" id="{A8FB8113-0BC8-CDBA-A919-CE61459C1703}"/>
              </a:ext>
            </a:extLst>
          </p:cNvPr>
          <p:cNvGrpSpPr/>
          <p:nvPr/>
        </p:nvGrpSpPr>
        <p:grpSpPr>
          <a:xfrm>
            <a:off x="868680" y="2065365"/>
            <a:ext cx="402336" cy="402336"/>
            <a:chOff x="868680" y="2287524"/>
            <a:chExt cx="402336" cy="402336"/>
          </a:xfrm>
        </p:grpSpPr>
        <p:sp>
          <p:nvSpPr>
            <p:cNvPr id="12" name="Shape 8">
              <a:extLst>
                <a:ext uri="{FF2B5EF4-FFF2-40B4-BE49-F238E27FC236}">
                  <a16:creationId xmlns:a16="http://schemas.microsoft.com/office/drawing/2014/main" id="{AB4B68B2-D7E0-F63B-4158-F60FC795C2CA}"/>
                </a:ext>
              </a:extLst>
            </p:cNvPr>
            <p:cNvSpPr/>
            <p:nvPr/>
          </p:nvSpPr>
          <p:spPr>
            <a:xfrm>
              <a:off x="868680" y="2287524"/>
              <a:ext cx="402336" cy="402336"/>
            </a:xfrm>
            <a:prstGeom prst="ellipse">
              <a:avLst/>
            </a:prstGeom>
            <a:solidFill>
              <a:srgbClr val="007586"/>
            </a:solidFill>
            <a:ln/>
          </p:spPr>
          <p:txBody>
            <a:bodyPr/>
            <a:lstStyle/>
            <a:p>
              <a:endParaRPr lang="en-AU"/>
            </a:p>
          </p:txBody>
        </p:sp>
        <p:pic>
          <p:nvPicPr>
            <p:cNvPr id="13" name="Image 1" descr="preencoded.png">
              <a:extLst>
                <a:ext uri="{FF2B5EF4-FFF2-40B4-BE49-F238E27FC236}">
                  <a16:creationId xmlns:a16="http://schemas.microsoft.com/office/drawing/2014/main" id="{6B1E3707-E8E9-F90A-C098-92E346F8A153}"/>
                </a:ext>
              </a:extLst>
            </p:cNvPr>
            <p:cNvPicPr>
              <a:picLocks noChangeAspect="1"/>
            </p:cNvPicPr>
            <p:nvPr/>
          </p:nvPicPr>
          <p:blipFill>
            <a:blip r:embed="rId3"/>
            <a:stretch>
              <a:fillRect/>
            </a:stretch>
          </p:blipFill>
          <p:spPr>
            <a:xfrm>
              <a:off x="977311" y="2396155"/>
              <a:ext cx="185075" cy="185075"/>
            </a:xfrm>
            <a:prstGeom prst="rect">
              <a:avLst/>
            </a:prstGeom>
          </p:spPr>
        </p:pic>
      </p:grpSp>
      <p:sp>
        <p:nvSpPr>
          <p:cNvPr id="14" name="Text 9">
            <a:extLst>
              <a:ext uri="{FF2B5EF4-FFF2-40B4-BE49-F238E27FC236}">
                <a16:creationId xmlns:a16="http://schemas.microsoft.com/office/drawing/2014/main" id="{D9D4E0C3-9799-860A-17A1-83548E1F9B03}"/>
              </a:ext>
            </a:extLst>
          </p:cNvPr>
          <p:cNvSpPr/>
          <p:nvPr/>
        </p:nvSpPr>
        <p:spPr>
          <a:xfrm>
            <a:off x="1463040" y="1852168"/>
            <a:ext cx="6858000" cy="841248"/>
          </a:xfrm>
          <a:prstGeom prst="rect">
            <a:avLst/>
          </a:prstGeom>
          <a:noFill/>
          <a:ln/>
        </p:spPr>
        <p:txBody>
          <a:bodyPr wrap="square" lIns="0" tIns="0" rIns="0" bIns="0" rtlCol="0" anchor="ctr"/>
          <a:lstStyle/>
          <a:p>
            <a:r>
              <a:rPr lang="en-AU" sz="1200">
                <a:latin typeface="Arial" panose="020B0604020202020204" pitchFamily="34" charset="0"/>
                <a:cs typeface="Arial" panose="020B0604020202020204" pitchFamily="34" charset="0"/>
              </a:rPr>
              <a:t>The health service must begin organising an SDC meeting within </a:t>
            </a:r>
            <a:r>
              <a:rPr lang="en-AU" sz="1200" b="1">
                <a:latin typeface="Arial" panose="020B0604020202020204" pitchFamily="34" charset="0"/>
                <a:cs typeface="Arial" panose="020B0604020202020204" pitchFamily="34" charset="0"/>
              </a:rPr>
              <a:t>3 business days</a:t>
            </a:r>
            <a:r>
              <a:rPr lang="en-AU" sz="1200">
                <a:latin typeface="Arial" panose="020B0604020202020204" pitchFamily="34" charset="0"/>
                <a:cs typeface="Arial" panose="020B0604020202020204" pitchFamily="34" charset="0"/>
              </a:rPr>
              <a:t> of identifying the SAPSE</a:t>
            </a:r>
            <a:r>
              <a:rPr lang="en-AU" sz="1200"/>
              <a:t>.</a:t>
            </a:r>
          </a:p>
        </p:txBody>
      </p:sp>
      <p:grpSp>
        <p:nvGrpSpPr>
          <p:cNvPr id="41" name="Group 40">
            <a:extLst>
              <a:ext uri="{FF2B5EF4-FFF2-40B4-BE49-F238E27FC236}">
                <a16:creationId xmlns:a16="http://schemas.microsoft.com/office/drawing/2014/main" id="{96E347CA-AB02-D751-5561-F801AEE0F1BF}"/>
              </a:ext>
            </a:extLst>
          </p:cNvPr>
          <p:cNvGrpSpPr/>
          <p:nvPr/>
        </p:nvGrpSpPr>
        <p:grpSpPr>
          <a:xfrm>
            <a:off x="868680" y="2849554"/>
            <a:ext cx="402336" cy="402336"/>
            <a:chOff x="868680" y="3128772"/>
            <a:chExt cx="402336" cy="402336"/>
          </a:xfrm>
        </p:grpSpPr>
        <p:sp>
          <p:nvSpPr>
            <p:cNvPr id="15" name="Shape 10">
              <a:extLst>
                <a:ext uri="{FF2B5EF4-FFF2-40B4-BE49-F238E27FC236}">
                  <a16:creationId xmlns:a16="http://schemas.microsoft.com/office/drawing/2014/main" id="{D9857F86-56C5-0706-A967-3BCFD904DC49}"/>
                </a:ext>
              </a:extLst>
            </p:cNvPr>
            <p:cNvSpPr/>
            <p:nvPr/>
          </p:nvSpPr>
          <p:spPr>
            <a:xfrm>
              <a:off x="868680" y="3128772"/>
              <a:ext cx="402336" cy="402336"/>
            </a:xfrm>
            <a:prstGeom prst="ellipse">
              <a:avLst/>
            </a:prstGeom>
            <a:solidFill>
              <a:srgbClr val="007586"/>
            </a:solidFill>
            <a:ln/>
          </p:spPr>
          <p:txBody>
            <a:bodyPr/>
            <a:lstStyle/>
            <a:p>
              <a:endParaRPr lang="en-AU"/>
            </a:p>
          </p:txBody>
        </p:sp>
        <p:pic>
          <p:nvPicPr>
            <p:cNvPr id="16" name="Image 2" descr="preencoded.png">
              <a:extLst>
                <a:ext uri="{FF2B5EF4-FFF2-40B4-BE49-F238E27FC236}">
                  <a16:creationId xmlns:a16="http://schemas.microsoft.com/office/drawing/2014/main" id="{1D6A89A3-BBB1-8397-AEE2-D02ADCA7CE33}"/>
                </a:ext>
              </a:extLst>
            </p:cNvPr>
            <p:cNvPicPr>
              <a:picLocks noChangeAspect="1"/>
            </p:cNvPicPr>
            <p:nvPr/>
          </p:nvPicPr>
          <p:blipFill>
            <a:blip r:embed="rId3"/>
            <a:stretch>
              <a:fillRect/>
            </a:stretch>
          </p:blipFill>
          <p:spPr>
            <a:xfrm>
              <a:off x="977311" y="3237403"/>
              <a:ext cx="185075" cy="185075"/>
            </a:xfrm>
            <a:prstGeom prst="rect">
              <a:avLst/>
            </a:prstGeom>
          </p:spPr>
        </p:pic>
      </p:grpSp>
      <p:sp>
        <p:nvSpPr>
          <p:cNvPr id="17" name="Text 11">
            <a:extLst>
              <a:ext uri="{FF2B5EF4-FFF2-40B4-BE49-F238E27FC236}">
                <a16:creationId xmlns:a16="http://schemas.microsoft.com/office/drawing/2014/main" id="{244815B8-7A91-D06B-D884-BCC186BA4AD1}"/>
              </a:ext>
            </a:extLst>
          </p:cNvPr>
          <p:cNvSpPr/>
          <p:nvPr/>
        </p:nvSpPr>
        <p:spPr>
          <a:xfrm>
            <a:off x="1463040" y="2604516"/>
            <a:ext cx="6858000" cy="841248"/>
          </a:xfrm>
          <a:prstGeom prst="rect">
            <a:avLst/>
          </a:prstGeom>
          <a:noFill/>
          <a:ln/>
        </p:spPr>
        <p:txBody>
          <a:bodyPr wrap="square" lIns="0" tIns="0" rIns="0" bIns="0" rtlCol="0" anchor="ctr"/>
          <a:lstStyle/>
          <a:p>
            <a:pPr>
              <a:lnSpc>
                <a:spcPct val="108000"/>
              </a:lnSpc>
            </a:pPr>
            <a:r>
              <a:rPr lang="en-AU" sz="1200">
                <a:latin typeface="Arial" panose="020B0604020202020204" pitchFamily="34" charset="0"/>
                <a:cs typeface="Arial" panose="020B0604020202020204" pitchFamily="34" charset="0"/>
              </a:rPr>
              <a:t>The SDC meeting must be held within </a:t>
            </a:r>
            <a:r>
              <a:rPr lang="en-AU" sz="1200" b="1">
                <a:latin typeface="Arial" panose="020B0604020202020204" pitchFamily="34" charset="0"/>
                <a:cs typeface="Arial" panose="020B0604020202020204" pitchFamily="34" charset="0"/>
              </a:rPr>
              <a:t>10 business days</a:t>
            </a:r>
            <a:r>
              <a:rPr lang="en-AU" sz="1200">
                <a:latin typeface="Arial" panose="020B0604020202020204" pitchFamily="34" charset="0"/>
                <a:cs typeface="Arial" panose="020B0604020202020204" pitchFamily="34" charset="0"/>
              </a:rPr>
              <a:t> of the health service identifying the SAPSE</a:t>
            </a:r>
            <a:r>
              <a:rPr lang="en-US" sz="1200">
                <a:solidFill>
                  <a:srgbClr val="222222"/>
                </a:solidFill>
                <a:latin typeface="Arial" panose="020B0604020202020204" pitchFamily="34" charset="0"/>
                <a:ea typeface="Arial" pitchFamily="34" charset="-122"/>
                <a:cs typeface="Arial" panose="020B0604020202020204" pitchFamily="34" charset="0"/>
              </a:rPr>
              <a:t>.</a:t>
            </a:r>
            <a:endParaRPr lang="en-US" sz="1200">
              <a:latin typeface="Arial" panose="020B0604020202020204" pitchFamily="34" charset="0"/>
              <a:cs typeface="Arial" panose="020B0604020202020204" pitchFamily="34" charset="0"/>
            </a:endParaRPr>
          </a:p>
        </p:txBody>
      </p:sp>
      <p:grpSp>
        <p:nvGrpSpPr>
          <p:cNvPr id="42" name="Group 41">
            <a:extLst>
              <a:ext uri="{FF2B5EF4-FFF2-40B4-BE49-F238E27FC236}">
                <a16:creationId xmlns:a16="http://schemas.microsoft.com/office/drawing/2014/main" id="{50A90F96-9697-1F72-5344-3CB78F7C209B}"/>
              </a:ext>
            </a:extLst>
          </p:cNvPr>
          <p:cNvGrpSpPr/>
          <p:nvPr/>
        </p:nvGrpSpPr>
        <p:grpSpPr>
          <a:xfrm>
            <a:off x="868680" y="3633743"/>
            <a:ext cx="402336" cy="402336"/>
            <a:chOff x="868680" y="3970020"/>
            <a:chExt cx="402336" cy="402336"/>
          </a:xfrm>
        </p:grpSpPr>
        <p:sp>
          <p:nvSpPr>
            <p:cNvPr id="18" name="Shape 12">
              <a:extLst>
                <a:ext uri="{FF2B5EF4-FFF2-40B4-BE49-F238E27FC236}">
                  <a16:creationId xmlns:a16="http://schemas.microsoft.com/office/drawing/2014/main" id="{CC0050EF-A736-C2FB-0EB6-F100980F1C9C}"/>
                </a:ext>
              </a:extLst>
            </p:cNvPr>
            <p:cNvSpPr/>
            <p:nvPr/>
          </p:nvSpPr>
          <p:spPr>
            <a:xfrm>
              <a:off x="868680" y="3970020"/>
              <a:ext cx="402336" cy="402336"/>
            </a:xfrm>
            <a:prstGeom prst="ellipse">
              <a:avLst/>
            </a:prstGeom>
            <a:solidFill>
              <a:srgbClr val="007586"/>
            </a:solidFill>
            <a:ln/>
          </p:spPr>
          <p:txBody>
            <a:bodyPr/>
            <a:lstStyle/>
            <a:p>
              <a:endParaRPr lang="en-AU"/>
            </a:p>
          </p:txBody>
        </p:sp>
        <p:pic>
          <p:nvPicPr>
            <p:cNvPr id="19" name="Image 3" descr="preencoded.png">
              <a:extLst>
                <a:ext uri="{FF2B5EF4-FFF2-40B4-BE49-F238E27FC236}">
                  <a16:creationId xmlns:a16="http://schemas.microsoft.com/office/drawing/2014/main" id="{D2D82663-E01E-E4CB-0132-B4B6FFD93D14}"/>
                </a:ext>
              </a:extLst>
            </p:cNvPr>
            <p:cNvPicPr>
              <a:picLocks noChangeAspect="1"/>
            </p:cNvPicPr>
            <p:nvPr/>
          </p:nvPicPr>
          <p:blipFill>
            <a:blip r:embed="rId3"/>
            <a:stretch>
              <a:fillRect/>
            </a:stretch>
          </p:blipFill>
          <p:spPr>
            <a:xfrm>
              <a:off x="977311" y="4078651"/>
              <a:ext cx="185075" cy="185075"/>
            </a:xfrm>
            <a:prstGeom prst="rect">
              <a:avLst/>
            </a:prstGeom>
          </p:spPr>
        </p:pic>
      </p:grpSp>
      <p:sp>
        <p:nvSpPr>
          <p:cNvPr id="20" name="Text 13">
            <a:extLst>
              <a:ext uri="{FF2B5EF4-FFF2-40B4-BE49-F238E27FC236}">
                <a16:creationId xmlns:a16="http://schemas.microsoft.com/office/drawing/2014/main" id="{7A1B59A4-E39F-34A0-E56C-DD1DC3F2FB3F}"/>
              </a:ext>
            </a:extLst>
          </p:cNvPr>
          <p:cNvSpPr/>
          <p:nvPr/>
        </p:nvSpPr>
        <p:spPr>
          <a:xfrm>
            <a:off x="1463040" y="3458464"/>
            <a:ext cx="6858000" cy="841248"/>
          </a:xfrm>
          <a:prstGeom prst="rect">
            <a:avLst/>
          </a:prstGeom>
          <a:noFill/>
          <a:ln/>
        </p:spPr>
        <p:txBody>
          <a:bodyPr wrap="square" lIns="0" tIns="0" rIns="0" bIns="0" rtlCol="0" anchor="ctr"/>
          <a:lstStyle/>
          <a:p>
            <a:pPr>
              <a:lnSpc>
                <a:spcPct val="108000"/>
              </a:lnSpc>
            </a:pPr>
            <a:r>
              <a:rPr lang="en-AU" sz="1200">
                <a:latin typeface="Arial" panose="020B0604020202020204" pitchFamily="34" charset="0"/>
                <a:cs typeface="Arial" panose="020B0604020202020204" pitchFamily="34" charset="0"/>
              </a:rPr>
              <a:t>At the SDC meeting, the health service must apologise, share known facts, explain the steps taken and planned to review the SAPSE and its implications, and allow the patient to ask questions</a:t>
            </a:r>
            <a:r>
              <a:rPr lang="en-US" sz="1200">
                <a:solidFill>
                  <a:srgbClr val="222222"/>
                </a:solidFill>
                <a:latin typeface="Arial" panose="020B0604020202020204" pitchFamily="34" charset="0"/>
                <a:ea typeface="Arial" pitchFamily="34" charset="-122"/>
                <a:cs typeface="Arial" panose="020B0604020202020204" pitchFamily="34" charset="0"/>
              </a:rPr>
              <a:t>.</a:t>
            </a:r>
            <a:endParaRPr lang="en-US" sz="1200">
              <a:latin typeface="Arial" panose="020B0604020202020204" pitchFamily="34" charset="0"/>
              <a:cs typeface="Arial" panose="020B0604020202020204" pitchFamily="34" charset="0"/>
            </a:endParaRPr>
          </a:p>
        </p:txBody>
      </p:sp>
      <p:pic>
        <p:nvPicPr>
          <p:cNvPr id="21" name="Image 4" descr="preencoded.png">
            <a:extLst>
              <a:ext uri="{FF2B5EF4-FFF2-40B4-BE49-F238E27FC236}">
                <a16:creationId xmlns:a16="http://schemas.microsoft.com/office/drawing/2014/main" id="{B9AD8EDB-C1C6-F515-C165-F3A86E6BC25C}"/>
              </a:ext>
            </a:extLst>
          </p:cNvPr>
          <p:cNvPicPr>
            <a:picLocks noChangeAspect="1"/>
          </p:cNvPicPr>
          <p:nvPr/>
        </p:nvPicPr>
        <p:blipFill>
          <a:blip r:embed="rId4"/>
          <a:stretch>
            <a:fillRect/>
          </a:stretch>
        </p:blipFill>
        <p:spPr>
          <a:xfrm>
            <a:off x="9059771" y="2651760"/>
            <a:ext cx="2271577" cy="2286000"/>
          </a:xfrm>
          <a:prstGeom prst="rect">
            <a:avLst/>
          </a:prstGeom>
        </p:spPr>
      </p:pic>
      <p:grpSp>
        <p:nvGrpSpPr>
          <p:cNvPr id="43" name="Group 42">
            <a:extLst>
              <a:ext uri="{FF2B5EF4-FFF2-40B4-BE49-F238E27FC236}">
                <a16:creationId xmlns:a16="http://schemas.microsoft.com/office/drawing/2014/main" id="{B0E763A0-CD4C-90F7-4664-EEB309A4A1FF}"/>
              </a:ext>
            </a:extLst>
          </p:cNvPr>
          <p:cNvGrpSpPr/>
          <p:nvPr/>
        </p:nvGrpSpPr>
        <p:grpSpPr>
          <a:xfrm>
            <a:off x="868680" y="4417932"/>
            <a:ext cx="402336" cy="402336"/>
            <a:chOff x="868680" y="4744212"/>
            <a:chExt cx="402336" cy="402336"/>
          </a:xfrm>
        </p:grpSpPr>
        <p:sp>
          <p:nvSpPr>
            <p:cNvPr id="22" name="Shape 12">
              <a:extLst>
                <a:ext uri="{FF2B5EF4-FFF2-40B4-BE49-F238E27FC236}">
                  <a16:creationId xmlns:a16="http://schemas.microsoft.com/office/drawing/2014/main" id="{D0C63768-279D-7E2C-0A3B-385D1E14CF8D}"/>
                </a:ext>
              </a:extLst>
            </p:cNvPr>
            <p:cNvSpPr/>
            <p:nvPr/>
          </p:nvSpPr>
          <p:spPr>
            <a:xfrm>
              <a:off x="868680" y="4744212"/>
              <a:ext cx="402336" cy="402336"/>
            </a:xfrm>
            <a:prstGeom prst="ellipse">
              <a:avLst/>
            </a:prstGeom>
            <a:solidFill>
              <a:srgbClr val="007586"/>
            </a:solidFill>
            <a:ln/>
          </p:spPr>
          <p:txBody>
            <a:bodyPr/>
            <a:lstStyle/>
            <a:p>
              <a:endParaRPr lang="en-AU"/>
            </a:p>
          </p:txBody>
        </p:sp>
        <p:pic>
          <p:nvPicPr>
            <p:cNvPr id="24" name="Image 3" descr="preencoded.png">
              <a:extLst>
                <a:ext uri="{FF2B5EF4-FFF2-40B4-BE49-F238E27FC236}">
                  <a16:creationId xmlns:a16="http://schemas.microsoft.com/office/drawing/2014/main" id="{64B49A13-8009-6126-CA02-EF2458FBB679}"/>
                </a:ext>
              </a:extLst>
            </p:cNvPr>
            <p:cNvPicPr>
              <a:picLocks noChangeAspect="1"/>
            </p:cNvPicPr>
            <p:nvPr/>
          </p:nvPicPr>
          <p:blipFill>
            <a:blip r:embed="rId3"/>
            <a:stretch>
              <a:fillRect/>
            </a:stretch>
          </p:blipFill>
          <p:spPr>
            <a:xfrm>
              <a:off x="977311" y="4852843"/>
              <a:ext cx="185075" cy="185075"/>
            </a:xfrm>
            <a:prstGeom prst="rect">
              <a:avLst/>
            </a:prstGeom>
          </p:spPr>
        </p:pic>
      </p:grpSp>
      <p:sp>
        <p:nvSpPr>
          <p:cNvPr id="26" name="Text 13">
            <a:extLst>
              <a:ext uri="{FF2B5EF4-FFF2-40B4-BE49-F238E27FC236}">
                <a16:creationId xmlns:a16="http://schemas.microsoft.com/office/drawing/2014/main" id="{EB548D6C-CAA1-85B5-51AB-24E0DD24E5DC}"/>
              </a:ext>
            </a:extLst>
          </p:cNvPr>
          <p:cNvSpPr/>
          <p:nvPr/>
        </p:nvSpPr>
        <p:spPr>
          <a:xfrm>
            <a:off x="1463040" y="4213606"/>
            <a:ext cx="6858000" cy="841248"/>
          </a:xfrm>
          <a:prstGeom prst="rect">
            <a:avLst/>
          </a:prstGeom>
          <a:noFill/>
          <a:ln/>
        </p:spPr>
        <p:txBody>
          <a:bodyPr wrap="square" lIns="0" tIns="0" rIns="0" bIns="0" rtlCol="0" anchor="ctr"/>
          <a:lstStyle/>
          <a:p>
            <a:pPr>
              <a:lnSpc>
                <a:spcPct val="108000"/>
              </a:lnSpc>
            </a:pPr>
            <a:r>
              <a:rPr lang="en-AU" sz="1200">
                <a:latin typeface="Arial" panose="020B0604020202020204" pitchFamily="34" charset="0"/>
                <a:cs typeface="Arial" panose="020B0604020202020204" pitchFamily="34" charset="0"/>
              </a:rPr>
              <a:t>The health service must document the SDC meeting and provide the patient with the meeting report within </a:t>
            </a:r>
            <a:r>
              <a:rPr lang="en-AU" sz="1200" b="1">
                <a:latin typeface="Arial" panose="020B0604020202020204" pitchFamily="34" charset="0"/>
                <a:cs typeface="Arial" panose="020B0604020202020204" pitchFamily="34" charset="0"/>
              </a:rPr>
              <a:t>10 business days</a:t>
            </a:r>
            <a:r>
              <a:rPr lang="en-AU" sz="1200">
                <a:latin typeface="Arial" panose="020B0604020202020204" pitchFamily="34" charset="0"/>
                <a:cs typeface="Arial" panose="020B0604020202020204" pitchFamily="34" charset="0"/>
              </a:rPr>
              <a:t>.</a:t>
            </a:r>
            <a:endParaRPr lang="en-US" sz="1200">
              <a:latin typeface="Arial" panose="020B0604020202020204" pitchFamily="34" charset="0"/>
              <a:cs typeface="Arial" panose="020B0604020202020204" pitchFamily="34" charset="0"/>
            </a:endParaRPr>
          </a:p>
        </p:txBody>
      </p:sp>
      <p:grpSp>
        <p:nvGrpSpPr>
          <p:cNvPr id="44" name="Group 43">
            <a:extLst>
              <a:ext uri="{FF2B5EF4-FFF2-40B4-BE49-F238E27FC236}">
                <a16:creationId xmlns:a16="http://schemas.microsoft.com/office/drawing/2014/main" id="{418C1B7A-8260-4C97-9950-A11172336D1F}"/>
              </a:ext>
            </a:extLst>
          </p:cNvPr>
          <p:cNvGrpSpPr/>
          <p:nvPr/>
        </p:nvGrpSpPr>
        <p:grpSpPr>
          <a:xfrm>
            <a:off x="868680" y="5202121"/>
            <a:ext cx="402336" cy="402336"/>
            <a:chOff x="868680" y="5485851"/>
            <a:chExt cx="402336" cy="402336"/>
          </a:xfrm>
        </p:grpSpPr>
        <p:sp>
          <p:nvSpPr>
            <p:cNvPr id="28" name="Shape 12">
              <a:extLst>
                <a:ext uri="{FF2B5EF4-FFF2-40B4-BE49-F238E27FC236}">
                  <a16:creationId xmlns:a16="http://schemas.microsoft.com/office/drawing/2014/main" id="{77AD950B-8E5F-FB66-3D59-EDD323CB5B91}"/>
                </a:ext>
              </a:extLst>
            </p:cNvPr>
            <p:cNvSpPr/>
            <p:nvPr/>
          </p:nvSpPr>
          <p:spPr>
            <a:xfrm>
              <a:off x="868680" y="5485851"/>
              <a:ext cx="402336" cy="402336"/>
            </a:xfrm>
            <a:prstGeom prst="ellipse">
              <a:avLst/>
            </a:prstGeom>
            <a:solidFill>
              <a:srgbClr val="007586"/>
            </a:solidFill>
            <a:ln/>
          </p:spPr>
          <p:txBody>
            <a:bodyPr/>
            <a:lstStyle/>
            <a:p>
              <a:endParaRPr lang="en-AU"/>
            </a:p>
          </p:txBody>
        </p:sp>
        <p:pic>
          <p:nvPicPr>
            <p:cNvPr id="30" name="Image 3" descr="preencoded.png">
              <a:extLst>
                <a:ext uri="{FF2B5EF4-FFF2-40B4-BE49-F238E27FC236}">
                  <a16:creationId xmlns:a16="http://schemas.microsoft.com/office/drawing/2014/main" id="{5AE4CD2D-A1D0-8253-AE31-53F693C9A1FA}"/>
                </a:ext>
              </a:extLst>
            </p:cNvPr>
            <p:cNvPicPr>
              <a:picLocks noChangeAspect="1"/>
            </p:cNvPicPr>
            <p:nvPr/>
          </p:nvPicPr>
          <p:blipFill>
            <a:blip r:embed="rId3"/>
            <a:stretch>
              <a:fillRect/>
            </a:stretch>
          </p:blipFill>
          <p:spPr>
            <a:xfrm>
              <a:off x="977311" y="5594482"/>
              <a:ext cx="185075" cy="185075"/>
            </a:xfrm>
            <a:prstGeom prst="rect">
              <a:avLst/>
            </a:prstGeom>
          </p:spPr>
        </p:pic>
      </p:grpSp>
      <p:sp>
        <p:nvSpPr>
          <p:cNvPr id="32" name="Text 13">
            <a:extLst>
              <a:ext uri="{FF2B5EF4-FFF2-40B4-BE49-F238E27FC236}">
                <a16:creationId xmlns:a16="http://schemas.microsoft.com/office/drawing/2014/main" id="{EDEF7DEB-F5B6-567A-9E0D-58638A29F082}"/>
              </a:ext>
            </a:extLst>
          </p:cNvPr>
          <p:cNvSpPr/>
          <p:nvPr/>
        </p:nvSpPr>
        <p:spPr>
          <a:xfrm>
            <a:off x="1463040" y="5006045"/>
            <a:ext cx="6858000" cy="841248"/>
          </a:xfrm>
          <a:prstGeom prst="rect">
            <a:avLst/>
          </a:prstGeom>
          <a:noFill/>
          <a:ln/>
        </p:spPr>
        <p:txBody>
          <a:bodyPr wrap="square" lIns="0" tIns="0" rIns="0" bIns="0" rtlCol="0" anchor="ctr"/>
          <a:lstStyle/>
          <a:p>
            <a:pPr>
              <a:lnSpc>
                <a:spcPct val="108000"/>
              </a:lnSpc>
            </a:pPr>
            <a:r>
              <a:rPr lang="en-AU" sz="1200">
                <a:latin typeface="Arial" panose="020B0604020202020204" pitchFamily="34" charset="0"/>
                <a:cs typeface="Arial" panose="020B0604020202020204" pitchFamily="34" charset="0"/>
              </a:rPr>
              <a:t>The health service must review the SAPSE and report what happened and areas for improvement. For sentinel events, the report must also include clear recommendations.</a:t>
            </a:r>
            <a:endParaRPr lang="en-US" sz="1200">
              <a:latin typeface="Arial" panose="020B0604020202020204" pitchFamily="34" charset="0"/>
              <a:cs typeface="Arial" panose="020B0604020202020204" pitchFamily="34" charset="0"/>
            </a:endParaRPr>
          </a:p>
        </p:txBody>
      </p:sp>
      <p:grpSp>
        <p:nvGrpSpPr>
          <p:cNvPr id="45" name="Group 44">
            <a:extLst>
              <a:ext uri="{FF2B5EF4-FFF2-40B4-BE49-F238E27FC236}">
                <a16:creationId xmlns:a16="http://schemas.microsoft.com/office/drawing/2014/main" id="{8BD03D90-EA86-631C-5A61-361DF70B8342}"/>
              </a:ext>
            </a:extLst>
          </p:cNvPr>
          <p:cNvGrpSpPr/>
          <p:nvPr/>
        </p:nvGrpSpPr>
        <p:grpSpPr>
          <a:xfrm>
            <a:off x="868680" y="5986313"/>
            <a:ext cx="402336" cy="402336"/>
            <a:chOff x="868680" y="6151413"/>
            <a:chExt cx="402336" cy="402336"/>
          </a:xfrm>
        </p:grpSpPr>
        <p:sp>
          <p:nvSpPr>
            <p:cNvPr id="34" name="Shape 12">
              <a:extLst>
                <a:ext uri="{FF2B5EF4-FFF2-40B4-BE49-F238E27FC236}">
                  <a16:creationId xmlns:a16="http://schemas.microsoft.com/office/drawing/2014/main" id="{C1C878F0-99C3-4A49-7C4B-6BFC035B5D0F}"/>
                </a:ext>
              </a:extLst>
            </p:cNvPr>
            <p:cNvSpPr/>
            <p:nvPr/>
          </p:nvSpPr>
          <p:spPr>
            <a:xfrm>
              <a:off x="868680" y="6151413"/>
              <a:ext cx="402336" cy="402336"/>
            </a:xfrm>
            <a:prstGeom prst="ellipse">
              <a:avLst/>
            </a:prstGeom>
            <a:solidFill>
              <a:srgbClr val="007586"/>
            </a:solidFill>
            <a:ln/>
          </p:spPr>
          <p:txBody>
            <a:bodyPr/>
            <a:lstStyle/>
            <a:p>
              <a:endParaRPr lang="en-AU"/>
            </a:p>
          </p:txBody>
        </p:sp>
        <p:pic>
          <p:nvPicPr>
            <p:cNvPr id="36" name="Image 3" descr="preencoded.png">
              <a:extLst>
                <a:ext uri="{FF2B5EF4-FFF2-40B4-BE49-F238E27FC236}">
                  <a16:creationId xmlns:a16="http://schemas.microsoft.com/office/drawing/2014/main" id="{F771D132-ADC1-EF02-D310-0F16CAECF033}"/>
                </a:ext>
              </a:extLst>
            </p:cNvPr>
            <p:cNvPicPr>
              <a:picLocks noChangeAspect="1"/>
            </p:cNvPicPr>
            <p:nvPr/>
          </p:nvPicPr>
          <p:blipFill>
            <a:blip r:embed="rId3"/>
            <a:stretch>
              <a:fillRect/>
            </a:stretch>
          </p:blipFill>
          <p:spPr>
            <a:xfrm>
              <a:off x="977311" y="6260044"/>
              <a:ext cx="185075" cy="185075"/>
            </a:xfrm>
            <a:prstGeom prst="rect">
              <a:avLst/>
            </a:prstGeom>
          </p:spPr>
        </p:pic>
      </p:grpSp>
      <p:sp>
        <p:nvSpPr>
          <p:cNvPr id="38" name="Text 13">
            <a:extLst>
              <a:ext uri="{FF2B5EF4-FFF2-40B4-BE49-F238E27FC236}">
                <a16:creationId xmlns:a16="http://schemas.microsoft.com/office/drawing/2014/main" id="{76558E07-220A-CA4A-E778-5E952ED21271}"/>
              </a:ext>
            </a:extLst>
          </p:cNvPr>
          <p:cNvSpPr/>
          <p:nvPr/>
        </p:nvSpPr>
        <p:spPr>
          <a:xfrm>
            <a:off x="1463040" y="5754157"/>
            <a:ext cx="6858000" cy="841248"/>
          </a:xfrm>
          <a:prstGeom prst="rect">
            <a:avLst/>
          </a:prstGeom>
          <a:noFill/>
          <a:ln/>
        </p:spPr>
        <p:txBody>
          <a:bodyPr wrap="square" lIns="0" tIns="0" rIns="0" bIns="0" rtlCol="0" anchor="ctr"/>
          <a:lstStyle/>
          <a:p>
            <a:pPr>
              <a:lnSpc>
                <a:spcPct val="108000"/>
              </a:lnSpc>
            </a:pPr>
            <a:r>
              <a:rPr lang="en-AU" sz="1200">
                <a:latin typeface="Arial" panose="020B0604020202020204" pitchFamily="34" charset="0"/>
                <a:cs typeface="Arial" panose="020B0604020202020204" pitchFamily="34" charset="0"/>
              </a:rPr>
              <a:t>The health service must offer the review report to the patient within </a:t>
            </a:r>
            <a:r>
              <a:rPr lang="en-AU" sz="1200" b="1">
                <a:latin typeface="Arial" panose="020B0604020202020204" pitchFamily="34" charset="0"/>
                <a:cs typeface="Arial" panose="020B0604020202020204" pitchFamily="34" charset="0"/>
              </a:rPr>
              <a:t>50 business days</a:t>
            </a:r>
            <a:r>
              <a:rPr lang="en-AU" sz="1200">
                <a:latin typeface="Arial" panose="020B0604020202020204" pitchFamily="34" charset="0"/>
                <a:cs typeface="Arial" panose="020B0604020202020204" pitchFamily="34" charset="0"/>
              </a:rPr>
              <a:t> of identifying the SAPSE, or within </a:t>
            </a:r>
            <a:r>
              <a:rPr lang="en-AU" sz="1200" b="1">
                <a:latin typeface="Arial" panose="020B0604020202020204" pitchFamily="34" charset="0"/>
                <a:cs typeface="Arial" panose="020B0604020202020204" pitchFamily="34" charset="0"/>
              </a:rPr>
              <a:t>75 business days</a:t>
            </a:r>
            <a:r>
              <a:rPr lang="en-AU" sz="1200">
                <a:latin typeface="Arial" panose="020B0604020202020204" pitchFamily="34" charset="0"/>
                <a:cs typeface="Arial" panose="020B0604020202020204" pitchFamily="34" charset="0"/>
              </a:rPr>
              <a:t> if more than one health service is involved.</a:t>
            </a:r>
            <a:endParaRPr lang="en-US"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2734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26">
    <p:bg>
      <p:bgPr>
        <a:solidFill>
          <a:srgbClr val="007586"/>
        </a:solidFill>
        <a:effectLst/>
      </p:bgPr>
    </p:bg>
    <p:spTree>
      <p:nvGrpSpPr>
        <p:cNvPr id="1" name=""/>
        <p:cNvGrpSpPr/>
        <p:nvPr/>
      </p:nvGrpSpPr>
      <p:grpSpPr>
        <a:xfrm>
          <a:off x="0" y="0"/>
          <a:ext cx="0" cy="0"/>
          <a:chOff x="0" y="0"/>
          <a:chExt cx="0" cy="0"/>
        </a:xfrm>
      </p:grpSpPr>
      <p:sp>
        <p:nvSpPr>
          <p:cNvPr id="2"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BFE0E5"/>
                </a:solidFill>
                <a:latin typeface="Arial" pitchFamily="34" charset="0"/>
                <a:ea typeface="Arial" pitchFamily="34" charset="-122"/>
                <a:cs typeface="Arial" pitchFamily="34" charset="-120"/>
              </a:rPr>
              <a:t>OFFICIAL</a:t>
            </a:r>
            <a:endParaRPr lang="en-US" sz="800"/>
          </a:p>
        </p:txBody>
      </p:sp>
      <p:sp>
        <p:nvSpPr>
          <p:cNvPr id="3"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BFE0E5"/>
                </a:solidFill>
                <a:latin typeface="Arial" pitchFamily="34" charset="0"/>
                <a:ea typeface="Arial" pitchFamily="34" charset="-122"/>
                <a:cs typeface="Arial" pitchFamily="34" charset="-120"/>
              </a:rPr>
              <a:t>Statutory Duty of Candour  |  Safer Care Victoria</a:t>
            </a:r>
            <a:endParaRPr lang="en-US" sz="850"/>
          </a:p>
        </p:txBody>
      </p:sp>
      <p:sp>
        <p:nvSpPr>
          <p:cNvPr id="4"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979D82F2-1CE3-4B12-8DA2-03B7BE0A9E39}" type="slidenum">
              <a:rPr lang="en-US" sz="850" dirty="0">
                <a:solidFill>
                  <a:srgbClr val="5A6672"/>
                </a:solidFill>
                <a:latin typeface="Arial" pitchFamily="34" charset="0"/>
                <a:ea typeface="Arial" pitchFamily="34" charset="-122"/>
                <a:cs typeface="Arial" pitchFamily="34" charset="-120"/>
              </a:rPr>
              <a:t>32</a:t>
            </a:fld>
            <a:endParaRPr lang="en-US" sz="850"/>
          </a:p>
        </p:txBody>
      </p:sp>
      <p:pic>
        <p:nvPicPr>
          <p:cNvPr id="5" name="Image 0" descr="preencoded.png"/>
          <p:cNvPicPr>
            <a:picLocks noChangeAspect="1"/>
          </p:cNvPicPr>
          <p:nvPr/>
        </p:nvPicPr>
        <p:blipFill>
          <a:blip r:embed="rId3">
            <a:alphaModFix amt="45000"/>
          </a:blip>
          <a:stretch>
            <a:fillRect/>
          </a:stretch>
        </p:blipFill>
        <p:spPr>
          <a:xfrm>
            <a:off x="8762695" y="0"/>
            <a:ext cx="3429000" cy="6858000"/>
          </a:xfrm>
          <a:prstGeom prst="rect">
            <a:avLst/>
          </a:prstGeom>
        </p:spPr>
      </p:pic>
      <p:sp>
        <p:nvSpPr>
          <p:cNvPr id="6" name="Text 3"/>
          <p:cNvSpPr/>
          <p:nvPr/>
        </p:nvSpPr>
        <p:spPr>
          <a:xfrm>
            <a:off x="566928" y="2011680"/>
            <a:ext cx="4572000" cy="502920"/>
          </a:xfrm>
          <a:prstGeom prst="rect">
            <a:avLst/>
          </a:prstGeom>
          <a:noFill/>
          <a:ln/>
        </p:spPr>
        <p:txBody>
          <a:bodyPr wrap="square" lIns="0" tIns="0" rIns="0" bIns="0" rtlCol="0" anchor="ctr"/>
          <a:lstStyle/>
          <a:p>
            <a:pPr marL="0" indent="0">
              <a:buNone/>
            </a:pPr>
            <a:r>
              <a:rPr lang="en-US" sz="2400">
                <a:solidFill>
                  <a:srgbClr val="FFFFFF"/>
                </a:solidFill>
                <a:latin typeface="Arial" pitchFamily="34" charset="0"/>
                <a:ea typeface="Arial" pitchFamily="34" charset="-122"/>
                <a:cs typeface="Arial" pitchFamily="34" charset="-120"/>
              </a:rPr>
              <a:t>Section 03</a:t>
            </a:r>
            <a:endParaRPr lang="en-US" sz="2400"/>
          </a:p>
        </p:txBody>
      </p:sp>
      <p:sp>
        <p:nvSpPr>
          <p:cNvPr id="7" name="Text 4"/>
          <p:cNvSpPr/>
          <p:nvPr/>
        </p:nvSpPr>
        <p:spPr>
          <a:xfrm>
            <a:off x="566928" y="2115820"/>
            <a:ext cx="8138160" cy="1463040"/>
          </a:xfrm>
          <a:prstGeom prst="rect">
            <a:avLst/>
          </a:prstGeom>
          <a:noFill/>
          <a:ln/>
        </p:spPr>
        <p:txBody>
          <a:bodyPr wrap="square" lIns="0" tIns="0" rIns="0" bIns="0" rtlCol="0" anchor="ctr"/>
          <a:lstStyle/>
          <a:p>
            <a:pPr marL="0" indent="0">
              <a:lnSpc>
                <a:spcPct val="102000"/>
              </a:lnSpc>
              <a:buNone/>
            </a:pPr>
            <a:r>
              <a:rPr lang="en-US" sz="3400" b="1">
                <a:solidFill>
                  <a:srgbClr val="FFFFFF"/>
                </a:solidFill>
                <a:latin typeface="Arial" pitchFamily="34" charset="0"/>
                <a:ea typeface="Arial" pitchFamily="34" charset="-122"/>
                <a:cs typeface="Arial" pitchFamily="34" charset="-120"/>
              </a:rPr>
              <a:t>Documentation and reporting</a:t>
            </a:r>
            <a:endParaRPr lang="en-US" sz="3400"/>
          </a:p>
        </p:txBody>
      </p:sp>
      <p:sp>
        <p:nvSpPr>
          <p:cNvPr id="9" name="Text 6"/>
          <p:cNvSpPr/>
          <p:nvPr/>
        </p:nvSpPr>
        <p:spPr>
          <a:xfrm>
            <a:off x="566928" y="3001010"/>
            <a:ext cx="7863840" cy="731520"/>
          </a:xfrm>
          <a:prstGeom prst="rect">
            <a:avLst/>
          </a:prstGeom>
          <a:noFill/>
          <a:ln/>
        </p:spPr>
        <p:txBody>
          <a:bodyPr wrap="square" lIns="0" tIns="0" rIns="0" bIns="0" rtlCol="0" anchor="ctr"/>
          <a:lstStyle/>
          <a:p>
            <a:pPr>
              <a:lnSpc>
                <a:spcPct val="115000"/>
              </a:lnSpc>
            </a:pPr>
            <a:r>
              <a:rPr lang="en-US" sz="1400">
                <a:solidFill>
                  <a:srgbClr val="D8E9EE"/>
                </a:solidFill>
                <a:latin typeface="Arial" pitchFamily="34" charset="0"/>
                <a:ea typeface="Arial" pitchFamily="34" charset="-122"/>
                <a:cs typeface="Arial" pitchFamily="34" charset="-120"/>
              </a:rPr>
              <a:t>Two legal requirements complete the statutory duty of </a:t>
            </a:r>
            <a:r>
              <a:rPr lang="en-US" sz="1400" err="1">
                <a:solidFill>
                  <a:srgbClr val="D8E9EE"/>
                </a:solidFill>
                <a:latin typeface="Arial" pitchFamily="34" charset="0"/>
                <a:ea typeface="Arial" pitchFamily="34" charset="-122"/>
                <a:cs typeface="Arial" pitchFamily="34" charset="-120"/>
              </a:rPr>
              <a:t>candour</a:t>
            </a:r>
            <a:r>
              <a:rPr lang="en-US" sz="1400">
                <a:solidFill>
                  <a:srgbClr val="D8E9EE"/>
                </a:solidFill>
                <a:latin typeface="Arial" pitchFamily="34" charset="0"/>
                <a:ea typeface="Arial" pitchFamily="34" charset="-122"/>
                <a:cs typeface="Arial" pitchFamily="34" charset="-120"/>
              </a:rPr>
              <a:t>: keeping a record of the process and reporting compliance. This topic also covers what happens when the duty is not met.</a:t>
            </a:r>
            <a:endParaRPr lang="en-US" sz="1400"/>
          </a:p>
        </p:txBody>
      </p:sp>
      <p:pic>
        <p:nvPicPr>
          <p:cNvPr id="10" name="Image 1" descr="preencoded.png"/>
          <p:cNvPicPr>
            <a:picLocks noChangeAspect="1"/>
          </p:cNvPicPr>
          <p:nvPr/>
        </p:nvPicPr>
        <p:blipFill>
          <a:blip r:embed="rId4"/>
          <a:stretch>
            <a:fillRect/>
          </a:stretch>
        </p:blipFill>
        <p:spPr>
          <a:xfrm>
            <a:off x="566928" y="5440680"/>
            <a:ext cx="1101322" cy="777240"/>
          </a:xfrm>
          <a:prstGeom prst="rect">
            <a:avLst/>
          </a:prstGeom>
        </p:spPr>
      </p:pic>
      <p:grpSp>
        <p:nvGrpSpPr>
          <p:cNvPr id="8" name="Group 7">
            <a:extLst>
              <a:ext uri="{FF2B5EF4-FFF2-40B4-BE49-F238E27FC236}">
                <a16:creationId xmlns:a16="http://schemas.microsoft.com/office/drawing/2014/main" id="{FD92893F-B83B-A95B-E7EC-295AC0D1D0D3}"/>
              </a:ext>
            </a:extLst>
          </p:cNvPr>
          <p:cNvGrpSpPr/>
          <p:nvPr/>
        </p:nvGrpSpPr>
        <p:grpSpPr>
          <a:xfrm>
            <a:off x="8572500" y="1859788"/>
            <a:ext cx="3108960" cy="3108960"/>
            <a:chOff x="8572500" y="1859788"/>
            <a:chExt cx="3108960" cy="3108960"/>
          </a:xfrm>
        </p:grpSpPr>
        <p:sp>
          <p:nvSpPr>
            <p:cNvPr id="12" name="Shape 5">
              <a:extLst>
                <a:ext uri="{FF2B5EF4-FFF2-40B4-BE49-F238E27FC236}">
                  <a16:creationId xmlns:a16="http://schemas.microsoft.com/office/drawing/2014/main" id="{D4841D34-1777-CFD1-17EF-C617F8406546}"/>
                </a:ext>
              </a:extLst>
            </p:cNvPr>
            <p:cNvSpPr/>
            <p:nvPr/>
          </p:nvSpPr>
          <p:spPr>
            <a:xfrm>
              <a:off x="8572500" y="1859788"/>
              <a:ext cx="3108960" cy="3108960"/>
            </a:xfrm>
            <a:prstGeom prst="roundRect">
              <a:avLst>
                <a:gd name="adj" fmla="val 3529"/>
              </a:avLst>
            </a:prstGeom>
            <a:solidFill>
              <a:srgbClr val="FFFFFF">
                <a:alpha val="8000"/>
              </a:srgbClr>
            </a:solidFill>
            <a:ln w="9525">
              <a:solidFill>
                <a:srgbClr val="AECFD9"/>
              </a:solidFill>
              <a:prstDash val="solid"/>
            </a:ln>
          </p:spPr>
          <p:txBody>
            <a:bodyPr/>
            <a:lstStyle/>
            <a:p>
              <a:endParaRPr lang="en-AU"/>
            </a:p>
          </p:txBody>
        </p:sp>
        <p:pic>
          <p:nvPicPr>
            <p:cNvPr id="14" name="Image 0" descr="icon_record.png">
              <a:extLst>
                <a:ext uri="{FF2B5EF4-FFF2-40B4-BE49-F238E27FC236}">
                  <a16:creationId xmlns:a16="http://schemas.microsoft.com/office/drawing/2014/main" id="{4C522FE4-5D4D-4E63-7C70-4F59B7D21373}"/>
                </a:ext>
              </a:extLst>
            </p:cNvPr>
            <p:cNvPicPr>
              <a:picLocks noChangeAspect="1"/>
            </p:cNvPicPr>
            <p:nvPr/>
          </p:nvPicPr>
          <p:blipFill>
            <a:blip r:embed="rId5"/>
            <a:stretch>
              <a:fillRect/>
            </a:stretch>
          </p:blipFill>
          <p:spPr>
            <a:xfrm>
              <a:off x="9054389" y="2390140"/>
              <a:ext cx="914400" cy="914400"/>
            </a:xfrm>
            <a:prstGeom prst="rect">
              <a:avLst/>
            </a:prstGeom>
          </p:spPr>
        </p:pic>
        <p:pic>
          <p:nvPicPr>
            <p:cNvPr id="16" name="Image 1" descr="icon_report.png">
              <a:extLst>
                <a:ext uri="{FF2B5EF4-FFF2-40B4-BE49-F238E27FC236}">
                  <a16:creationId xmlns:a16="http://schemas.microsoft.com/office/drawing/2014/main" id="{EE4741D5-1494-9C57-222F-A6CD69BF683E}"/>
                </a:ext>
              </a:extLst>
            </p:cNvPr>
            <p:cNvPicPr>
              <a:picLocks noChangeAspect="1"/>
            </p:cNvPicPr>
            <p:nvPr/>
          </p:nvPicPr>
          <p:blipFill>
            <a:blip r:embed="rId6"/>
            <a:stretch>
              <a:fillRect/>
            </a:stretch>
          </p:blipFill>
          <p:spPr>
            <a:xfrm>
              <a:off x="10288829" y="2390140"/>
              <a:ext cx="914400" cy="914400"/>
            </a:xfrm>
            <a:prstGeom prst="rect">
              <a:avLst/>
            </a:prstGeom>
          </p:spPr>
        </p:pic>
        <p:pic>
          <p:nvPicPr>
            <p:cNvPr id="18" name="Image 2" descr="icon_audit.png">
              <a:extLst>
                <a:ext uri="{FF2B5EF4-FFF2-40B4-BE49-F238E27FC236}">
                  <a16:creationId xmlns:a16="http://schemas.microsoft.com/office/drawing/2014/main" id="{A08FCD68-4C0F-FCB1-F272-E1BD51772DE1}"/>
                </a:ext>
              </a:extLst>
            </p:cNvPr>
            <p:cNvPicPr>
              <a:picLocks noChangeAspect="1"/>
            </p:cNvPicPr>
            <p:nvPr/>
          </p:nvPicPr>
          <p:blipFill>
            <a:blip r:embed="rId7"/>
            <a:stretch>
              <a:fillRect/>
            </a:stretch>
          </p:blipFill>
          <p:spPr>
            <a:xfrm>
              <a:off x="9054389" y="3578860"/>
              <a:ext cx="914400" cy="914400"/>
            </a:xfrm>
            <a:prstGeom prst="rect">
              <a:avLst/>
            </a:prstGeom>
          </p:spPr>
        </p:pic>
        <p:pic>
          <p:nvPicPr>
            <p:cNvPr id="20" name="Image 3" descr="icon_megaphone.png">
              <a:extLst>
                <a:ext uri="{FF2B5EF4-FFF2-40B4-BE49-F238E27FC236}">
                  <a16:creationId xmlns:a16="http://schemas.microsoft.com/office/drawing/2014/main" id="{8931A62B-2960-867D-2F95-5A3CC9619A94}"/>
                </a:ext>
              </a:extLst>
            </p:cNvPr>
            <p:cNvPicPr>
              <a:picLocks noChangeAspect="1"/>
            </p:cNvPicPr>
            <p:nvPr/>
          </p:nvPicPr>
          <p:blipFill>
            <a:blip r:embed="rId8"/>
            <a:stretch>
              <a:fillRect/>
            </a:stretch>
          </p:blipFill>
          <p:spPr>
            <a:xfrm>
              <a:off x="10288829" y="3578860"/>
              <a:ext cx="914400" cy="914400"/>
            </a:xfrm>
            <a:prstGeom prst="rect">
              <a:avLst/>
            </a:prstGeom>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57200" y="658368"/>
            <a:ext cx="10972800" cy="640080"/>
          </a:xfrm>
          <a:prstGeom prst="rect">
            <a:avLst/>
          </a:prstGeom>
          <a:noFill/>
          <a:ln/>
        </p:spPr>
        <p:txBody>
          <a:bodyPr wrap="square" lIns="0" tIns="0" rIns="0" bIns="0" rtlCol="0" anchor="ctr"/>
          <a:lstStyle/>
          <a:p>
            <a:pPr marL="0" indent="0">
              <a:buNone/>
            </a:pPr>
            <a:r>
              <a:rPr lang="en-US" sz="3000" b="1">
                <a:solidFill>
                  <a:srgbClr val="0D6470"/>
                </a:solidFill>
                <a:latin typeface="Arial" pitchFamily="34" charset="0"/>
                <a:ea typeface="Arial" pitchFamily="34" charset="-122"/>
                <a:cs typeface="Arial" pitchFamily="34" charset="-120"/>
              </a:rPr>
              <a:t>Documentation and reporting in practice</a:t>
            </a:r>
            <a:endParaRPr lang="en-US" sz="3000"/>
          </a:p>
        </p:txBody>
      </p:sp>
      <p:sp>
        <p:nvSpPr>
          <p:cNvPr id="4" name="Shape 2"/>
          <p:cNvSpPr/>
          <p:nvPr/>
        </p:nvSpPr>
        <p:spPr>
          <a:xfrm>
            <a:off x="457200" y="1463040"/>
            <a:ext cx="5532120" cy="3931920"/>
          </a:xfrm>
          <a:prstGeom prst="roundRect">
            <a:avLst>
              <a:gd name="adj" fmla="val 2093"/>
            </a:avLst>
          </a:prstGeom>
          <a:solidFill>
            <a:srgbClr val="E9F2F4"/>
          </a:solidFill>
          <a:ln w="12700">
            <a:solidFill>
              <a:srgbClr val="CFE3E8"/>
            </a:solidFill>
            <a:prstDash val="solid"/>
          </a:ln>
        </p:spPr>
        <p:txBody>
          <a:bodyPr/>
          <a:lstStyle/>
          <a:p>
            <a:endParaRPr lang="en-AU"/>
          </a:p>
        </p:txBody>
      </p:sp>
      <p:sp>
        <p:nvSpPr>
          <p:cNvPr id="5" name="Shape 3"/>
          <p:cNvSpPr/>
          <p:nvPr/>
        </p:nvSpPr>
        <p:spPr>
          <a:xfrm>
            <a:off x="731520" y="1755648"/>
            <a:ext cx="1572768" cy="347472"/>
          </a:xfrm>
          <a:prstGeom prst="roundRect">
            <a:avLst>
              <a:gd name="adj" fmla="val 50000"/>
            </a:avLst>
          </a:prstGeom>
          <a:solidFill>
            <a:srgbClr val="1859B5"/>
          </a:solidFill>
          <a:ln/>
        </p:spPr>
        <p:txBody>
          <a:bodyPr/>
          <a:lstStyle/>
          <a:p>
            <a:endParaRPr lang="en-AU"/>
          </a:p>
        </p:txBody>
      </p:sp>
      <p:sp>
        <p:nvSpPr>
          <p:cNvPr id="6" name="Text 4"/>
          <p:cNvSpPr/>
          <p:nvPr/>
        </p:nvSpPr>
        <p:spPr>
          <a:xfrm>
            <a:off x="731520" y="1755648"/>
            <a:ext cx="1572768" cy="347472"/>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REQUIREMENT 8</a:t>
            </a:r>
            <a:endParaRPr lang="en-US" sz="1050"/>
          </a:p>
        </p:txBody>
      </p:sp>
      <p:sp>
        <p:nvSpPr>
          <p:cNvPr id="7" name="Shape 5"/>
          <p:cNvSpPr/>
          <p:nvPr/>
        </p:nvSpPr>
        <p:spPr>
          <a:xfrm>
            <a:off x="5056632" y="1700784"/>
            <a:ext cx="640080" cy="640080"/>
          </a:xfrm>
          <a:prstGeom prst="ellipse">
            <a:avLst/>
          </a:prstGeom>
          <a:solidFill>
            <a:srgbClr val="DFF0F2"/>
          </a:solidFill>
          <a:ln/>
        </p:spPr>
        <p:txBody>
          <a:bodyPr/>
          <a:lstStyle/>
          <a:p>
            <a:endParaRPr lang="en-AU"/>
          </a:p>
        </p:txBody>
      </p:sp>
      <p:pic>
        <p:nvPicPr>
          <p:cNvPr id="8" name="Image 0" descr="preencoded.png"/>
          <p:cNvPicPr>
            <a:picLocks noChangeAspect="1"/>
          </p:cNvPicPr>
          <p:nvPr/>
        </p:nvPicPr>
        <p:blipFill>
          <a:blip r:embed="rId5"/>
          <a:stretch>
            <a:fillRect/>
          </a:stretch>
        </p:blipFill>
        <p:spPr>
          <a:xfrm>
            <a:off x="5212080" y="1856232"/>
            <a:ext cx="329184" cy="329184"/>
          </a:xfrm>
          <a:prstGeom prst="rect">
            <a:avLst/>
          </a:prstGeom>
        </p:spPr>
      </p:pic>
      <p:sp>
        <p:nvSpPr>
          <p:cNvPr id="9" name="Shape 6"/>
          <p:cNvSpPr/>
          <p:nvPr/>
        </p:nvSpPr>
        <p:spPr>
          <a:xfrm>
            <a:off x="5605272" y="2212848"/>
            <a:ext cx="100584" cy="100584"/>
          </a:xfrm>
          <a:prstGeom prst="ellipse">
            <a:avLst/>
          </a:prstGeom>
          <a:solidFill>
            <a:srgbClr val="0F7B7B"/>
          </a:solidFill>
          <a:ln/>
        </p:spPr>
        <p:txBody>
          <a:bodyPr/>
          <a:lstStyle/>
          <a:p>
            <a:endParaRPr lang="en-AU"/>
          </a:p>
        </p:txBody>
      </p:sp>
      <p:sp>
        <p:nvSpPr>
          <p:cNvPr id="10" name="Text 7"/>
          <p:cNvSpPr/>
          <p:nvPr/>
        </p:nvSpPr>
        <p:spPr>
          <a:xfrm>
            <a:off x="749808" y="2377440"/>
            <a:ext cx="4946904" cy="457200"/>
          </a:xfrm>
          <a:prstGeom prst="rect">
            <a:avLst/>
          </a:prstGeom>
          <a:noFill/>
          <a:ln/>
        </p:spPr>
        <p:txBody>
          <a:bodyPr wrap="square" lIns="0" tIns="0" rIns="0" bIns="0" rtlCol="0" anchor="ctr"/>
          <a:lstStyle/>
          <a:p>
            <a:pPr marL="0" indent="0">
              <a:buNone/>
            </a:pPr>
            <a:r>
              <a:rPr lang="en-US" sz="1900" b="1">
                <a:solidFill>
                  <a:srgbClr val="0F7B7B"/>
                </a:solidFill>
                <a:latin typeface="Arial" pitchFamily="34" charset="0"/>
                <a:ea typeface="Arial" pitchFamily="34" charset="-122"/>
                <a:cs typeface="Arial" pitchFamily="34" charset="-120"/>
              </a:rPr>
              <a:t>Recording Liam's SDC</a:t>
            </a:r>
            <a:endParaRPr lang="en-US" sz="1900"/>
          </a:p>
        </p:txBody>
      </p:sp>
      <p:sp>
        <p:nvSpPr>
          <p:cNvPr id="11" name="Text 8"/>
          <p:cNvSpPr/>
          <p:nvPr/>
        </p:nvSpPr>
        <p:spPr>
          <a:xfrm>
            <a:off x="768096" y="2944368"/>
            <a:ext cx="4910328" cy="2176272"/>
          </a:xfrm>
          <a:prstGeom prst="rect">
            <a:avLst/>
          </a:prstGeom>
          <a:noFill/>
          <a:ln/>
        </p:spPr>
        <p:txBody>
          <a:bodyPr wrap="square" lIns="0" tIns="0" rIns="0" bIns="0" rtlCol="0" anchor="t"/>
          <a:lstStyle/>
          <a:p>
            <a:pPr marL="152400" indent="-152400">
              <a:lnSpc>
                <a:spcPct val="110000"/>
              </a:lnSpc>
              <a:spcAft>
                <a:spcPts val="800"/>
              </a:spcAft>
              <a:buSzPct val="100000"/>
              <a:buChar char="•"/>
            </a:pPr>
            <a:r>
              <a:rPr lang="en-US" sz="1250">
                <a:solidFill>
                  <a:srgbClr val="333333"/>
                </a:solidFill>
                <a:latin typeface="Arial" panose="020B0604020202020204" pitchFamily="34" charset="0"/>
                <a:ea typeface="Arial" pitchFamily="34" charset="-122"/>
                <a:cs typeface="Arial" panose="020B0604020202020204" pitchFamily="34" charset="0"/>
              </a:rPr>
              <a:t>Immediately after the SDC meeting, Farrah compiles the meeting note (attendees, date and time, elements discussed, contact and timelines) and files it</a:t>
            </a:r>
            <a:endParaRPr lang="en-US" sz="1250">
              <a:latin typeface="Arial" panose="020B0604020202020204" pitchFamily="34" charset="0"/>
              <a:cs typeface="Arial" panose="020B0604020202020204" pitchFamily="34" charset="0"/>
            </a:endParaRPr>
          </a:p>
          <a:p>
            <a:pPr marL="152400" indent="-152400">
              <a:lnSpc>
                <a:spcPct val="110000"/>
              </a:lnSpc>
              <a:spcAft>
                <a:spcPts val="800"/>
              </a:spcAft>
              <a:buSzPct val="100000"/>
              <a:buChar char="•"/>
            </a:pPr>
            <a:r>
              <a:rPr lang="en-US" sz="1250">
                <a:solidFill>
                  <a:srgbClr val="333333"/>
                </a:solidFill>
                <a:latin typeface="Arial" panose="020B0604020202020204" pitchFamily="34" charset="0"/>
                <a:ea typeface="Arial" pitchFamily="34" charset="-122"/>
                <a:cs typeface="Arial" panose="020B0604020202020204" pitchFamily="34" charset="0"/>
              </a:rPr>
              <a:t>The record shows the SDC for Liam's SAPSE was completed, with clear dates for when the SAPSE occurred and when each stage was finished</a:t>
            </a:r>
            <a:endParaRPr lang="en-US" sz="1250">
              <a:latin typeface="Arial" panose="020B0604020202020204" pitchFamily="34" charset="0"/>
              <a:cs typeface="Arial" panose="020B0604020202020204" pitchFamily="34" charset="0"/>
            </a:endParaRPr>
          </a:p>
        </p:txBody>
      </p:sp>
      <p:sp>
        <p:nvSpPr>
          <p:cNvPr id="12" name="Shape 9"/>
          <p:cNvSpPr/>
          <p:nvPr/>
        </p:nvSpPr>
        <p:spPr>
          <a:xfrm>
            <a:off x="6199632" y="1463040"/>
            <a:ext cx="5532120" cy="3931920"/>
          </a:xfrm>
          <a:prstGeom prst="roundRect">
            <a:avLst>
              <a:gd name="adj" fmla="val 2093"/>
            </a:avLst>
          </a:prstGeom>
          <a:solidFill>
            <a:srgbClr val="E9F2F4"/>
          </a:solidFill>
          <a:ln w="12700">
            <a:solidFill>
              <a:srgbClr val="CFE3E8"/>
            </a:solidFill>
            <a:prstDash val="solid"/>
          </a:ln>
        </p:spPr>
        <p:txBody>
          <a:bodyPr/>
          <a:lstStyle/>
          <a:p>
            <a:endParaRPr lang="en-AU"/>
          </a:p>
        </p:txBody>
      </p:sp>
      <p:sp>
        <p:nvSpPr>
          <p:cNvPr id="13" name="Shape 10"/>
          <p:cNvSpPr/>
          <p:nvPr/>
        </p:nvSpPr>
        <p:spPr>
          <a:xfrm>
            <a:off x="6473952" y="1755648"/>
            <a:ext cx="1572768" cy="347472"/>
          </a:xfrm>
          <a:prstGeom prst="roundRect">
            <a:avLst>
              <a:gd name="adj" fmla="val 50000"/>
            </a:avLst>
          </a:prstGeom>
          <a:solidFill>
            <a:srgbClr val="1859B5"/>
          </a:solidFill>
          <a:ln/>
        </p:spPr>
        <p:txBody>
          <a:bodyPr/>
          <a:lstStyle/>
          <a:p>
            <a:endParaRPr lang="en-AU"/>
          </a:p>
        </p:txBody>
      </p:sp>
      <p:sp>
        <p:nvSpPr>
          <p:cNvPr id="14" name="Text 11"/>
          <p:cNvSpPr/>
          <p:nvPr/>
        </p:nvSpPr>
        <p:spPr>
          <a:xfrm>
            <a:off x="6473952" y="1755648"/>
            <a:ext cx="1572768" cy="347472"/>
          </a:xfrm>
          <a:prstGeom prst="rect">
            <a:avLst/>
          </a:prstGeom>
          <a:noFill/>
          <a:ln/>
        </p:spPr>
        <p:txBody>
          <a:bodyPr wrap="square" lIns="0" tIns="0" rIns="0" bIns="0" rtlCol="0" anchor="ctr"/>
          <a:lstStyle/>
          <a:p>
            <a:pPr marL="0" indent="0" algn="ctr">
              <a:buNone/>
            </a:pPr>
            <a:r>
              <a:rPr lang="en-US" sz="1050" b="1">
                <a:solidFill>
                  <a:srgbClr val="FFFFFF"/>
                </a:solidFill>
                <a:latin typeface="Arial" pitchFamily="34" charset="0"/>
                <a:ea typeface="Arial" pitchFamily="34" charset="-122"/>
                <a:cs typeface="Arial" pitchFamily="34" charset="-120"/>
              </a:rPr>
              <a:t>REQUIREMENT 9</a:t>
            </a:r>
            <a:endParaRPr lang="en-US" sz="1050"/>
          </a:p>
        </p:txBody>
      </p:sp>
      <p:sp>
        <p:nvSpPr>
          <p:cNvPr id="15" name="Shape 12"/>
          <p:cNvSpPr/>
          <p:nvPr/>
        </p:nvSpPr>
        <p:spPr>
          <a:xfrm>
            <a:off x="10799064" y="1700784"/>
            <a:ext cx="640080" cy="640080"/>
          </a:xfrm>
          <a:prstGeom prst="ellipse">
            <a:avLst/>
          </a:prstGeom>
          <a:solidFill>
            <a:srgbClr val="DFF0F2"/>
          </a:solidFill>
          <a:ln/>
        </p:spPr>
        <p:txBody>
          <a:bodyPr/>
          <a:lstStyle/>
          <a:p>
            <a:endParaRPr lang="en-AU"/>
          </a:p>
        </p:txBody>
      </p:sp>
      <p:pic>
        <p:nvPicPr>
          <p:cNvPr id="16" name="Image 1" descr="preencoded.png"/>
          <p:cNvPicPr>
            <a:picLocks noChangeAspect="1"/>
          </p:cNvPicPr>
          <p:nvPr/>
        </p:nvPicPr>
        <p:blipFill>
          <a:blip r:embed="rId6"/>
          <a:stretch>
            <a:fillRect/>
          </a:stretch>
        </p:blipFill>
        <p:spPr>
          <a:xfrm>
            <a:off x="10954512" y="1856232"/>
            <a:ext cx="329184" cy="329184"/>
          </a:xfrm>
          <a:prstGeom prst="rect">
            <a:avLst/>
          </a:prstGeom>
        </p:spPr>
      </p:pic>
      <p:sp>
        <p:nvSpPr>
          <p:cNvPr id="17" name="Shape 13"/>
          <p:cNvSpPr/>
          <p:nvPr/>
        </p:nvSpPr>
        <p:spPr>
          <a:xfrm>
            <a:off x="11347704" y="2212848"/>
            <a:ext cx="100584" cy="100584"/>
          </a:xfrm>
          <a:prstGeom prst="ellipse">
            <a:avLst/>
          </a:prstGeom>
          <a:solidFill>
            <a:srgbClr val="0F7B7B"/>
          </a:solidFill>
          <a:ln/>
        </p:spPr>
        <p:txBody>
          <a:bodyPr/>
          <a:lstStyle/>
          <a:p>
            <a:endParaRPr lang="en-AU"/>
          </a:p>
        </p:txBody>
      </p:sp>
      <p:sp>
        <p:nvSpPr>
          <p:cNvPr id="18" name="Text 14"/>
          <p:cNvSpPr/>
          <p:nvPr/>
        </p:nvSpPr>
        <p:spPr>
          <a:xfrm>
            <a:off x="6492240" y="2377440"/>
            <a:ext cx="4946904" cy="457200"/>
          </a:xfrm>
          <a:prstGeom prst="rect">
            <a:avLst/>
          </a:prstGeom>
          <a:noFill/>
          <a:ln/>
        </p:spPr>
        <p:txBody>
          <a:bodyPr wrap="square" lIns="0" tIns="0" rIns="0" bIns="0" rtlCol="0" anchor="ctr"/>
          <a:lstStyle/>
          <a:p>
            <a:pPr marL="0" indent="0">
              <a:buNone/>
            </a:pPr>
            <a:r>
              <a:rPr lang="en-US" sz="1900" b="1">
                <a:solidFill>
                  <a:srgbClr val="0F7B7B"/>
                </a:solidFill>
                <a:latin typeface="Arial" pitchFamily="34" charset="0"/>
                <a:ea typeface="Arial" pitchFamily="34" charset="-122"/>
                <a:cs typeface="Arial" pitchFamily="34" charset="-120"/>
              </a:rPr>
              <a:t>Reporting compliance</a:t>
            </a:r>
            <a:endParaRPr lang="en-US" sz="1900"/>
          </a:p>
        </p:txBody>
      </p:sp>
      <p:sp>
        <p:nvSpPr>
          <p:cNvPr id="19" name="Text 15"/>
          <p:cNvSpPr/>
          <p:nvPr/>
        </p:nvSpPr>
        <p:spPr>
          <a:xfrm>
            <a:off x="6510528" y="2944368"/>
            <a:ext cx="4910328" cy="2176272"/>
          </a:xfrm>
          <a:prstGeom prst="rect">
            <a:avLst/>
          </a:prstGeom>
          <a:noFill/>
          <a:ln/>
        </p:spPr>
        <p:txBody>
          <a:bodyPr wrap="square" lIns="0" tIns="0" rIns="0" bIns="0" rtlCol="0" anchor="t"/>
          <a:lstStyle/>
          <a:p>
            <a:pPr marL="152400" indent="-152400">
              <a:lnSpc>
                <a:spcPct val="110000"/>
              </a:lnSpc>
              <a:spcAft>
                <a:spcPts val="800"/>
              </a:spcAft>
              <a:buSzPct val="100000"/>
              <a:buChar char="•"/>
            </a:pPr>
            <a:r>
              <a:rPr lang="en-US" sz="1250">
                <a:solidFill>
                  <a:srgbClr val="333333"/>
                </a:solidFill>
                <a:latin typeface="Arial" panose="020B0604020202020204" pitchFamily="34" charset="0"/>
                <a:ea typeface="Arial" pitchFamily="34" charset="-122"/>
                <a:cs typeface="Arial" panose="020B0604020202020204" pitchFamily="34" charset="0"/>
              </a:rPr>
              <a:t>Farrah's health service entity has an appropriate reporting system to monitor compliance with SDC, such as a clinical incident management system</a:t>
            </a:r>
            <a:endParaRPr lang="en-US" sz="1250">
              <a:latin typeface="Arial" panose="020B0604020202020204" pitchFamily="34" charset="0"/>
              <a:cs typeface="Arial" panose="020B0604020202020204" pitchFamily="34" charset="0"/>
            </a:endParaRPr>
          </a:p>
          <a:p>
            <a:pPr marL="152400" indent="-152400">
              <a:lnSpc>
                <a:spcPct val="110000"/>
              </a:lnSpc>
              <a:spcAft>
                <a:spcPts val="800"/>
              </a:spcAft>
              <a:buSzPct val="100000"/>
              <a:buChar char="•"/>
            </a:pPr>
            <a:r>
              <a:rPr lang="en-US" sz="1250">
                <a:solidFill>
                  <a:srgbClr val="333333"/>
                </a:solidFill>
                <a:latin typeface="Arial" panose="020B0604020202020204" pitchFamily="34" charset="0"/>
                <a:ea typeface="Arial" pitchFamily="34" charset="-122"/>
                <a:cs typeface="Arial" panose="020B0604020202020204" pitchFamily="34" charset="0"/>
              </a:rPr>
              <a:t>The entity reports their compliance with SDC undertakings to the relevant bodies as legally required. These reports allow the board to monitor SDC and must be made available for auditing by the relevant bodies</a:t>
            </a:r>
            <a:endParaRPr lang="en-US" sz="1250">
              <a:latin typeface="Arial" panose="020B0604020202020204" pitchFamily="34" charset="0"/>
              <a:cs typeface="Arial" panose="020B0604020202020204" pitchFamily="34" charset="0"/>
            </a:endParaRPr>
          </a:p>
        </p:txBody>
      </p:sp>
      <p:sp>
        <p:nvSpPr>
          <p:cNvPr id="20" name="Text 16"/>
          <p:cNvSpPr/>
          <p:nvPr/>
        </p:nvSpPr>
        <p:spPr>
          <a:xfrm>
            <a:off x="502920" y="6510528"/>
            <a:ext cx="4114800" cy="228600"/>
          </a:xfrm>
          <a:prstGeom prst="rect">
            <a:avLst/>
          </a:prstGeom>
          <a:noFill/>
          <a:ln/>
        </p:spPr>
        <p:txBody>
          <a:bodyPr wrap="square" lIns="0" tIns="0" rIns="0" bIns="0" rtlCol="0" anchor="ctr"/>
          <a:lstStyle/>
          <a:p>
            <a:pPr marL="0" indent="0">
              <a:buNone/>
            </a:pPr>
            <a:r>
              <a:rPr lang="en-US" sz="950">
                <a:solidFill>
                  <a:srgbClr val="7F7F7F"/>
                </a:solidFill>
                <a:latin typeface="Arial" pitchFamily="34" charset="0"/>
                <a:ea typeface="Arial" pitchFamily="34" charset="-122"/>
                <a:cs typeface="Arial" pitchFamily="34" charset="-120"/>
              </a:rPr>
              <a:t>Statutory Duty of Candour  |  Safer Care Victoria</a:t>
            </a:r>
            <a:endParaRPr lang="en-US" sz="950"/>
          </a:p>
        </p:txBody>
      </p:sp>
      <p:sp>
        <p:nvSpPr>
          <p:cNvPr id="21" name="Text 17"/>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950">
                <a:solidFill>
                  <a:srgbClr val="7F7F7F"/>
                </a:solidFill>
                <a:latin typeface="Arial" pitchFamily="34" charset="0"/>
                <a:ea typeface="Arial" pitchFamily="34" charset="-122"/>
                <a:cs typeface="Arial" pitchFamily="34" charset="-120"/>
              </a:rPr>
              <a:t>OFFICIAL</a:t>
            </a:r>
            <a:endParaRPr lang="en-US" sz="950"/>
          </a:p>
        </p:txBody>
      </p:sp>
      <p:pic>
        <p:nvPicPr>
          <p:cNvPr id="23" name="Lets return to Farah">
            <a:hlinkClick r:id="" action="ppaction://media"/>
            <a:extLst>
              <a:ext uri="{FF2B5EF4-FFF2-40B4-BE49-F238E27FC236}">
                <a16:creationId xmlns:a16="http://schemas.microsoft.com/office/drawing/2014/main" id="{9A22C48F-061D-1694-C0FD-F9272F23BBD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19104" y="299720"/>
            <a:ext cx="406400" cy="406400"/>
          </a:xfrm>
          <a:prstGeom prst="rect">
            <a:avLst/>
          </a:prstGeom>
        </p:spPr>
      </p:pic>
      <p:sp>
        <p:nvSpPr>
          <p:cNvPr id="25" name="Text 2">
            <a:extLst>
              <a:ext uri="{FF2B5EF4-FFF2-40B4-BE49-F238E27FC236}">
                <a16:creationId xmlns:a16="http://schemas.microsoft.com/office/drawing/2014/main" id="{2F0BCDC7-A74B-7C63-2692-B5DD70D3A3D6}"/>
              </a:ext>
            </a:extLst>
          </p:cNvPr>
          <p:cNvSpPr/>
          <p:nvPr/>
        </p:nvSpPr>
        <p:spPr>
          <a:xfrm>
            <a:off x="11430000" y="6510528"/>
            <a:ext cx="502920" cy="228600"/>
          </a:xfrm>
          <a:prstGeom prst="rect">
            <a:avLst/>
          </a:prstGeom>
          <a:noFill/>
          <a:ln/>
        </p:spPr>
        <p:txBody>
          <a:bodyPr wrap="square" lIns="0" tIns="0" rIns="0" bIns="0" rtlCol="0" anchor="ctr"/>
          <a:lstStyle/>
          <a:p>
            <a:pPr marL="0" indent="0" algn="r">
              <a:buNone/>
            </a:pPr>
            <a:fld id="{FDCC1CA2-7E80-45C6-8D4D-18E5CA8A9516}" type="slidenum">
              <a:rPr lang="en-US" sz="850" dirty="0">
                <a:solidFill>
                  <a:srgbClr val="5A6672"/>
                </a:solidFill>
                <a:latin typeface="Arial" pitchFamily="34" charset="0"/>
                <a:ea typeface="Arial" pitchFamily="34" charset="-122"/>
                <a:cs typeface="Arial" pitchFamily="34" charset="-120"/>
              </a:rPr>
              <a:t>33</a:t>
            </a:fld>
            <a:endParaRPr lang="en-US" sz="8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80"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D5E8E3BC-DB6A-4C0A-ADE9-FC303B68D560}" type="slidenum">
              <a:rPr lang="en-US" sz="850" dirty="0">
                <a:solidFill>
                  <a:srgbClr val="5A6672"/>
                </a:solidFill>
                <a:latin typeface="Arial" pitchFamily="34" charset="0"/>
                <a:ea typeface="Arial" pitchFamily="34" charset="-122"/>
                <a:cs typeface="Arial" pitchFamily="34" charset="-120"/>
              </a:rPr>
              <a:t>34</a:t>
            </a:fld>
            <a:endParaRPr lang="en-US" sz="850"/>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Non-compliance: how it surfaces and what follows</a:t>
            </a:r>
            <a:endParaRPr lang="en-US" sz="2800"/>
          </a:p>
        </p:txBody>
      </p:sp>
      <p:sp>
        <p:nvSpPr>
          <p:cNvPr id="26" name="Shape 2">
            <a:extLst>
              <a:ext uri="{FF2B5EF4-FFF2-40B4-BE49-F238E27FC236}">
                <a16:creationId xmlns:a16="http://schemas.microsoft.com/office/drawing/2014/main" id="{4198B360-B13F-EF60-B86C-94260B69E00B}"/>
              </a:ext>
            </a:extLst>
          </p:cNvPr>
          <p:cNvSpPr/>
          <p:nvPr/>
        </p:nvSpPr>
        <p:spPr>
          <a:xfrm>
            <a:off x="457200" y="1417320"/>
            <a:ext cx="5120640" cy="3794760"/>
          </a:xfrm>
          <a:prstGeom prst="roundRect">
            <a:avLst>
              <a:gd name="adj" fmla="val 1928"/>
            </a:avLst>
          </a:prstGeom>
          <a:solidFill>
            <a:srgbClr val="EAF3F5"/>
          </a:solidFill>
          <a:ln w="12700">
            <a:noFill/>
            <a:prstDash val="solid"/>
          </a:ln>
        </p:spPr>
        <p:txBody>
          <a:bodyPr/>
          <a:lstStyle/>
          <a:p>
            <a:endParaRPr lang="en-AU"/>
          </a:p>
        </p:txBody>
      </p:sp>
      <p:pic>
        <p:nvPicPr>
          <p:cNvPr id="28" name="Image 0" descr="icon_audit.png">
            <a:extLst>
              <a:ext uri="{FF2B5EF4-FFF2-40B4-BE49-F238E27FC236}">
                <a16:creationId xmlns:a16="http://schemas.microsoft.com/office/drawing/2014/main" id="{84B1471C-5EE4-135A-4D72-D1B844B068F6}"/>
              </a:ext>
            </a:extLst>
          </p:cNvPr>
          <p:cNvPicPr>
            <a:picLocks noChangeAspect="1"/>
          </p:cNvPicPr>
          <p:nvPr/>
        </p:nvPicPr>
        <p:blipFill>
          <a:blip r:embed="rId5"/>
          <a:stretch>
            <a:fillRect/>
          </a:stretch>
        </p:blipFill>
        <p:spPr>
          <a:xfrm>
            <a:off x="777240" y="1673352"/>
            <a:ext cx="594360" cy="594360"/>
          </a:xfrm>
          <a:prstGeom prst="rect">
            <a:avLst/>
          </a:prstGeom>
        </p:spPr>
      </p:pic>
      <p:sp>
        <p:nvSpPr>
          <p:cNvPr id="30" name="Text 3">
            <a:extLst>
              <a:ext uri="{FF2B5EF4-FFF2-40B4-BE49-F238E27FC236}">
                <a16:creationId xmlns:a16="http://schemas.microsoft.com/office/drawing/2014/main" id="{3CB3BC2C-6B40-32C8-D605-0B833D8150BD}"/>
              </a:ext>
            </a:extLst>
          </p:cNvPr>
          <p:cNvSpPr/>
          <p:nvPr/>
        </p:nvSpPr>
        <p:spPr>
          <a:xfrm>
            <a:off x="1508760" y="1673352"/>
            <a:ext cx="3749040" cy="594360"/>
          </a:xfrm>
          <a:prstGeom prst="rect">
            <a:avLst/>
          </a:prstGeom>
          <a:noFill/>
          <a:ln/>
        </p:spPr>
        <p:txBody>
          <a:bodyPr wrap="square" lIns="0" tIns="0" rIns="0" bIns="0" rtlCol="0" anchor="ctr"/>
          <a:lstStyle/>
          <a:p>
            <a:pPr marL="0" indent="0">
              <a:buNone/>
            </a:pPr>
            <a:r>
              <a:rPr lang="en-US" sz="1700" b="1">
                <a:solidFill>
                  <a:srgbClr val="005965"/>
                </a:solidFill>
                <a:latin typeface="Arial" pitchFamily="34" charset="0"/>
                <a:ea typeface="Arial" pitchFamily="34" charset="-122"/>
                <a:cs typeface="Arial" pitchFamily="34" charset="-120"/>
              </a:rPr>
              <a:t>How non-compliance is identified</a:t>
            </a:r>
            <a:endParaRPr lang="en-US" sz="1700"/>
          </a:p>
        </p:txBody>
      </p:sp>
      <p:sp>
        <p:nvSpPr>
          <p:cNvPr id="32" name="Text 4">
            <a:extLst>
              <a:ext uri="{FF2B5EF4-FFF2-40B4-BE49-F238E27FC236}">
                <a16:creationId xmlns:a16="http://schemas.microsoft.com/office/drawing/2014/main" id="{1BC32FEE-237B-8008-86CB-8DF8FEE3173A}"/>
              </a:ext>
            </a:extLst>
          </p:cNvPr>
          <p:cNvSpPr/>
          <p:nvPr/>
        </p:nvSpPr>
        <p:spPr>
          <a:xfrm>
            <a:off x="777240" y="2377440"/>
            <a:ext cx="4480560" cy="2606040"/>
          </a:xfrm>
          <a:prstGeom prst="rect">
            <a:avLst/>
          </a:prstGeom>
          <a:noFill/>
          <a:ln/>
        </p:spPr>
        <p:txBody>
          <a:bodyPr wrap="square" lIns="0" tIns="0" rIns="0" bIns="0" rtlCol="0" anchor="t"/>
          <a:lstStyle/>
          <a:p>
            <a:pPr marL="177800" indent="-177800">
              <a:lnSpc>
                <a:spcPct val="110000"/>
              </a:lnSpc>
              <a:spcAft>
                <a:spcPts val="1000"/>
              </a:spcAft>
              <a:buSzPct val="100000"/>
              <a:buChar char="•"/>
            </a:pPr>
            <a:r>
              <a:rPr lang="en-US" sz="1300">
                <a:solidFill>
                  <a:srgbClr val="222222"/>
                </a:solidFill>
                <a:latin typeface="Arial" pitchFamily="34" charset="0"/>
                <a:ea typeface="Arial" pitchFamily="34" charset="-122"/>
                <a:cs typeface="Arial" pitchFamily="34" charset="-120"/>
              </a:rPr>
              <a:t>Data provided to the Victorian Agency for Health Information</a:t>
            </a:r>
            <a:endParaRPr lang="en-US" sz="1300"/>
          </a:p>
          <a:p>
            <a:pPr marL="177800" indent="-177800">
              <a:lnSpc>
                <a:spcPct val="110000"/>
              </a:lnSpc>
              <a:spcAft>
                <a:spcPts val="1000"/>
              </a:spcAft>
              <a:buSzPct val="100000"/>
              <a:buChar char="•"/>
            </a:pPr>
            <a:r>
              <a:rPr lang="en-US" sz="1300">
                <a:solidFill>
                  <a:srgbClr val="222222"/>
                </a:solidFill>
                <a:latin typeface="Arial" pitchFamily="34" charset="0"/>
                <a:ea typeface="Arial" pitchFamily="34" charset="-122"/>
                <a:cs typeface="Arial" pitchFamily="34" charset="-120"/>
              </a:rPr>
              <a:t>Internal audits, or complaints made directly to the health service</a:t>
            </a:r>
            <a:endParaRPr lang="en-US" sz="1300"/>
          </a:p>
          <a:p>
            <a:pPr marL="177800" indent="-177800">
              <a:lnSpc>
                <a:spcPct val="110000"/>
              </a:lnSpc>
              <a:spcAft>
                <a:spcPts val="1000"/>
              </a:spcAft>
              <a:buSzPct val="100000"/>
              <a:buChar char="•"/>
            </a:pPr>
            <a:r>
              <a:rPr lang="en-US" sz="1300">
                <a:solidFill>
                  <a:srgbClr val="222222"/>
                </a:solidFill>
                <a:latin typeface="Arial" pitchFamily="34" charset="0"/>
                <a:ea typeface="Arial" pitchFamily="34" charset="-122"/>
                <a:cs typeface="Arial" pitchFamily="34" charset="-120"/>
              </a:rPr>
              <a:t>Information provided to the Department of Health, Safer Care Victoria or the responsible Ministers</a:t>
            </a:r>
            <a:endParaRPr lang="en-US" sz="1300"/>
          </a:p>
          <a:p>
            <a:pPr marL="177800" indent="-177800">
              <a:lnSpc>
                <a:spcPct val="110000"/>
              </a:lnSpc>
              <a:spcAft>
                <a:spcPts val="1000"/>
              </a:spcAft>
              <a:buSzPct val="100000"/>
              <a:buChar char="•"/>
            </a:pPr>
            <a:r>
              <a:rPr lang="en-US" sz="1300">
                <a:solidFill>
                  <a:srgbClr val="222222"/>
                </a:solidFill>
                <a:latin typeface="Arial" pitchFamily="34" charset="0"/>
                <a:ea typeface="Arial" pitchFamily="34" charset="-122"/>
                <a:cs typeface="Arial" pitchFamily="34" charset="-120"/>
              </a:rPr>
              <a:t>Complaints to the Health Complaints Commissioner or Mental Health Complaints Commissioner</a:t>
            </a:r>
            <a:endParaRPr lang="en-US" sz="1300"/>
          </a:p>
        </p:txBody>
      </p:sp>
      <p:sp>
        <p:nvSpPr>
          <p:cNvPr id="44" name="Shape 10">
            <a:extLst>
              <a:ext uri="{FF2B5EF4-FFF2-40B4-BE49-F238E27FC236}">
                <a16:creationId xmlns:a16="http://schemas.microsoft.com/office/drawing/2014/main" id="{82898295-E379-DB70-FE0A-B5BE95C6B4B8}"/>
              </a:ext>
            </a:extLst>
          </p:cNvPr>
          <p:cNvSpPr/>
          <p:nvPr/>
        </p:nvSpPr>
        <p:spPr>
          <a:xfrm>
            <a:off x="457200" y="5440680"/>
            <a:ext cx="11274552" cy="868680"/>
          </a:xfrm>
          <a:prstGeom prst="roundRect">
            <a:avLst>
              <a:gd name="adj" fmla="val 8421"/>
            </a:avLst>
          </a:prstGeom>
          <a:solidFill>
            <a:srgbClr val="EAF3F5"/>
          </a:solidFill>
          <a:ln w="12700">
            <a:solidFill>
              <a:srgbClr val="AECFD9"/>
            </a:solidFill>
            <a:prstDash val="solid"/>
          </a:ln>
        </p:spPr>
        <p:txBody>
          <a:bodyPr/>
          <a:lstStyle/>
          <a:p>
            <a:endParaRPr lang="en-AU"/>
          </a:p>
        </p:txBody>
      </p:sp>
      <p:sp>
        <p:nvSpPr>
          <p:cNvPr id="48" name="Text 11">
            <a:extLst>
              <a:ext uri="{FF2B5EF4-FFF2-40B4-BE49-F238E27FC236}">
                <a16:creationId xmlns:a16="http://schemas.microsoft.com/office/drawing/2014/main" id="{24C2B7B4-BCCB-84EE-3E7A-696A27C2B4E7}"/>
              </a:ext>
            </a:extLst>
          </p:cNvPr>
          <p:cNvSpPr/>
          <p:nvPr/>
        </p:nvSpPr>
        <p:spPr>
          <a:xfrm>
            <a:off x="1463040" y="5532120"/>
            <a:ext cx="10058400" cy="685800"/>
          </a:xfrm>
          <a:prstGeom prst="rect">
            <a:avLst/>
          </a:prstGeom>
          <a:noFill/>
          <a:ln/>
        </p:spPr>
        <p:txBody>
          <a:bodyPr wrap="square" lIns="0" tIns="0" rIns="0" bIns="0" rtlCol="0" anchor="ctr"/>
          <a:lstStyle/>
          <a:p>
            <a:pPr marL="0" indent="0">
              <a:lnSpc>
                <a:spcPct val="108000"/>
              </a:lnSpc>
              <a:buNone/>
            </a:pPr>
            <a:r>
              <a:rPr lang="en-US" sz="1250" b="1">
                <a:solidFill>
                  <a:srgbClr val="005965"/>
                </a:solidFill>
                <a:latin typeface="Arial" pitchFamily="34" charset="0"/>
                <a:ea typeface="Arial" pitchFamily="34" charset="-122"/>
                <a:cs typeface="Arial" pitchFamily="34" charset="-120"/>
              </a:rPr>
              <a:t>Broader consequence.  </a:t>
            </a:r>
            <a:r>
              <a:rPr lang="en-US" sz="1250">
                <a:solidFill>
                  <a:srgbClr val="222222"/>
                </a:solidFill>
                <a:latin typeface="Arial" pitchFamily="34" charset="0"/>
                <a:ea typeface="Arial" pitchFamily="34" charset="-122"/>
                <a:cs typeface="Arial" pitchFamily="34" charset="-120"/>
              </a:rPr>
              <a:t>The Minister or Secretary may also take non-compliance into account when assessing whether an entity provides safe, patient-centred and appropriate services, and the quality and safety of the health services it provides.</a:t>
            </a:r>
            <a:endParaRPr lang="en-US" sz="1250"/>
          </a:p>
        </p:txBody>
      </p:sp>
      <p:sp>
        <p:nvSpPr>
          <p:cNvPr id="74" name="Shape 5">
            <a:extLst>
              <a:ext uri="{FF2B5EF4-FFF2-40B4-BE49-F238E27FC236}">
                <a16:creationId xmlns:a16="http://schemas.microsoft.com/office/drawing/2014/main" id="{08F1661A-B86D-E2F4-D04A-8B26D4228779}"/>
              </a:ext>
            </a:extLst>
          </p:cNvPr>
          <p:cNvSpPr/>
          <p:nvPr/>
        </p:nvSpPr>
        <p:spPr>
          <a:xfrm>
            <a:off x="5852160" y="1417320"/>
            <a:ext cx="5879592" cy="1170432"/>
          </a:xfrm>
          <a:prstGeom prst="roundRect">
            <a:avLst>
              <a:gd name="adj" fmla="val 6250"/>
            </a:avLst>
          </a:prstGeom>
          <a:solidFill>
            <a:srgbClr val="8FAADC">
              <a:alpha val="25000"/>
            </a:srgbClr>
          </a:solidFill>
          <a:ln w="12700">
            <a:solidFill>
              <a:srgbClr val="007586"/>
            </a:solidFill>
            <a:prstDash val="solid"/>
          </a:ln>
        </p:spPr>
        <p:txBody>
          <a:bodyPr/>
          <a:lstStyle/>
          <a:p>
            <a:endParaRPr lang="en-AU"/>
          </a:p>
        </p:txBody>
      </p:sp>
      <p:sp>
        <p:nvSpPr>
          <p:cNvPr id="78" name="Text 6">
            <a:extLst>
              <a:ext uri="{FF2B5EF4-FFF2-40B4-BE49-F238E27FC236}">
                <a16:creationId xmlns:a16="http://schemas.microsoft.com/office/drawing/2014/main" id="{C68D75E7-30D8-A8FB-A4DE-1A05F46CF9E6}"/>
              </a:ext>
            </a:extLst>
          </p:cNvPr>
          <p:cNvSpPr/>
          <p:nvPr/>
        </p:nvSpPr>
        <p:spPr>
          <a:xfrm>
            <a:off x="6903720" y="1527048"/>
            <a:ext cx="4553712" cy="950976"/>
          </a:xfrm>
          <a:prstGeom prst="rect">
            <a:avLst/>
          </a:prstGeom>
          <a:noFill/>
          <a:ln/>
        </p:spPr>
        <p:txBody>
          <a:bodyPr wrap="square" lIns="0" tIns="0" rIns="0" bIns="0" rtlCol="0" anchor="ctr"/>
          <a:lstStyle/>
          <a:p>
            <a:pPr marL="0" indent="0">
              <a:lnSpc>
                <a:spcPct val="108000"/>
              </a:lnSpc>
              <a:spcAft>
                <a:spcPts val="400"/>
              </a:spcAft>
              <a:buNone/>
            </a:pPr>
            <a:r>
              <a:rPr lang="en-US" sz="1400" b="1">
                <a:solidFill>
                  <a:srgbClr val="005965"/>
                </a:solidFill>
                <a:latin typeface="Arial" pitchFamily="34" charset="0"/>
                <a:ea typeface="Arial" pitchFamily="34" charset="-122"/>
                <a:cs typeface="Arial" pitchFamily="34" charset="-120"/>
              </a:rPr>
              <a:t>Minor or self-reported  →  supported improvement</a:t>
            </a:r>
            <a:endParaRPr lang="en-US" sz="1400"/>
          </a:p>
          <a:p>
            <a:pPr marL="0" indent="0">
              <a:lnSpc>
                <a:spcPct val="108000"/>
              </a:lnSpc>
              <a:buNone/>
            </a:pPr>
            <a:r>
              <a:rPr lang="en-US" sz="1250">
                <a:solidFill>
                  <a:srgbClr val="222222"/>
                </a:solidFill>
                <a:latin typeface="Arial" pitchFamily="34" charset="0"/>
                <a:ea typeface="Arial" pitchFamily="34" charset="-122"/>
                <a:cs typeface="Arial" pitchFamily="34" charset="-120"/>
              </a:rPr>
              <a:t>Where not all stages were followed or timelines slipped, SCV may work with the entity to improve practice.</a:t>
            </a:r>
            <a:endParaRPr lang="en-US" sz="1400"/>
          </a:p>
        </p:txBody>
      </p:sp>
      <p:sp>
        <p:nvSpPr>
          <p:cNvPr id="80" name="Shape 7">
            <a:extLst>
              <a:ext uri="{FF2B5EF4-FFF2-40B4-BE49-F238E27FC236}">
                <a16:creationId xmlns:a16="http://schemas.microsoft.com/office/drawing/2014/main" id="{8B4E77C7-E2FF-D685-9E98-3DBC06F90DB8}"/>
              </a:ext>
            </a:extLst>
          </p:cNvPr>
          <p:cNvSpPr/>
          <p:nvPr/>
        </p:nvSpPr>
        <p:spPr>
          <a:xfrm>
            <a:off x="5852160" y="2724912"/>
            <a:ext cx="5879592" cy="2487168"/>
          </a:xfrm>
          <a:prstGeom prst="roundRect">
            <a:avLst>
              <a:gd name="adj" fmla="val 2941"/>
            </a:avLst>
          </a:prstGeom>
          <a:solidFill>
            <a:srgbClr val="FAEDF2"/>
          </a:solidFill>
          <a:ln w="12700">
            <a:solidFill>
              <a:srgbClr val="CC3366"/>
            </a:solidFill>
            <a:prstDash val="solid"/>
          </a:ln>
        </p:spPr>
        <p:txBody>
          <a:bodyPr/>
          <a:lstStyle/>
          <a:p>
            <a:endParaRPr lang="en-AU"/>
          </a:p>
        </p:txBody>
      </p:sp>
      <p:sp>
        <p:nvSpPr>
          <p:cNvPr id="84" name="Text 8">
            <a:extLst>
              <a:ext uri="{FF2B5EF4-FFF2-40B4-BE49-F238E27FC236}">
                <a16:creationId xmlns:a16="http://schemas.microsoft.com/office/drawing/2014/main" id="{585A3E2A-4C20-F2C7-82FA-6BB1E5780A18}"/>
              </a:ext>
            </a:extLst>
          </p:cNvPr>
          <p:cNvSpPr/>
          <p:nvPr/>
        </p:nvSpPr>
        <p:spPr>
          <a:xfrm>
            <a:off x="6903720" y="2980944"/>
            <a:ext cx="4553712" cy="621792"/>
          </a:xfrm>
          <a:prstGeom prst="rect">
            <a:avLst/>
          </a:prstGeom>
          <a:noFill/>
          <a:ln/>
        </p:spPr>
        <p:txBody>
          <a:bodyPr wrap="square" lIns="0" tIns="0" rIns="0" bIns="0" rtlCol="0" anchor="ctr"/>
          <a:lstStyle/>
          <a:p>
            <a:pPr marL="0" indent="0">
              <a:buNone/>
            </a:pPr>
            <a:r>
              <a:rPr lang="en-US" sz="1400" b="1">
                <a:solidFill>
                  <a:srgbClr val="CC3366"/>
                </a:solidFill>
                <a:latin typeface="Arial" pitchFamily="34" charset="0"/>
                <a:ea typeface="Arial" pitchFamily="34" charset="-122"/>
                <a:cs typeface="Arial" pitchFamily="34" charset="-120"/>
              </a:rPr>
              <a:t>Serious or repeated  →  public naming</a:t>
            </a:r>
            <a:endParaRPr lang="en-US" sz="1400"/>
          </a:p>
        </p:txBody>
      </p:sp>
      <p:sp>
        <p:nvSpPr>
          <p:cNvPr id="86" name="Text 9">
            <a:extLst>
              <a:ext uri="{FF2B5EF4-FFF2-40B4-BE49-F238E27FC236}">
                <a16:creationId xmlns:a16="http://schemas.microsoft.com/office/drawing/2014/main" id="{362B53B0-0C5B-8D0C-39C6-637F51BB9960}"/>
              </a:ext>
            </a:extLst>
          </p:cNvPr>
          <p:cNvSpPr/>
          <p:nvPr/>
        </p:nvSpPr>
        <p:spPr>
          <a:xfrm>
            <a:off x="6172200" y="3639312"/>
            <a:ext cx="5239512" cy="1389888"/>
          </a:xfrm>
          <a:prstGeom prst="rect">
            <a:avLst/>
          </a:prstGeom>
          <a:noFill/>
          <a:ln/>
        </p:spPr>
        <p:txBody>
          <a:bodyPr wrap="square" lIns="0" tIns="0" rIns="0" bIns="0" rtlCol="0" anchor="t"/>
          <a:lstStyle/>
          <a:p>
            <a:pPr marL="177800" indent="-177800">
              <a:lnSpc>
                <a:spcPct val="108000"/>
              </a:lnSpc>
              <a:spcAft>
                <a:spcPts val="700"/>
              </a:spcAft>
              <a:buSzPct val="100000"/>
              <a:buChar char="•"/>
            </a:pPr>
            <a:r>
              <a:rPr lang="en-US" sz="1250">
                <a:solidFill>
                  <a:srgbClr val="222222"/>
                </a:solidFill>
                <a:latin typeface="Arial" pitchFamily="34" charset="0"/>
                <a:ea typeface="Arial" pitchFamily="34" charset="-122"/>
                <a:cs typeface="Arial" pitchFamily="34" charset="-120"/>
              </a:rPr>
              <a:t>The Minister may publish the entity's name on the Department's website after failures on 2 or more occasions that are serious in nature</a:t>
            </a:r>
            <a:endParaRPr lang="en-US" sz="1250"/>
          </a:p>
          <a:p>
            <a:pPr marL="177800" indent="-177800">
              <a:lnSpc>
                <a:spcPct val="108000"/>
              </a:lnSpc>
              <a:spcAft>
                <a:spcPts val="700"/>
              </a:spcAft>
              <a:buSzPct val="100000"/>
              <a:buChar char="•"/>
            </a:pPr>
            <a:r>
              <a:rPr lang="en-US" sz="1250">
                <a:solidFill>
                  <a:srgbClr val="222222"/>
                </a:solidFill>
                <a:latin typeface="Arial" pitchFamily="34" charset="0"/>
                <a:ea typeface="Arial" pitchFamily="34" charset="-122"/>
                <a:cs typeface="Arial" pitchFamily="34" charset="-120"/>
              </a:rPr>
              <a:t>The entity must first be given a reasonable opportunity to make oral or written submissions</a:t>
            </a:r>
            <a:endParaRPr lang="en-US" sz="1250"/>
          </a:p>
          <a:p>
            <a:pPr marL="177800" indent="-177800">
              <a:lnSpc>
                <a:spcPct val="108000"/>
              </a:lnSpc>
              <a:spcAft>
                <a:spcPts val="700"/>
              </a:spcAft>
              <a:buSzPct val="100000"/>
              <a:buChar char="•"/>
            </a:pPr>
            <a:r>
              <a:rPr lang="en-US" sz="1250">
                <a:solidFill>
                  <a:srgbClr val="222222"/>
                </a:solidFill>
                <a:latin typeface="Arial" pitchFamily="34" charset="0"/>
                <a:ea typeface="Arial" pitchFamily="34" charset="-122"/>
                <a:cs typeface="Arial" pitchFamily="34" charset="-120"/>
              </a:rPr>
              <a:t>Applies to public, private and denominational hospitals, public health services, multi-purpose services and day procedure centres</a:t>
            </a:r>
            <a:endParaRPr lang="en-US" sz="1250"/>
          </a:p>
        </p:txBody>
      </p:sp>
      <p:sp>
        <p:nvSpPr>
          <p:cNvPr id="8" name="Shape 10">
            <a:extLst>
              <a:ext uri="{FF2B5EF4-FFF2-40B4-BE49-F238E27FC236}">
                <a16:creationId xmlns:a16="http://schemas.microsoft.com/office/drawing/2014/main" id="{A085E4F5-C28A-B941-6658-59DA68EE4194}"/>
              </a:ext>
            </a:extLst>
          </p:cNvPr>
          <p:cNvSpPr/>
          <p:nvPr/>
        </p:nvSpPr>
        <p:spPr>
          <a:xfrm>
            <a:off x="6309360" y="2980945"/>
            <a:ext cx="442800" cy="442316"/>
          </a:xfrm>
          <a:prstGeom prst="ellipse">
            <a:avLst/>
          </a:prstGeom>
          <a:solidFill>
            <a:srgbClr val="CC3366"/>
          </a:solidFill>
          <a:ln w="12700">
            <a:solidFill>
              <a:srgbClr val="5AAA64">
                <a:alpha val="0"/>
              </a:srgbClr>
            </a:solidFill>
            <a:prstDash val="solid"/>
          </a:ln>
        </p:spPr>
        <p:txBody>
          <a:bodyPr/>
          <a:lstStyle/>
          <a:p>
            <a:endParaRPr lang="en-AU">
              <a:latin typeface="Arial" panose="020B0604020202020204" pitchFamily="34" charset="0"/>
              <a:cs typeface="Arial" panose="020B0604020202020204" pitchFamily="34" charset="0"/>
            </a:endParaRPr>
          </a:p>
        </p:txBody>
      </p:sp>
      <p:pic>
        <p:nvPicPr>
          <p:cNvPr id="88" name="Graphic 87" descr="Sound Medium with solid fill">
            <a:extLst>
              <a:ext uri="{FF2B5EF4-FFF2-40B4-BE49-F238E27FC236}">
                <a16:creationId xmlns:a16="http://schemas.microsoft.com/office/drawing/2014/main" id="{6670C1C5-5048-DA22-875A-AFCEE54BA20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0560" y="5512308"/>
            <a:ext cx="687324" cy="687324"/>
          </a:xfrm>
          <a:prstGeom prst="rect">
            <a:avLst/>
          </a:prstGeom>
        </p:spPr>
      </p:pic>
      <p:pic>
        <p:nvPicPr>
          <p:cNvPr id="89" name="Consquences ">
            <a:hlinkClick r:id="" action="ppaction://media"/>
            <a:extLst>
              <a:ext uri="{FF2B5EF4-FFF2-40B4-BE49-F238E27FC236}">
                <a16:creationId xmlns:a16="http://schemas.microsoft.com/office/drawing/2014/main" id="{ABA34E29-6AC1-80A4-8DEB-6A9C0F63FF7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15040" y="331724"/>
            <a:ext cx="406400" cy="406400"/>
          </a:xfrm>
          <a:prstGeom prst="rect">
            <a:avLst/>
          </a:prstGeom>
        </p:spPr>
      </p:pic>
      <p:pic>
        <p:nvPicPr>
          <p:cNvPr id="82" name="Image 2" descr="icon_megaphone.png">
            <a:extLst>
              <a:ext uri="{FF2B5EF4-FFF2-40B4-BE49-F238E27FC236}">
                <a16:creationId xmlns:a16="http://schemas.microsoft.com/office/drawing/2014/main" id="{7897A77D-F31F-BB78-BE74-E66C159D6B06}"/>
              </a:ext>
            </a:extLst>
          </p:cNvPr>
          <p:cNvPicPr>
            <a:picLocks noChangeAspect="1"/>
          </p:cNvPicPr>
          <p:nvPr/>
        </p:nvPicPr>
        <p:blipFill>
          <a:blip r:embed="rId8"/>
          <a:stretch>
            <a:fillRect/>
          </a:stretch>
        </p:blipFill>
        <p:spPr>
          <a:xfrm>
            <a:off x="6354484" y="3004566"/>
            <a:ext cx="377444" cy="377444"/>
          </a:xfrm>
          <a:prstGeom prst="rect">
            <a:avLst/>
          </a:prstGeom>
        </p:spPr>
      </p:pic>
      <p:sp>
        <p:nvSpPr>
          <p:cNvPr id="12" name="Shape 10">
            <a:extLst>
              <a:ext uri="{FF2B5EF4-FFF2-40B4-BE49-F238E27FC236}">
                <a16:creationId xmlns:a16="http://schemas.microsoft.com/office/drawing/2014/main" id="{908E87DB-9480-4751-6E1F-4201C702AE77}"/>
              </a:ext>
            </a:extLst>
          </p:cNvPr>
          <p:cNvSpPr/>
          <p:nvPr/>
        </p:nvSpPr>
        <p:spPr>
          <a:xfrm>
            <a:off x="6186600" y="1744803"/>
            <a:ext cx="442800" cy="442316"/>
          </a:xfrm>
          <a:prstGeom prst="ellipse">
            <a:avLst/>
          </a:prstGeom>
          <a:solidFill>
            <a:srgbClr val="007586"/>
          </a:solidFill>
          <a:ln w="12700">
            <a:solidFill>
              <a:srgbClr val="5AAA64">
                <a:alpha val="0"/>
              </a:srgbClr>
            </a:solidFill>
            <a:prstDash val="solid"/>
          </a:ln>
        </p:spPr>
        <p:txBody>
          <a:bodyPr/>
          <a:lstStyle/>
          <a:p>
            <a:endParaRPr lang="en-AU">
              <a:latin typeface="Arial" panose="020B0604020202020204" pitchFamily="34" charset="0"/>
              <a:cs typeface="Arial" panose="020B0604020202020204" pitchFamily="34" charset="0"/>
            </a:endParaRPr>
          </a:p>
        </p:txBody>
      </p:sp>
      <p:pic>
        <p:nvPicPr>
          <p:cNvPr id="76" name="Image 1" descr="icon_people.png">
            <a:extLst>
              <a:ext uri="{FF2B5EF4-FFF2-40B4-BE49-F238E27FC236}">
                <a16:creationId xmlns:a16="http://schemas.microsoft.com/office/drawing/2014/main" id="{C6C6102E-D3E4-BA7E-D2E8-531EFA1FFFC1}"/>
              </a:ext>
            </a:extLst>
          </p:cNvPr>
          <p:cNvPicPr>
            <a:picLocks noChangeAspect="1"/>
          </p:cNvPicPr>
          <p:nvPr/>
        </p:nvPicPr>
        <p:blipFill>
          <a:blip r:embed="rId9"/>
          <a:stretch>
            <a:fillRect/>
          </a:stretch>
        </p:blipFill>
        <p:spPr>
          <a:xfrm>
            <a:off x="6263640" y="1828800"/>
            <a:ext cx="305156" cy="3051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60" fill="hold"/>
                                        <p:tgtEl>
                                          <p:spTgt spid="8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9"/>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467F6F9D-A4BE-4B33-9A25-39EE1666BAB2}" type="slidenum">
              <a:rPr lang="en-US" sz="850" dirty="0">
                <a:solidFill>
                  <a:srgbClr val="5A6672"/>
                </a:solidFill>
                <a:latin typeface="Arial" pitchFamily="34" charset="0"/>
                <a:ea typeface="Arial" pitchFamily="34" charset="-122"/>
                <a:cs typeface="Arial" pitchFamily="34" charset="-120"/>
              </a:rPr>
              <a:t>35</a:t>
            </a:fld>
            <a:endParaRPr lang="en-US" sz="850"/>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Documentation and reporting: what to remember</a:t>
            </a:r>
            <a:endParaRPr lang="en-US" sz="2800"/>
          </a:p>
        </p:txBody>
      </p:sp>
      <p:sp>
        <p:nvSpPr>
          <p:cNvPr id="8" name="Shape 5"/>
          <p:cNvSpPr/>
          <p:nvPr/>
        </p:nvSpPr>
        <p:spPr>
          <a:xfrm>
            <a:off x="548640" y="1645920"/>
            <a:ext cx="7955280" cy="3867912"/>
          </a:xfrm>
          <a:prstGeom prst="roundRect">
            <a:avLst>
              <a:gd name="adj" fmla="val 1837"/>
            </a:avLst>
          </a:prstGeom>
          <a:solidFill>
            <a:srgbClr val="EAF3F5"/>
          </a:solidFill>
          <a:ln w="9525">
            <a:solidFill>
              <a:srgbClr val="AECFD9"/>
            </a:solidFill>
            <a:prstDash val="solid"/>
          </a:ln>
        </p:spPr>
        <p:txBody>
          <a:bodyPr/>
          <a:lstStyle/>
          <a:p>
            <a:endParaRPr lang="en-AU"/>
          </a:p>
        </p:txBody>
      </p:sp>
      <p:sp>
        <p:nvSpPr>
          <p:cNvPr id="9" name="Shape 6"/>
          <p:cNvSpPr/>
          <p:nvPr/>
        </p:nvSpPr>
        <p:spPr>
          <a:xfrm>
            <a:off x="868680" y="2093976"/>
            <a:ext cx="402336" cy="402336"/>
          </a:xfrm>
          <a:prstGeom prst="ellipse">
            <a:avLst/>
          </a:prstGeom>
          <a:solidFill>
            <a:srgbClr val="007586"/>
          </a:solidFill>
          <a:ln/>
        </p:spPr>
        <p:txBody>
          <a:bodyPr/>
          <a:lstStyle/>
          <a:p>
            <a:endParaRPr lang="en-AU"/>
          </a:p>
        </p:txBody>
      </p:sp>
      <p:pic>
        <p:nvPicPr>
          <p:cNvPr id="10" name="Image 0" descr="preencoded.png"/>
          <p:cNvPicPr>
            <a:picLocks noChangeAspect="1"/>
          </p:cNvPicPr>
          <p:nvPr/>
        </p:nvPicPr>
        <p:blipFill>
          <a:blip r:embed="rId3"/>
          <a:stretch>
            <a:fillRect/>
          </a:stretch>
        </p:blipFill>
        <p:spPr>
          <a:xfrm>
            <a:off x="977311" y="2202607"/>
            <a:ext cx="185075" cy="185075"/>
          </a:xfrm>
          <a:prstGeom prst="rect">
            <a:avLst/>
          </a:prstGeom>
        </p:spPr>
      </p:pic>
      <p:sp>
        <p:nvSpPr>
          <p:cNvPr id="11" name="Text 7"/>
          <p:cNvSpPr/>
          <p:nvPr/>
        </p:nvSpPr>
        <p:spPr>
          <a:xfrm>
            <a:off x="1463040" y="1874520"/>
            <a:ext cx="6858000" cy="841248"/>
          </a:xfrm>
          <a:prstGeom prst="rect">
            <a:avLst/>
          </a:prstGeom>
          <a:noFill/>
          <a:ln/>
        </p:spPr>
        <p:txBody>
          <a:bodyPr wrap="square" lIns="0" tIns="0" rIns="0" bIns="0" rtlCol="0" anchor="ctr"/>
          <a:lstStyle/>
          <a:p>
            <a:pPr marL="0" indent="0">
              <a:lnSpc>
                <a:spcPct val="108000"/>
              </a:lnSpc>
              <a:buNone/>
            </a:pPr>
            <a:r>
              <a:rPr lang="en-US" sz="1200">
                <a:latin typeface="Arial" pitchFamily="34" charset="0"/>
                <a:ea typeface="Arial" pitchFamily="34" charset="-122"/>
                <a:cs typeface="Arial" pitchFamily="34" charset="-120"/>
              </a:rPr>
              <a:t>Keep a record of the SDC being completed, including clear dates of when the SAPSE occurred and when each stage was completed.</a:t>
            </a:r>
            <a:endParaRPr lang="en-US" sz="1200"/>
          </a:p>
        </p:txBody>
      </p:sp>
      <p:sp>
        <p:nvSpPr>
          <p:cNvPr id="12" name="Shape 8"/>
          <p:cNvSpPr/>
          <p:nvPr/>
        </p:nvSpPr>
        <p:spPr>
          <a:xfrm>
            <a:off x="868680" y="2935224"/>
            <a:ext cx="402336" cy="402336"/>
          </a:xfrm>
          <a:prstGeom prst="ellipse">
            <a:avLst/>
          </a:prstGeom>
          <a:solidFill>
            <a:srgbClr val="007586"/>
          </a:solidFill>
          <a:ln/>
        </p:spPr>
        <p:txBody>
          <a:bodyPr/>
          <a:lstStyle/>
          <a:p>
            <a:endParaRPr lang="en-AU"/>
          </a:p>
        </p:txBody>
      </p:sp>
      <p:pic>
        <p:nvPicPr>
          <p:cNvPr id="13" name="Image 1" descr="preencoded.png"/>
          <p:cNvPicPr>
            <a:picLocks noChangeAspect="1"/>
          </p:cNvPicPr>
          <p:nvPr/>
        </p:nvPicPr>
        <p:blipFill>
          <a:blip r:embed="rId3"/>
          <a:stretch>
            <a:fillRect/>
          </a:stretch>
        </p:blipFill>
        <p:spPr>
          <a:xfrm>
            <a:off x="977311" y="3043855"/>
            <a:ext cx="185075" cy="185075"/>
          </a:xfrm>
          <a:prstGeom prst="rect">
            <a:avLst/>
          </a:prstGeom>
        </p:spPr>
      </p:pic>
      <p:sp>
        <p:nvSpPr>
          <p:cNvPr id="14" name="Text 9"/>
          <p:cNvSpPr/>
          <p:nvPr/>
        </p:nvSpPr>
        <p:spPr>
          <a:xfrm>
            <a:off x="1463040" y="2715768"/>
            <a:ext cx="6858000" cy="841248"/>
          </a:xfrm>
          <a:prstGeom prst="rect">
            <a:avLst/>
          </a:prstGeom>
          <a:noFill/>
          <a:ln/>
        </p:spPr>
        <p:txBody>
          <a:bodyPr wrap="square" lIns="0" tIns="0" rIns="0" bIns="0" rtlCol="0" anchor="ctr"/>
          <a:lstStyle/>
          <a:p>
            <a:pPr marL="0" indent="0">
              <a:lnSpc>
                <a:spcPct val="108000"/>
              </a:lnSpc>
              <a:buNone/>
            </a:pPr>
            <a:r>
              <a:rPr lang="en-US" sz="1200">
                <a:latin typeface="Arial" pitchFamily="34" charset="0"/>
                <a:ea typeface="Arial" pitchFamily="34" charset="-122"/>
                <a:cs typeface="Arial" pitchFamily="34" charset="-120"/>
              </a:rPr>
              <a:t>Report on compliance with the SDC as legally required, through an appropriate reporting system such as a clinical incident management system.</a:t>
            </a:r>
            <a:endParaRPr lang="en-US" sz="1200"/>
          </a:p>
        </p:txBody>
      </p:sp>
      <p:sp>
        <p:nvSpPr>
          <p:cNvPr id="15" name="Shape 10"/>
          <p:cNvSpPr/>
          <p:nvPr/>
        </p:nvSpPr>
        <p:spPr>
          <a:xfrm>
            <a:off x="868680" y="3776472"/>
            <a:ext cx="402336" cy="402336"/>
          </a:xfrm>
          <a:prstGeom prst="ellipse">
            <a:avLst/>
          </a:prstGeom>
          <a:solidFill>
            <a:srgbClr val="007586"/>
          </a:solidFill>
          <a:ln/>
        </p:spPr>
        <p:txBody>
          <a:bodyPr/>
          <a:lstStyle/>
          <a:p>
            <a:endParaRPr lang="en-AU"/>
          </a:p>
        </p:txBody>
      </p:sp>
      <p:pic>
        <p:nvPicPr>
          <p:cNvPr id="16" name="Image 2" descr="preencoded.png"/>
          <p:cNvPicPr>
            <a:picLocks noChangeAspect="1"/>
          </p:cNvPicPr>
          <p:nvPr/>
        </p:nvPicPr>
        <p:blipFill>
          <a:blip r:embed="rId3"/>
          <a:stretch>
            <a:fillRect/>
          </a:stretch>
        </p:blipFill>
        <p:spPr>
          <a:xfrm>
            <a:off x="977311" y="3885103"/>
            <a:ext cx="185075" cy="185075"/>
          </a:xfrm>
          <a:prstGeom prst="rect">
            <a:avLst/>
          </a:prstGeom>
        </p:spPr>
      </p:pic>
      <p:sp>
        <p:nvSpPr>
          <p:cNvPr id="17" name="Text 11"/>
          <p:cNvSpPr/>
          <p:nvPr/>
        </p:nvSpPr>
        <p:spPr>
          <a:xfrm>
            <a:off x="1463040" y="3557016"/>
            <a:ext cx="6858000" cy="841248"/>
          </a:xfrm>
          <a:prstGeom prst="rect">
            <a:avLst/>
          </a:prstGeom>
          <a:noFill/>
          <a:ln/>
        </p:spPr>
        <p:txBody>
          <a:bodyPr wrap="square" lIns="0" tIns="0" rIns="0" bIns="0" rtlCol="0" anchor="ctr"/>
          <a:lstStyle/>
          <a:p>
            <a:pPr marL="0" indent="0">
              <a:lnSpc>
                <a:spcPct val="108000"/>
              </a:lnSpc>
              <a:buNone/>
            </a:pPr>
            <a:r>
              <a:rPr lang="en-US" sz="1200">
                <a:latin typeface="Arial" pitchFamily="34" charset="0"/>
                <a:ea typeface="Arial" pitchFamily="34" charset="-122"/>
                <a:cs typeface="Arial" pitchFamily="34" charset="-120"/>
              </a:rPr>
              <a:t>Minor or self-reported non-compliance: SCV may work with the entity to improve practice.</a:t>
            </a:r>
            <a:endParaRPr lang="en-US" sz="1200"/>
          </a:p>
        </p:txBody>
      </p:sp>
      <p:sp>
        <p:nvSpPr>
          <p:cNvPr id="18" name="Shape 12"/>
          <p:cNvSpPr/>
          <p:nvPr/>
        </p:nvSpPr>
        <p:spPr>
          <a:xfrm>
            <a:off x="868680" y="4617720"/>
            <a:ext cx="402336" cy="402336"/>
          </a:xfrm>
          <a:prstGeom prst="ellipse">
            <a:avLst/>
          </a:prstGeom>
          <a:solidFill>
            <a:srgbClr val="007586"/>
          </a:solidFill>
          <a:ln/>
        </p:spPr>
        <p:txBody>
          <a:bodyPr/>
          <a:lstStyle/>
          <a:p>
            <a:endParaRPr lang="en-AU"/>
          </a:p>
        </p:txBody>
      </p:sp>
      <p:pic>
        <p:nvPicPr>
          <p:cNvPr id="19" name="Image 3" descr="preencoded.png"/>
          <p:cNvPicPr>
            <a:picLocks noChangeAspect="1"/>
          </p:cNvPicPr>
          <p:nvPr/>
        </p:nvPicPr>
        <p:blipFill>
          <a:blip r:embed="rId3"/>
          <a:stretch>
            <a:fillRect/>
          </a:stretch>
        </p:blipFill>
        <p:spPr>
          <a:xfrm>
            <a:off x="977311" y="4726351"/>
            <a:ext cx="185075" cy="185075"/>
          </a:xfrm>
          <a:prstGeom prst="rect">
            <a:avLst/>
          </a:prstGeom>
        </p:spPr>
      </p:pic>
      <p:sp>
        <p:nvSpPr>
          <p:cNvPr id="20" name="Text 13"/>
          <p:cNvSpPr/>
          <p:nvPr/>
        </p:nvSpPr>
        <p:spPr>
          <a:xfrm>
            <a:off x="1463040" y="4398264"/>
            <a:ext cx="6858000" cy="841248"/>
          </a:xfrm>
          <a:prstGeom prst="rect">
            <a:avLst/>
          </a:prstGeom>
          <a:noFill/>
          <a:ln/>
        </p:spPr>
        <p:txBody>
          <a:bodyPr wrap="square" lIns="0" tIns="0" rIns="0" bIns="0" rtlCol="0" anchor="ctr"/>
          <a:lstStyle/>
          <a:p>
            <a:pPr marL="0" indent="0">
              <a:lnSpc>
                <a:spcPct val="108000"/>
              </a:lnSpc>
              <a:buNone/>
            </a:pPr>
            <a:r>
              <a:rPr lang="en-US" sz="1200">
                <a:latin typeface="Arial" pitchFamily="34" charset="0"/>
                <a:ea typeface="Arial" pitchFamily="34" charset="-122"/>
                <a:cs typeface="Arial" pitchFamily="34" charset="-120"/>
              </a:rPr>
              <a:t>Serious or repeated non-compliance (2 or more occasions, serious in nature) can result in a Ministerial statement naming the entity on the Department’s website — after the entity has had a reasonable opportunity to make submissions.</a:t>
            </a:r>
            <a:endParaRPr lang="en-US" sz="1200"/>
          </a:p>
        </p:txBody>
      </p:sp>
      <p:pic>
        <p:nvPicPr>
          <p:cNvPr id="21" name="Image 4" descr="preencoded.png"/>
          <p:cNvPicPr>
            <a:picLocks noChangeAspect="1"/>
          </p:cNvPicPr>
          <p:nvPr/>
        </p:nvPicPr>
        <p:blipFill>
          <a:blip r:embed="rId4"/>
          <a:stretch>
            <a:fillRect/>
          </a:stretch>
        </p:blipFill>
        <p:spPr>
          <a:xfrm>
            <a:off x="9189720" y="2743200"/>
            <a:ext cx="2011680" cy="201168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Text"/>
          <p:cNvSpPr/>
          <p:nvPr/>
        </p:nvSpPr>
        <p:spPr>
          <a:xfrm>
            <a:off x="548640" y="384048"/>
            <a:ext cx="8229600" cy="274320"/>
          </a:xfrm>
          <a:prstGeom prst="rect">
            <a:avLst/>
          </a:prstGeom>
          <a:noFill/>
          <a:ln/>
        </p:spPr>
        <p:txBody>
          <a:bodyPr wrap="square" lIns="0" tIns="0" rIns="0" bIns="0" rtlCol="0" anchor="ctr"/>
          <a:lstStyle/>
          <a:p>
            <a:pPr marL="0" indent="0">
              <a:lnSpc>
                <a:spcPct val="106000"/>
              </a:lnSpc>
              <a:buNone/>
            </a:pPr>
            <a:r>
              <a:rPr lang="en-US" sz="1100" b="1" kern="0" spc="200">
                <a:solidFill>
                  <a:srgbClr val="5A6672"/>
                </a:solidFill>
                <a:latin typeface="Arial" pitchFamily="34" charset="0"/>
                <a:ea typeface="Arial" pitchFamily="34" charset="-122"/>
                <a:cs typeface="Arial" pitchFamily="34" charset="-120"/>
              </a:rPr>
              <a:t>TOPIC 3  ·  PERSPECTIVES</a:t>
            </a:r>
            <a:endParaRPr lang="en-US"/>
          </a:p>
        </p:txBody>
      </p:sp>
      <p:sp>
        <p:nvSpPr>
          <p:cNvPr id="287" name="Text"/>
          <p:cNvSpPr/>
          <p:nvPr/>
        </p:nvSpPr>
        <p:spPr>
          <a:xfrm>
            <a:off x="548640" y="658368"/>
            <a:ext cx="10515600" cy="685800"/>
          </a:xfrm>
          <a:prstGeom prst="rect">
            <a:avLst/>
          </a:prstGeom>
          <a:noFill/>
          <a:ln/>
        </p:spPr>
        <p:txBody>
          <a:bodyPr wrap="square" lIns="0" tIns="0" rIns="0" bIns="0" rtlCol="0" anchor="t"/>
          <a:lstStyle/>
          <a:p>
            <a:pPr marL="0" indent="0">
              <a:lnSpc>
                <a:spcPct val="106000"/>
              </a:lnSpc>
              <a:buNone/>
            </a:pPr>
            <a:r>
              <a:rPr lang="en-US" sz="2800" b="1">
                <a:solidFill>
                  <a:srgbClr val="007586"/>
                </a:solidFill>
                <a:latin typeface="Arial" pitchFamily="34" charset="0"/>
                <a:ea typeface="Arial" pitchFamily="34" charset="-122"/>
                <a:cs typeface="Arial" pitchFamily="34" charset="-120"/>
              </a:rPr>
              <a:t>Perspectives on SDC</a:t>
            </a:r>
            <a:endParaRPr lang="en-US"/>
          </a:p>
        </p:txBody>
      </p:sp>
      <p:sp>
        <p:nvSpPr>
          <p:cNvPr id="292" name="Text"/>
          <p:cNvSpPr/>
          <p:nvPr/>
        </p:nvSpPr>
        <p:spPr>
          <a:xfrm>
            <a:off x="1463040" y="4553712"/>
            <a:ext cx="9262872" cy="914400"/>
          </a:xfrm>
          <a:prstGeom prst="rect">
            <a:avLst/>
          </a:prstGeom>
          <a:noFill/>
          <a:ln/>
        </p:spPr>
        <p:txBody>
          <a:bodyPr wrap="square" lIns="0" tIns="0" rIns="0" bIns="0" rtlCol="0" anchor="ctr"/>
          <a:lstStyle/>
          <a:p>
            <a:pPr marL="0" indent="0" algn="ctr">
              <a:lnSpc>
                <a:spcPct val="112000"/>
              </a:lnSpc>
              <a:buNone/>
            </a:pPr>
            <a:r>
              <a:rPr lang="en-US" sz="1300">
                <a:solidFill>
                  <a:srgbClr val="FFFFFF"/>
                </a:solidFill>
                <a:latin typeface="Arial" pitchFamily="34" charset="0"/>
                <a:ea typeface="Arial" pitchFamily="34" charset="-122"/>
                <a:cs typeface="Arial" pitchFamily="34" charset="-120"/>
              </a:rPr>
              <a:t>Hear another perspective on SDC from Bill Shearer, a clinician, and Michael Gorton, a lawyer.</a:t>
            </a:r>
            <a:endParaRPr lang="en-US"/>
          </a:p>
        </p:txBody>
      </p:sp>
      <p:sp>
        <p:nvSpPr>
          <p:cNvPr id="294" name="Text"/>
          <p:cNvSpPr/>
          <p:nvPr/>
        </p:nvSpPr>
        <p:spPr>
          <a:xfrm>
            <a:off x="548640" y="6510528"/>
            <a:ext cx="4572000" cy="228600"/>
          </a:xfrm>
          <a:prstGeom prst="rect">
            <a:avLst/>
          </a:prstGeom>
          <a:noFill/>
          <a:ln/>
        </p:spPr>
        <p:txBody>
          <a:bodyPr wrap="square" lIns="0" tIns="0" rIns="0" bIns="0" rtlCol="0" anchor="ctr"/>
          <a:lstStyle/>
          <a:p>
            <a:pPr marL="0" indent="0">
              <a:lnSpc>
                <a:spcPct val="106000"/>
              </a:lnSpc>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a:p>
        </p:txBody>
      </p:sp>
      <p:sp>
        <p:nvSpPr>
          <p:cNvPr id="295" name="Text"/>
          <p:cNvSpPr/>
          <p:nvPr/>
        </p:nvSpPr>
        <p:spPr>
          <a:xfrm>
            <a:off x="5184648" y="6510528"/>
            <a:ext cx="1828800" cy="228600"/>
          </a:xfrm>
          <a:prstGeom prst="rect">
            <a:avLst/>
          </a:prstGeom>
          <a:noFill/>
          <a:ln/>
        </p:spPr>
        <p:txBody>
          <a:bodyPr wrap="square" lIns="0" tIns="0" rIns="0" bIns="0" rtlCol="0" anchor="ctr"/>
          <a:lstStyle/>
          <a:p>
            <a:pPr marL="0" indent="0" algn="ctr">
              <a:lnSpc>
                <a:spcPct val="106000"/>
              </a:lnSpc>
              <a:buNone/>
            </a:pPr>
            <a:r>
              <a:rPr lang="en-US" sz="800" b="1">
                <a:solidFill>
                  <a:srgbClr val="5A6672"/>
                </a:solidFill>
                <a:latin typeface="Arial" pitchFamily="34" charset="0"/>
                <a:ea typeface="Arial" pitchFamily="34" charset="-122"/>
                <a:cs typeface="Arial" pitchFamily="34" charset="-120"/>
              </a:rPr>
              <a:t>OFFICIAL</a:t>
            </a:r>
            <a:endParaRPr lang="en-US"/>
          </a:p>
        </p:txBody>
      </p:sp>
      <p:sp>
        <p:nvSpPr>
          <p:cNvPr id="296" name="Text"/>
          <p:cNvSpPr/>
          <p:nvPr/>
        </p:nvSpPr>
        <p:spPr>
          <a:xfrm>
            <a:off x="11430000" y="6510528"/>
            <a:ext cx="502920" cy="228600"/>
          </a:xfrm>
          <a:prstGeom prst="rect">
            <a:avLst/>
          </a:prstGeom>
          <a:noFill/>
          <a:ln/>
        </p:spPr>
        <p:txBody>
          <a:bodyPr wrap="square" lIns="0" tIns="0" rIns="0" bIns="0" rtlCol="0" anchor="ctr"/>
          <a:lstStyle/>
          <a:p>
            <a:pPr marL="0" indent="0" algn="r">
              <a:lnSpc>
                <a:spcPct val="106000"/>
              </a:lnSpc>
              <a:buNone/>
            </a:pPr>
            <a:fld id="{02708C48-8A00-4169-B742-C45BFE0C3394}" type="slidenum">
              <a:rPr lang="en-US" sz="850" dirty="0">
                <a:solidFill>
                  <a:srgbClr val="5A6672"/>
                </a:solidFill>
                <a:latin typeface="Arial" pitchFamily="34" charset="0"/>
                <a:ea typeface="Arial" pitchFamily="34" charset="-122"/>
                <a:cs typeface="Arial" pitchFamily="34" charset="-120"/>
              </a:rPr>
              <a:t>36</a:t>
            </a:fld>
            <a:endParaRPr lang="en-US"/>
          </a:p>
        </p:txBody>
      </p:sp>
      <p:pic>
        <p:nvPicPr>
          <p:cNvPr id="2" name="video_6JxDWMIKB2i_22_48_854x480">
            <a:hlinkClick r:id="" action="ppaction://media"/>
            <a:extLst>
              <a:ext uri="{FF2B5EF4-FFF2-40B4-BE49-F238E27FC236}">
                <a16:creationId xmlns:a16="http://schemas.microsoft.com/office/drawing/2014/main" id="{F7D79EE9-3E69-F459-16E9-FEC2BCC00C4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27301" y="1344168"/>
            <a:ext cx="8134350" cy="4572000"/>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2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name="Slide 30">
    <p:bg>
      <p:bgPr>
        <a:solidFill>
          <a:srgbClr val="007586"/>
        </a:solidFill>
        <a:effectLst/>
      </p:bgPr>
    </p:bg>
    <p:spTree>
      <p:nvGrpSpPr>
        <p:cNvPr id="1" name=""/>
        <p:cNvGrpSpPr/>
        <p:nvPr/>
      </p:nvGrpSpPr>
      <p:grpSpPr>
        <a:xfrm>
          <a:off x="0" y="0"/>
          <a:ext cx="0" cy="0"/>
          <a:chOff x="0" y="0"/>
          <a:chExt cx="0" cy="0"/>
        </a:xfrm>
      </p:grpSpPr>
      <p:sp>
        <p:nvSpPr>
          <p:cNvPr id="2"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BFE0E5"/>
                </a:solidFill>
                <a:latin typeface="Arial" pitchFamily="34" charset="0"/>
                <a:ea typeface="Arial" pitchFamily="34" charset="-122"/>
                <a:cs typeface="Arial" pitchFamily="34" charset="-120"/>
              </a:rPr>
              <a:t>OFFICIAL</a:t>
            </a:r>
            <a:endParaRPr lang="en-US" sz="800"/>
          </a:p>
        </p:txBody>
      </p:sp>
      <p:sp>
        <p:nvSpPr>
          <p:cNvPr id="3"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BFE0E5"/>
                </a:solidFill>
                <a:latin typeface="Arial" pitchFamily="34" charset="0"/>
                <a:ea typeface="Arial" pitchFamily="34" charset="-122"/>
                <a:cs typeface="Arial" pitchFamily="34" charset="-120"/>
              </a:rPr>
              <a:t>Statutory Duty of Candour  |  Safer Care Victoria</a:t>
            </a:r>
            <a:endParaRPr lang="en-US" sz="850"/>
          </a:p>
        </p:txBody>
      </p:sp>
      <p:sp>
        <p:nvSpPr>
          <p:cNvPr id="4"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7DA7894F-1922-4F20-9463-537E80DABB6C}" type="slidenum">
              <a:rPr lang="en-US" sz="850" dirty="0">
                <a:solidFill>
                  <a:srgbClr val="5A6672"/>
                </a:solidFill>
                <a:latin typeface="Arial" pitchFamily="34" charset="0"/>
                <a:ea typeface="Arial" pitchFamily="34" charset="-122"/>
                <a:cs typeface="Arial" pitchFamily="34" charset="-120"/>
              </a:rPr>
              <a:t>37</a:t>
            </a:fld>
            <a:endParaRPr lang="en-US" sz="850"/>
          </a:p>
        </p:txBody>
      </p:sp>
      <p:pic>
        <p:nvPicPr>
          <p:cNvPr id="5" name="Image 0" descr="preencoded.png"/>
          <p:cNvPicPr>
            <a:picLocks noChangeAspect="1"/>
          </p:cNvPicPr>
          <p:nvPr/>
        </p:nvPicPr>
        <p:blipFill>
          <a:blip r:embed="rId3">
            <a:alphaModFix amt="45000"/>
          </a:blip>
          <a:stretch>
            <a:fillRect/>
          </a:stretch>
        </p:blipFill>
        <p:spPr>
          <a:xfrm>
            <a:off x="8762695" y="0"/>
            <a:ext cx="3429000" cy="6858000"/>
          </a:xfrm>
          <a:prstGeom prst="rect">
            <a:avLst/>
          </a:prstGeom>
        </p:spPr>
      </p:pic>
      <p:sp>
        <p:nvSpPr>
          <p:cNvPr id="6" name="Text 3"/>
          <p:cNvSpPr/>
          <p:nvPr/>
        </p:nvSpPr>
        <p:spPr>
          <a:xfrm>
            <a:off x="566928" y="2011680"/>
            <a:ext cx="4572000" cy="502920"/>
          </a:xfrm>
          <a:prstGeom prst="rect">
            <a:avLst/>
          </a:prstGeom>
          <a:noFill/>
          <a:ln/>
        </p:spPr>
        <p:txBody>
          <a:bodyPr wrap="square" lIns="0" tIns="0" rIns="0" bIns="0" rtlCol="0" anchor="ctr"/>
          <a:lstStyle/>
          <a:p>
            <a:pPr marL="0" indent="0">
              <a:buNone/>
            </a:pPr>
            <a:r>
              <a:rPr lang="en-US" sz="2400">
                <a:solidFill>
                  <a:srgbClr val="FFFFFF"/>
                </a:solidFill>
                <a:latin typeface="Arial" pitchFamily="34" charset="0"/>
                <a:ea typeface="Arial" pitchFamily="34" charset="-122"/>
                <a:cs typeface="Arial" pitchFamily="34" charset="-120"/>
              </a:rPr>
              <a:t>Section 04</a:t>
            </a:r>
            <a:endParaRPr lang="en-US" sz="2400"/>
          </a:p>
        </p:txBody>
      </p:sp>
      <p:sp>
        <p:nvSpPr>
          <p:cNvPr id="7" name="Text 4"/>
          <p:cNvSpPr/>
          <p:nvPr/>
        </p:nvSpPr>
        <p:spPr>
          <a:xfrm>
            <a:off x="566928" y="2560320"/>
            <a:ext cx="8138160" cy="1463040"/>
          </a:xfrm>
          <a:prstGeom prst="rect">
            <a:avLst/>
          </a:prstGeom>
          <a:noFill/>
          <a:ln/>
        </p:spPr>
        <p:txBody>
          <a:bodyPr wrap="square" lIns="0" tIns="0" rIns="0" bIns="0" rtlCol="0" anchor="ctr"/>
          <a:lstStyle/>
          <a:p>
            <a:pPr marL="0" indent="0">
              <a:lnSpc>
                <a:spcPct val="102000"/>
              </a:lnSpc>
              <a:buNone/>
            </a:pPr>
            <a:r>
              <a:rPr lang="en-US" sz="3400" b="1">
                <a:solidFill>
                  <a:srgbClr val="FFFFFF"/>
                </a:solidFill>
                <a:latin typeface="Arial" pitchFamily="34" charset="0"/>
                <a:ea typeface="Arial" pitchFamily="34" charset="-122"/>
                <a:cs typeface="Arial" pitchFamily="34" charset="-120"/>
              </a:rPr>
              <a:t>Patient needs and support</a:t>
            </a:r>
            <a:endParaRPr lang="en-US" sz="3400"/>
          </a:p>
        </p:txBody>
      </p:sp>
      <p:sp>
        <p:nvSpPr>
          <p:cNvPr id="9" name="Text 6"/>
          <p:cNvSpPr/>
          <p:nvPr/>
        </p:nvSpPr>
        <p:spPr>
          <a:xfrm>
            <a:off x="594360" y="3611880"/>
            <a:ext cx="7863840" cy="731520"/>
          </a:xfrm>
          <a:prstGeom prst="rect">
            <a:avLst/>
          </a:prstGeom>
          <a:noFill/>
          <a:ln/>
        </p:spPr>
        <p:txBody>
          <a:bodyPr wrap="square" lIns="0" tIns="0" rIns="0" bIns="0" rtlCol="0" anchor="ctr"/>
          <a:lstStyle/>
          <a:p>
            <a:pPr marL="0" indent="0">
              <a:lnSpc>
                <a:spcPct val="115000"/>
              </a:lnSpc>
              <a:buNone/>
            </a:pPr>
            <a:r>
              <a:rPr lang="en-US" sz="1350">
                <a:solidFill>
                  <a:srgbClr val="FFFFFF"/>
                </a:solidFill>
                <a:latin typeface="Arial" pitchFamily="34" charset="0"/>
                <a:ea typeface="Arial" pitchFamily="34" charset="-122"/>
                <a:cs typeface="Arial" pitchFamily="34" charset="-120"/>
              </a:rPr>
              <a:t>The process flexes around the patient — their choices, capacity, culture and communication needs.</a:t>
            </a:r>
            <a:endParaRPr lang="en-US" sz="1350"/>
          </a:p>
        </p:txBody>
      </p:sp>
      <p:pic>
        <p:nvPicPr>
          <p:cNvPr id="10" name="Image 1" descr="preencoded.png"/>
          <p:cNvPicPr>
            <a:picLocks noChangeAspect="1"/>
          </p:cNvPicPr>
          <p:nvPr/>
        </p:nvPicPr>
        <p:blipFill>
          <a:blip r:embed="rId4"/>
          <a:stretch>
            <a:fillRect/>
          </a:stretch>
        </p:blipFill>
        <p:spPr>
          <a:xfrm>
            <a:off x="566928" y="5440680"/>
            <a:ext cx="1101322" cy="777240"/>
          </a:xfrm>
          <a:prstGeom prst="rect">
            <a:avLst/>
          </a:prstGeom>
        </p:spPr>
      </p:pic>
      <p:pic>
        <p:nvPicPr>
          <p:cNvPr id="11" name="Image 2" descr="preencoded.png"/>
          <p:cNvPicPr>
            <a:picLocks noChangeAspect="1"/>
          </p:cNvPicPr>
          <p:nvPr/>
        </p:nvPicPr>
        <p:blipFill>
          <a:blip r:embed="rId5"/>
          <a:stretch>
            <a:fillRect/>
          </a:stretch>
        </p:blipFill>
        <p:spPr>
          <a:xfrm>
            <a:off x="9189720" y="2240280"/>
            <a:ext cx="2255712" cy="210312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
          <p:cNvSpPr/>
          <p:nvPr/>
        </p:nvSpPr>
        <p:spPr>
          <a:xfrm>
            <a:off x="548640" y="384048"/>
            <a:ext cx="8229600" cy="274320"/>
          </a:xfrm>
          <a:prstGeom prst="rect">
            <a:avLst/>
          </a:prstGeom>
          <a:noFill/>
          <a:ln/>
        </p:spPr>
        <p:txBody>
          <a:bodyPr wrap="square" lIns="0" tIns="0" rIns="0" bIns="0" rtlCol="0" anchor="ctr"/>
          <a:lstStyle/>
          <a:p>
            <a:pPr marL="0" indent="0">
              <a:lnSpc>
                <a:spcPct val="106000"/>
              </a:lnSpc>
              <a:buNone/>
            </a:pPr>
            <a:r>
              <a:rPr lang="en-US" sz="1100" b="1" kern="0" spc="200">
                <a:solidFill>
                  <a:srgbClr val="5A6672"/>
                </a:solidFill>
                <a:latin typeface="Arial" pitchFamily="34" charset="0"/>
                <a:ea typeface="Arial" pitchFamily="34" charset="-122"/>
                <a:cs typeface="Arial" pitchFamily="34" charset="-120"/>
              </a:rPr>
              <a:t>TOPIC 4  ·  PERSPECTIVES</a:t>
            </a:r>
            <a:endParaRPr lang="en-US"/>
          </a:p>
        </p:txBody>
      </p:sp>
      <p:sp>
        <p:nvSpPr>
          <p:cNvPr id="298" name="Text"/>
          <p:cNvSpPr/>
          <p:nvPr/>
        </p:nvSpPr>
        <p:spPr>
          <a:xfrm>
            <a:off x="548640" y="658368"/>
            <a:ext cx="10515600" cy="685800"/>
          </a:xfrm>
          <a:prstGeom prst="rect">
            <a:avLst/>
          </a:prstGeom>
          <a:noFill/>
          <a:ln/>
        </p:spPr>
        <p:txBody>
          <a:bodyPr wrap="square" lIns="0" tIns="0" rIns="0" bIns="0" rtlCol="0" anchor="t"/>
          <a:lstStyle/>
          <a:p>
            <a:pPr marL="0" indent="0">
              <a:lnSpc>
                <a:spcPct val="106000"/>
              </a:lnSpc>
              <a:buNone/>
            </a:pPr>
            <a:r>
              <a:rPr lang="en-US" sz="2800" b="1">
                <a:solidFill>
                  <a:srgbClr val="007586"/>
                </a:solidFill>
                <a:latin typeface="Arial" pitchFamily="34" charset="0"/>
                <a:ea typeface="Arial" pitchFamily="34" charset="-122"/>
                <a:cs typeface="Arial" pitchFamily="34" charset="-120"/>
              </a:rPr>
              <a:t>Perspectives on SDC</a:t>
            </a:r>
            <a:endParaRPr lang="en-US"/>
          </a:p>
        </p:txBody>
      </p:sp>
      <p:sp>
        <p:nvSpPr>
          <p:cNvPr id="305" name="Text"/>
          <p:cNvSpPr/>
          <p:nvPr/>
        </p:nvSpPr>
        <p:spPr>
          <a:xfrm>
            <a:off x="548640" y="6510528"/>
            <a:ext cx="4572000" cy="228600"/>
          </a:xfrm>
          <a:prstGeom prst="rect">
            <a:avLst/>
          </a:prstGeom>
          <a:noFill/>
          <a:ln/>
        </p:spPr>
        <p:txBody>
          <a:bodyPr wrap="square" lIns="0" tIns="0" rIns="0" bIns="0" rtlCol="0" anchor="ctr"/>
          <a:lstStyle/>
          <a:p>
            <a:pPr marL="0" indent="0">
              <a:lnSpc>
                <a:spcPct val="106000"/>
              </a:lnSpc>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a:p>
        </p:txBody>
      </p:sp>
      <p:sp>
        <p:nvSpPr>
          <p:cNvPr id="307" name="Text"/>
          <p:cNvSpPr/>
          <p:nvPr/>
        </p:nvSpPr>
        <p:spPr>
          <a:xfrm>
            <a:off x="11430000" y="6510528"/>
            <a:ext cx="502920" cy="228600"/>
          </a:xfrm>
          <a:prstGeom prst="rect">
            <a:avLst/>
          </a:prstGeom>
          <a:noFill/>
          <a:ln/>
        </p:spPr>
        <p:txBody>
          <a:bodyPr wrap="square" lIns="0" tIns="0" rIns="0" bIns="0" rtlCol="0" anchor="ctr"/>
          <a:lstStyle/>
          <a:p>
            <a:pPr marL="0" indent="0" algn="r">
              <a:lnSpc>
                <a:spcPct val="106000"/>
              </a:lnSpc>
              <a:buNone/>
            </a:pPr>
            <a:fld id="{C132992F-A6D8-42F1-A158-8558FDC334F6}" type="slidenum">
              <a:rPr lang="en-US" sz="850" dirty="0">
                <a:solidFill>
                  <a:srgbClr val="5A6672"/>
                </a:solidFill>
                <a:latin typeface="Arial" pitchFamily="34" charset="0"/>
                <a:ea typeface="Arial" pitchFamily="34" charset="-122"/>
                <a:cs typeface="Arial" pitchFamily="34" charset="-120"/>
              </a:rPr>
              <a:t>38</a:t>
            </a:fld>
            <a:endParaRPr lang="en-US"/>
          </a:p>
        </p:txBody>
      </p:sp>
      <p:pic>
        <p:nvPicPr>
          <p:cNvPr id="2" name="video_5XDpAYs2dFz_22_48_854x480">
            <a:hlinkClick r:id="" action="ppaction://media"/>
            <a:extLst>
              <a:ext uri="{FF2B5EF4-FFF2-40B4-BE49-F238E27FC236}">
                <a16:creationId xmlns:a16="http://schemas.microsoft.com/office/drawing/2014/main" id="{435D4915-11B4-F6E4-09EF-9732E6EAD31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28825" y="1344168"/>
            <a:ext cx="8134350" cy="4572000"/>
          </a:xfrm>
          <a:prstGeom prst="rect">
            <a:avLst/>
          </a:prstGeom>
        </p:spPr>
      </p:pic>
      <p:sp>
        <p:nvSpPr>
          <p:cNvPr id="308" name="OfficialMarking"/>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65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FD95EC1E-C27F-4771-882B-8272D51A8032}" type="slidenum">
              <a:rPr lang="en-US" sz="850" dirty="0">
                <a:solidFill>
                  <a:srgbClr val="5A6672"/>
                </a:solidFill>
                <a:latin typeface="Arial" pitchFamily="34" charset="0"/>
                <a:ea typeface="Arial" pitchFamily="34" charset="-122"/>
                <a:cs typeface="Arial" pitchFamily="34" charset="-120"/>
              </a:rPr>
              <a:t>39</a:t>
            </a:fld>
            <a:endParaRPr lang="en-US" sz="850"/>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Three situations change the standard process</a:t>
            </a:r>
            <a:endParaRPr lang="en-US" sz="2800"/>
          </a:p>
        </p:txBody>
      </p:sp>
      <p:sp>
        <p:nvSpPr>
          <p:cNvPr id="8" name="Shape 5"/>
          <p:cNvSpPr/>
          <p:nvPr/>
        </p:nvSpPr>
        <p:spPr>
          <a:xfrm>
            <a:off x="548640" y="1691640"/>
            <a:ext cx="3566160" cy="4526280"/>
          </a:xfrm>
          <a:prstGeom prst="roundRect">
            <a:avLst>
              <a:gd name="adj" fmla="val 2308"/>
            </a:avLst>
          </a:prstGeom>
          <a:solidFill>
            <a:srgbClr val="EAF3F5"/>
          </a:solidFill>
          <a:ln w="9525">
            <a:solidFill>
              <a:srgbClr val="AECFD9"/>
            </a:solidFill>
            <a:prstDash val="solid"/>
          </a:ln>
        </p:spPr>
        <p:txBody>
          <a:bodyPr/>
          <a:lstStyle/>
          <a:p>
            <a:endParaRPr lang="en-AU"/>
          </a:p>
        </p:txBody>
      </p:sp>
      <p:sp>
        <p:nvSpPr>
          <p:cNvPr id="9" name="Shape 6"/>
          <p:cNvSpPr/>
          <p:nvPr/>
        </p:nvSpPr>
        <p:spPr>
          <a:xfrm>
            <a:off x="822960" y="1965960"/>
            <a:ext cx="493776" cy="493776"/>
          </a:xfrm>
          <a:prstGeom prst="ellipse">
            <a:avLst/>
          </a:prstGeom>
          <a:solidFill>
            <a:srgbClr val="007586"/>
          </a:solidFill>
          <a:ln/>
        </p:spPr>
        <p:txBody>
          <a:bodyPr/>
          <a:lstStyle/>
          <a:p>
            <a:endParaRPr lang="en-AU"/>
          </a:p>
        </p:txBody>
      </p:sp>
      <p:pic>
        <p:nvPicPr>
          <p:cNvPr id="10" name="Image 0" descr="preencoded.png"/>
          <p:cNvPicPr>
            <a:picLocks noChangeAspect="1"/>
          </p:cNvPicPr>
          <p:nvPr/>
        </p:nvPicPr>
        <p:blipFill>
          <a:blip r:embed="rId5"/>
          <a:stretch>
            <a:fillRect/>
          </a:stretch>
        </p:blipFill>
        <p:spPr>
          <a:xfrm>
            <a:off x="956280" y="2099280"/>
            <a:ext cx="227137" cy="227137"/>
          </a:xfrm>
          <a:prstGeom prst="rect">
            <a:avLst/>
          </a:prstGeom>
        </p:spPr>
      </p:pic>
      <p:sp>
        <p:nvSpPr>
          <p:cNvPr id="11" name="Text 7"/>
          <p:cNvSpPr/>
          <p:nvPr/>
        </p:nvSpPr>
        <p:spPr>
          <a:xfrm>
            <a:off x="1463040" y="1892808"/>
            <a:ext cx="2423160" cy="658368"/>
          </a:xfrm>
          <a:prstGeom prst="rect">
            <a:avLst/>
          </a:prstGeom>
          <a:noFill/>
          <a:ln/>
        </p:spPr>
        <p:txBody>
          <a:bodyPr wrap="square" lIns="0" tIns="0" rIns="0" bIns="0" rtlCol="0" anchor="ctr"/>
          <a:lstStyle/>
          <a:p>
            <a:pPr marL="0" indent="0">
              <a:lnSpc>
                <a:spcPct val="100000"/>
              </a:lnSpc>
              <a:buNone/>
            </a:pPr>
            <a:r>
              <a:rPr lang="en-US" sz="1350" b="1">
                <a:solidFill>
                  <a:srgbClr val="005965"/>
                </a:solidFill>
                <a:latin typeface="Arial" pitchFamily="34" charset="0"/>
                <a:ea typeface="Arial" pitchFamily="34" charset="-122"/>
                <a:cs typeface="Arial" pitchFamily="34" charset="-120"/>
              </a:rPr>
              <a:t>Patient opts out</a:t>
            </a:r>
            <a:endParaRPr lang="en-US" sz="1350"/>
          </a:p>
        </p:txBody>
      </p:sp>
      <p:sp>
        <p:nvSpPr>
          <p:cNvPr id="12" name="Text 8"/>
          <p:cNvSpPr/>
          <p:nvPr/>
        </p:nvSpPr>
        <p:spPr>
          <a:xfrm>
            <a:off x="822960" y="2743200"/>
            <a:ext cx="3035808" cy="3246120"/>
          </a:xfrm>
          <a:prstGeom prst="rect">
            <a:avLst/>
          </a:prstGeom>
          <a:noFill/>
          <a:ln/>
        </p:spPr>
        <p:txBody>
          <a:bodyPr wrap="square" lIns="0" tIns="0" rIns="0" bIns="0" rtlCol="0" anchor="t"/>
          <a:lstStyle/>
          <a:p>
            <a:pPr marL="127000" indent="-127000">
              <a:lnSpc>
                <a:spcPct val="106000"/>
              </a:lnSpc>
              <a:spcAft>
                <a:spcPts val="800"/>
              </a:spcAft>
              <a:buSzPct val="100000"/>
              <a:buChar char="•"/>
            </a:pPr>
            <a:r>
              <a:rPr lang="en-US" sz="1200">
                <a:solidFill>
                  <a:srgbClr val="222222"/>
                </a:solidFill>
                <a:latin typeface="Arial" panose="020B0604020202020204" pitchFamily="34" charset="0"/>
                <a:ea typeface="Arial" pitchFamily="34" charset="-122"/>
                <a:cs typeface="Arial" panose="020B0604020202020204" pitchFamily="34" charset="0"/>
              </a:rPr>
              <a:t>Ask the patient to sign a statement confirming the decision, and store it appropriately</a:t>
            </a:r>
            <a:endParaRPr lang="en-US" sz="1200">
              <a:latin typeface="Arial" panose="020B0604020202020204" pitchFamily="34" charset="0"/>
              <a:cs typeface="Arial" panose="020B0604020202020204" pitchFamily="34" charset="0"/>
            </a:endParaRPr>
          </a:p>
          <a:p>
            <a:pPr marL="127000" indent="-127000">
              <a:lnSpc>
                <a:spcPct val="106000"/>
              </a:lnSpc>
              <a:spcAft>
                <a:spcPts val="800"/>
              </a:spcAft>
              <a:buSzPct val="100000"/>
              <a:buChar char="•"/>
            </a:pPr>
            <a:r>
              <a:rPr lang="en-US" sz="1200">
                <a:solidFill>
                  <a:srgbClr val="222222"/>
                </a:solidFill>
                <a:latin typeface="Arial" panose="020B0604020202020204" pitchFamily="34" charset="0"/>
                <a:ea typeface="Arial" pitchFamily="34" charset="-122"/>
                <a:cs typeface="Arial" panose="020B0604020202020204" pitchFamily="34" charset="0"/>
              </a:rPr>
              <a:t>Provide a contact (e.g. consumer liaison officer) so they can re-enter the process at any time</a:t>
            </a:r>
            <a:endParaRPr lang="en-US" sz="1200">
              <a:latin typeface="Arial" panose="020B0604020202020204" pitchFamily="34" charset="0"/>
              <a:cs typeface="Arial" panose="020B0604020202020204" pitchFamily="34" charset="0"/>
            </a:endParaRPr>
          </a:p>
          <a:p>
            <a:pPr marL="127000" indent="-127000">
              <a:lnSpc>
                <a:spcPct val="106000"/>
              </a:lnSpc>
              <a:spcAft>
                <a:spcPts val="800"/>
              </a:spcAft>
              <a:buSzPct val="100000"/>
              <a:buChar char="•"/>
            </a:pPr>
            <a:r>
              <a:rPr lang="en-US" sz="1200">
                <a:solidFill>
                  <a:srgbClr val="222222"/>
                </a:solidFill>
                <a:latin typeface="Arial" panose="020B0604020202020204" pitchFamily="34" charset="0"/>
                <a:ea typeface="Arial" pitchFamily="34" charset="-122"/>
                <a:cs typeface="Arial" panose="020B0604020202020204" pitchFamily="34" charset="0"/>
              </a:rPr>
              <a:t>While opted out, the entity need not comply with the SDC requirements</a:t>
            </a:r>
            <a:endParaRPr lang="en-US" sz="1200">
              <a:latin typeface="Arial" panose="020B0604020202020204" pitchFamily="34" charset="0"/>
              <a:cs typeface="Arial" panose="020B0604020202020204" pitchFamily="34" charset="0"/>
            </a:endParaRPr>
          </a:p>
          <a:p>
            <a:pPr marL="127000" indent="-127000">
              <a:lnSpc>
                <a:spcPct val="106000"/>
              </a:lnSpc>
              <a:spcAft>
                <a:spcPts val="800"/>
              </a:spcAft>
              <a:buSzPct val="100000"/>
              <a:buChar char="•"/>
            </a:pPr>
            <a:r>
              <a:rPr lang="en-US" sz="1200">
                <a:solidFill>
                  <a:srgbClr val="222222"/>
                </a:solidFill>
                <a:latin typeface="Arial" panose="020B0604020202020204" pitchFamily="34" charset="0"/>
                <a:ea typeface="Arial" pitchFamily="34" charset="-122"/>
                <a:cs typeface="Arial" panose="020B0604020202020204" pitchFamily="34" charset="0"/>
              </a:rPr>
              <a:t>If the patient re-engages, document the recommencement date and follow the Guidelines from there</a:t>
            </a:r>
            <a:endParaRPr lang="en-US" sz="1200">
              <a:latin typeface="Arial" panose="020B0604020202020204" pitchFamily="34" charset="0"/>
              <a:cs typeface="Arial" panose="020B0604020202020204" pitchFamily="34" charset="0"/>
            </a:endParaRPr>
          </a:p>
        </p:txBody>
      </p:sp>
      <p:sp>
        <p:nvSpPr>
          <p:cNvPr id="14" name="Shape 9"/>
          <p:cNvSpPr/>
          <p:nvPr/>
        </p:nvSpPr>
        <p:spPr>
          <a:xfrm>
            <a:off x="4315968" y="1691640"/>
            <a:ext cx="3566160" cy="4526280"/>
          </a:xfrm>
          <a:prstGeom prst="roundRect">
            <a:avLst>
              <a:gd name="adj" fmla="val 2308"/>
            </a:avLst>
          </a:prstGeom>
          <a:solidFill>
            <a:srgbClr val="EAF3F5"/>
          </a:solidFill>
          <a:ln w="9525">
            <a:solidFill>
              <a:srgbClr val="AECFD9"/>
            </a:solidFill>
            <a:prstDash val="solid"/>
          </a:ln>
        </p:spPr>
        <p:txBody>
          <a:bodyPr/>
          <a:lstStyle/>
          <a:p>
            <a:endParaRPr lang="en-AU"/>
          </a:p>
        </p:txBody>
      </p:sp>
      <p:sp>
        <p:nvSpPr>
          <p:cNvPr id="15" name="Shape 10"/>
          <p:cNvSpPr/>
          <p:nvPr/>
        </p:nvSpPr>
        <p:spPr>
          <a:xfrm>
            <a:off x="4590288" y="1965960"/>
            <a:ext cx="493776" cy="493776"/>
          </a:xfrm>
          <a:prstGeom prst="ellipse">
            <a:avLst/>
          </a:prstGeom>
          <a:solidFill>
            <a:srgbClr val="007586"/>
          </a:solidFill>
          <a:ln/>
        </p:spPr>
        <p:txBody>
          <a:bodyPr/>
          <a:lstStyle/>
          <a:p>
            <a:endParaRPr lang="en-AU"/>
          </a:p>
        </p:txBody>
      </p:sp>
      <p:pic>
        <p:nvPicPr>
          <p:cNvPr id="16" name="Image 2" descr="preencoded.png"/>
          <p:cNvPicPr>
            <a:picLocks noChangeAspect="1"/>
          </p:cNvPicPr>
          <p:nvPr/>
        </p:nvPicPr>
        <p:blipFill>
          <a:blip r:embed="rId6"/>
          <a:stretch>
            <a:fillRect/>
          </a:stretch>
        </p:blipFill>
        <p:spPr>
          <a:xfrm>
            <a:off x="4723608" y="2099280"/>
            <a:ext cx="227137" cy="227137"/>
          </a:xfrm>
          <a:prstGeom prst="rect">
            <a:avLst/>
          </a:prstGeom>
        </p:spPr>
      </p:pic>
      <p:sp>
        <p:nvSpPr>
          <p:cNvPr id="17" name="Text 11"/>
          <p:cNvSpPr/>
          <p:nvPr/>
        </p:nvSpPr>
        <p:spPr>
          <a:xfrm>
            <a:off x="5230368" y="1892808"/>
            <a:ext cx="2423160" cy="658368"/>
          </a:xfrm>
          <a:prstGeom prst="rect">
            <a:avLst/>
          </a:prstGeom>
          <a:noFill/>
          <a:ln/>
        </p:spPr>
        <p:txBody>
          <a:bodyPr wrap="square" lIns="0" tIns="0" rIns="0" bIns="0" rtlCol="0" anchor="ctr"/>
          <a:lstStyle/>
          <a:p>
            <a:pPr marL="0" indent="0">
              <a:lnSpc>
                <a:spcPct val="100000"/>
              </a:lnSpc>
              <a:buNone/>
            </a:pPr>
            <a:r>
              <a:rPr lang="en-US" sz="1350" b="1">
                <a:solidFill>
                  <a:srgbClr val="005965"/>
                </a:solidFill>
                <a:latin typeface="Arial" pitchFamily="34" charset="0"/>
                <a:ea typeface="Arial" pitchFamily="34" charset="-122"/>
                <a:cs typeface="Arial" pitchFamily="34" charset="-120"/>
              </a:rPr>
              <a:t>Patient requests a delay</a:t>
            </a:r>
            <a:endParaRPr lang="en-US" sz="1350"/>
          </a:p>
        </p:txBody>
      </p:sp>
      <p:sp>
        <p:nvSpPr>
          <p:cNvPr id="18" name="Text 12"/>
          <p:cNvSpPr/>
          <p:nvPr/>
        </p:nvSpPr>
        <p:spPr>
          <a:xfrm>
            <a:off x="4590288" y="2743200"/>
            <a:ext cx="3035808" cy="3246120"/>
          </a:xfrm>
          <a:prstGeom prst="rect">
            <a:avLst/>
          </a:prstGeom>
          <a:noFill/>
          <a:ln/>
        </p:spPr>
        <p:txBody>
          <a:bodyPr wrap="square" lIns="0" tIns="0" rIns="0" bIns="0" rtlCol="0" anchor="t"/>
          <a:lstStyle/>
          <a:p>
            <a:pPr marL="127000" indent="-127000">
              <a:lnSpc>
                <a:spcPct val="106000"/>
              </a:lnSpc>
              <a:spcAft>
                <a:spcPts val="800"/>
              </a:spcAft>
              <a:buSzPct val="100000"/>
              <a:buChar char="•"/>
            </a:pPr>
            <a:r>
              <a:rPr lang="en-US" sz="1200">
                <a:solidFill>
                  <a:srgbClr val="222222"/>
                </a:solidFill>
                <a:latin typeface="Arial" panose="020B0604020202020204" pitchFamily="34" charset="0"/>
                <a:ea typeface="Arial" pitchFamily="34" charset="-122"/>
                <a:cs typeface="Arial" panose="020B0604020202020204" pitchFamily="34" charset="0"/>
              </a:rPr>
              <a:t>Negotiate a preferred date to make contact, or provide a contact if the patient prefers to re-initiate</a:t>
            </a:r>
            <a:endParaRPr lang="en-US" sz="1200">
              <a:latin typeface="Arial" panose="020B0604020202020204" pitchFamily="34" charset="0"/>
              <a:cs typeface="Arial" panose="020B0604020202020204" pitchFamily="34" charset="0"/>
            </a:endParaRPr>
          </a:p>
          <a:p>
            <a:pPr marL="127000" indent="-127000">
              <a:lnSpc>
                <a:spcPct val="106000"/>
              </a:lnSpc>
              <a:spcAft>
                <a:spcPts val="800"/>
              </a:spcAft>
              <a:buSzPct val="100000"/>
              <a:buChar char="•"/>
            </a:pPr>
            <a:r>
              <a:rPr lang="en-US" sz="1200">
                <a:solidFill>
                  <a:srgbClr val="222222"/>
                </a:solidFill>
                <a:latin typeface="Arial" panose="020B0604020202020204" pitchFamily="34" charset="0"/>
                <a:ea typeface="Arial" pitchFamily="34" charset="-122"/>
                <a:cs typeface="Arial" panose="020B0604020202020204" pitchFamily="34" charset="0"/>
              </a:rPr>
              <a:t>Document the agreed commencement date, then follow the Guidelines</a:t>
            </a:r>
            <a:endParaRPr lang="en-US" sz="1200">
              <a:latin typeface="Arial" panose="020B0604020202020204" pitchFamily="34" charset="0"/>
              <a:cs typeface="Arial" panose="020B0604020202020204" pitchFamily="34" charset="0"/>
            </a:endParaRPr>
          </a:p>
          <a:p>
            <a:pPr marL="127000" indent="-127000">
              <a:lnSpc>
                <a:spcPct val="106000"/>
              </a:lnSpc>
              <a:buSzPct val="100000"/>
              <a:buChar char="•"/>
            </a:pPr>
            <a:r>
              <a:rPr lang="en-US" sz="1200" b="1">
                <a:solidFill>
                  <a:srgbClr val="E6643C"/>
                </a:solidFill>
                <a:latin typeface="Arial" panose="020B0604020202020204" pitchFamily="34" charset="0"/>
                <a:ea typeface="Arial" pitchFamily="34" charset="-122"/>
                <a:cs typeface="Arial" panose="020B0604020202020204" pitchFamily="34" charset="0"/>
              </a:rPr>
              <a:t>The review continues: </a:t>
            </a:r>
            <a:r>
              <a:rPr lang="en-US" sz="1200">
                <a:solidFill>
                  <a:srgbClr val="222222"/>
                </a:solidFill>
                <a:latin typeface="Arial" panose="020B0604020202020204" pitchFamily="34" charset="0"/>
                <a:ea typeface="Arial" pitchFamily="34" charset="-122"/>
                <a:cs typeface="Arial" panose="020B0604020202020204" pitchFamily="34" charset="0"/>
              </a:rPr>
              <a:t>Requirements 6–9 proceed regardless of any delay to the meeting</a:t>
            </a:r>
            <a:endParaRPr lang="en-US" sz="1200">
              <a:latin typeface="Arial" panose="020B0604020202020204" pitchFamily="34" charset="0"/>
              <a:cs typeface="Arial" panose="020B0604020202020204" pitchFamily="34" charset="0"/>
            </a:endParaRPr>
          </a:p>
        </p:txBody>
      </p:sp>
      <p:sp>
        <p:nvSpPr>
          <p:cNvPr id="20" name="Shape 13"/>
          <p:cNvSpPr/>
          <p:nvPr/>
        </p:nvSpPr>
        <p:spPr>
          <a:xfrm>
            <a:off x="8083296" y="1691640"/>
            <a:ext cx="3566160" cy="4526280"/>
          </a:xfrm>
          <a:prstGeom prst="roundRect">
            <a:avLst>
              <a:gd name="adj" fmla="val 2308"/>
            </a:avLst>
          </a:prstGeom>
          <a:solidFill>
            <a:srgbClr val="EAF3F5"/>
          </a:solidFill>
          <a:ln w="9525">
            <a:solidFill>
              <a:srgbClr val="AECFD9"/>
            </a:solidFill>
            <a:prstDash val="solid"/>
          </a:ln>
        </p:spPr>
        <p:txBody>
          <a:bodyPr/>
          <a:lstStyle/>
          <a:p>
            <a:endParaRPr lang="en-AU"/>
          </a:p>
        </p:txBody>
      </p:sp>
      <p:sp>
        <p:nvSpPr>
          <p:cNvPr id="21" name="Shape 14"/>
          <p:cNvSpPr/>
          <p:nvPr/>
        </p:nvSpPr>
        <p:spPr>
          <a:xfrm>
            <a:off x="8357616" y="1965960"/>
            <a:ext cx="493776" cy="493776"/>
          </a:xfrm>
          <a:prstGeom prst="ellipse">
            <a:avLst/>
          </a:prstGeom>
          <a:solidFill>
            <a:srgbClr val="007586"/>
          </a:solidFill>
          <a:ln/>
        </p:spPr>
        <p:txBody>
          <a:bodyPr/>
          <a:lstStyle/>
          <a:p>
            <a:endParaRPr lang="en-AU"/>
          </a:p>
        </p:txBody>
      </p:sp>
      <p:pic>
        <p:nvPicPr>
          <p:cNvPr id="22" name="Image 4" descr="preencoded.png"/>
          <p:cNvPicPr>
            <a:picLocks noChangeAspect="1"/>
          </p:cNvPicPr>
          <p:nvPr/>
        </p:nvPicPr>
        <p:blipFill>
          <a:blip r:embed="rId7"/>
          <a:stretch>
            <a:fillRect/>
          </a:stretch>
        </p:blipFill>
        <p:spPr>
          <a:xfrm>
            <a:off x="8490936" y="2099280"/>
            <a:ext cx="227137" cy="227137"/>
          </a:xfrm>
          <a:prstGeom prst="rect">
            <a:avLst/>
          </a:prstGeom>
        </p:spPr>
      </p:pic>
      <p:sp>
        <p:nvSpPr>
          <p:cNvPr id="23" name="Text 15"/>
          <p:cNvSpPr/>
          <p:nvPr/>
        </p:nvSpPr>
        <p:spPr>
          <a:xfrm>
            <a:off x="8997696" y="1892808"/>
            <a:ext cx="2423160" cy="658368"/>
          </a:xfrm>
          <a:prstGeom prst="rect">
            <a:avLst/>
          </a:prstGeom>
          <a:noFill/>
          <a:ln/>
        </p:spPr>
        <p:txBody>
          <a:bodyPr wrap="square" lIns="0" tIns="0" rIns="0" bIns="0" rtlCol="0" anchor="ctr"/>
          <a:lstStyle/>
          <a:p>
            <a:pPr marL="0" indent="0">
              <a:lnSpc>
                <a:spcPct val="100000"/>
              </a:lnSpc>
              <a:buNone/>
            </a:pPr>
            <a:r>
              <a:rPr lang="en-US" sz="1350" b="1">
                <a:solidFill>
                  <a:srgbClr val="005965"/>
                </a:solidFill>
                <a:latin typeface="Arial" pitchFamily="34" charset="0"/>
                <a:ea typeface="Arial" pitchFamily="34" charset="-122"/>
                <a:cs typeface="Arial" pitchFamily="34" charset="-120"/>
              </a:rPr>
              <a:t>Patient lacks capacity or is medically unable</a:t>
            </a:r>
            <a:endParaRPr lang="en-US" sz="1350"/>
          </a:p>
        </p:txBody>
      </p:sp>
      <p:sp>
        <p:nvSpPr>
          <p:cNvPr id="24" name="Text 16"/>
          <p:cNvSpPr/>
          <p:nvPr/>
        </p:nvSpPr>
        <p:spPr>
          <a:xfrm>
            <a:off x="8357616" y="2743200"/>
            <a:ext cx="3035808" cy="3246120"/>
          </a:xfrm>
          <a:prstGeom prst="rect">
            <a:avLst/>
          </a:prstGeom>
          <a:noFill/>
          <a:ln/>
        </p:spPr>
        <p:txBody>
          <a:bodyPr wrap="square" lIns="0" tIns="0" rIns="0" bIns="0" rtlCol="0" anchor="t"/>
          <a:lstStyle/>
          <a:p>
            <a:pPr marL="127000" indent="-127000">
              <a:lnSpc>
                <a:spcPct val="106000"/>
              </a:lnSpc>
              <a:spcAft>
                <a:spcPts val="800"/>
              </a:spcAft>
              <a:buSzPct val="100000"/>
              <a:buChar char="•"/>
            </a:pPr>
            <a:r>
              <a:rPr lang="en-US" sz="1200">
                <a:solidFill>
                  <a:srgbClr val="222222"/>
                </a:solidFill>
                <a:latin typeface="Arial" panose="020B0604020202020204" pitchFamily="34" charset="0"/>
                <a:ea typeface="Arial" pitchFamily="34" charset="-122"/>
                <a:cs typeface="Arial" panose="020B0604020202020204" pitchFamily="34" charset="0"/>
              </a:rPr>
              <a:t>Undertake SDC with the patient’s nominee, immediate family, carer or next of kin, unless unavailable or opted out</a:t>
            </a:r>
            <a:endParaRPr lang="en-US" sz="1200">
              <a:latin typeface="Arial" panose="020B0604020202020204" pitchFamily="34" charset="0"/>
              <a:cs typeface="Arial" panose="020B0604020202020204" pitchFamily="34" charset="0"/>
            </a:endParaRPr>
          </a:p>
          <a:p>
            <a:pPr marL="127000" indent="-127000">
              <a:lnSpc>
                <a:spcPct val="106000"/>
              </a:lnSpc>
              <a:spcAft>
                <a:spcPts val="800"/>
              </a:spcAft>
              <a:buSzPct val="100000"/>
              <a:buChar char="•"/>
            </a:pPr>
            <a:r>
              <a:rPr lang="en-US" sz="1200">
                <a:solidFill>
                  <a:srgbClr val="222222"/>
                </a:solidFill>
                <a:latin typeface="Arial" panose="020B0604020202020204" pitchFamily="34" charset="0"/>
                <a:ea typeface="Arial" pitchFamily="34" charset="-122"/>
                <a:cs typeface="Arial" panose="020B0604020202020204" pitchFamily="34" charset="0"/>
              </a:rPr>
              <a:t>If the patient recovers capacity, recommence SDC with the patient (unless they opt out)</a:t>
            </a:r>
            <a:endParaRPr lang="en-US" sz="1200">
              <a:latin typeface="Arial" panose="020B0604020202020204" pitchFamily="34" charset="0"/>
              <a:cs typeface="Arial" panose="020B0604020202020204" pitchFamily="34" charset="0"/>
            </a:endParaRPr>
          </a:p>
          <a:p>
            <a:pPr marL="127000" indent="-127000">
              <a:lnSpc>
                <a:spcPct val="106000"/>
              </a:lnSpc>
              <a:spcAft>
                <a:spcPts val="800"/>
              </a:spcAft>
              <a:buSzPct val="100000"/>
              <a:buChar char="•"/>
            </a:pPr>
            <a:r>
              <a:rPr lang="en-US" sz="1200">
                <a:solidFill>
                  <a:srgbClr val="222222"/>
                </a:solidFill>
                <a:latin typeface="Arial" panose="020B0604020202020204" pitchFamily="34" charset="0"/>
                <a:ea typeface="Arial" pitchFamily="34" charset="-122"/>
                <a:cs typeface="Arial" panose="020B0604020202020204" pitchFamily="34" charset="0"/>
              </a:rPr>
              <a:t>Clearly document the agreed recommencement date and follow the Guidelines</a:t>
            </a:r>
            <a:endParaRPr lang="en-US" sz="1200">
              <a:latin typeface="Arial" panose="020B0604020202020204" pitchFamily="34" charset="0"/>
              <a:cs typeface="Arial" panose="020B0604020202020204" pitchFamily="34" charset="0"/>
            </a:endParaRPr>
          </a:p>
        </p:txBody>
      </p:sp>
      <p:sp>
        <p:nvSpPr>
          <p:cNvPr id="26" name="OfficialMarking"/>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3" name="Shape 12">
            <a:extLst>
              <a:ext uri="{FF2B5EF4-FFF2-40B4-BE49-F238E27FC236}">
                <a16:creationId xmlns:a16="http://schemas.microsoft.com/office/drawing/2014/main" id="{3D3A4E0B-A33D-237A-BB71-3AD013D6D970}"/>
              </a:ext>
            </a:extLst>
          </p:cNvPr>
          <p:cNvSpPr/>
          <p:nvPr/>
        </p:nvSpPr>
        <p:spPr>
          <a:xfrm>
            <a:off x="654050" y="5325364"/>
            <a:ext cx="3405886" cy="822960"/>
          </a:xfrm>
          <a:prstGeom prst="roundRect">
            <a:avLst>
              <a:gd name="adj" fmla="val 8889"/>
            </a:avLst>
          </a:prstGeom>
          <a:solidFill>
            <a:srgbClr val="FDF0EB"/>
          </a:solidFill>
          <a:ln w="12700">
            <a:solidFill>
              <a:srgbClr val="E6643C"/>
            </a:solidFill>
            <a:prstDash val="solid"/>
          </a:ln>
        </p:spPr>
        <p:txBody>
          <a:bodyPr/>
          <a:lstStyle/>
          <a:p>
            <a:endParaRPr lang="en-AU"/>
          </a:p>
        </p:txBody>
      </p:sp>
      <p:sp>
        <p:nvSpPr>
          <p:cNvPr id="27" name="TextBox 26">
            <a:extLst>
              <a:ext uri="{FF2B5EF4-FFF2-40B4-BE49-F238E27FC236}">
                <a16:creationId xmlns:a16="http://schemas.microsoft.com/office/drawing/2014/main" id="{C3CB2C46-572A-E23F-56B6-40180C399823}"/>
              </a:ext>
            </a:extLst>
          </p:cNvPr>
          <p:cNvSpPr txBox="1"/>
          <p:nvPr/>
        </p:nvSpPr>
        <p:spPr>
          <a:xfrm>
            <a:off x="850870" y="5324166"/>
            <a:ext cx="3209066" cy="1138773"/>
          </a:xfrm>
          <a:prstGeom prst="rect">
            <a:avLst/>
          </a:prstGeom>
          <a:noFill/>
        </p:spPr>
        <p:txBody>
          <a:bodyPr wrap="square" rtlCol="0">
            <a:spAutoFit/>
          </a:bodyPr>
          <a:lstStyle/>
          <a:p>
            <a:pPr fontAlgn="t">
              <a:lnSpc>
                <a:spcPts val="1500"/>
              </a:lnSpc>
              <a:buNone/>
            </a:pPr>
            <a:r>
              <a:rPr lang="en-AU" sz="1200">
                <a:latin typeface="Arial" panose="020B0604020202020204" pitchFamily="34" charset="0"/>
                <a:cs typeface="Arial" panose="020B0604020202020204" pitchFamily="34" charset="0"/>
              </a:rPr>
              <a:t>Patients who opt out of SDC are not subject to Victorian Duty of Candour or SDC requirements unless they later choose to re-engage.</a:t>
            </a:r>
          </a:p>
          <a:p>
            <a:endParaRPr lang="en-AU"/>
          </a:p>
        </p:txBody>
      </p:sp>
      <p:pic>
        <p:nvPicPr>
          <p:cNvPr id="29" name="Graphic 28" descr="Exclamation mark with solid fill">
            <a:extLst>
              <a:ext uri="{FF2B5EF4-FFF2-40B4-BE49-F238E27FC236}">
                <a16:creationId xmlns:a16="http://schemas.microsoft.com/office/drawing/2014/main" id="{582D6043-7BF0-9754-FD29-D5F000AD791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72472" y="5494528"/>
            <a:ext cx="418510" cy="418510"/>
          </a:xfrm>
          <a:prstGeom prst="rect">
            <a:avLst/>
          </a:prstGeom>
        </p:spPr>
      </p:pic>
      <p:pic>
        <p:nvPicPr>
          <p:cNvPr id="34" name="stitched_additional_audio_with_intro">
            <a:hlinkClick r:id="" action="ppaction://media"/>
            <a:extLst>
              <a:ext uri="{FF2B5EF4-FFF2-40B4-BE49-F238E27FC236}">
                <a16:creationId xmlns:a16="http://schemas.microsoft.com/office/drawing/2014/main" id="{14988515-0026-7B0B-0118-E161C7704BB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52225" y="307975"/>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43"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ABFD1767-304D-48BB-877A-1C49F1D923D9}" type="slidenum">
              <a:rPr lang="en-US" sz="850" dirty="0">
                <a:solidFill>
                  <a:srgbClr val="5A6672"/>
                </a:solidFill>
                <a:latin typeface="Arial" pitchFamily="34" charset="0"/>
                <a:ea typeface="Arial" pitchFamily="34" charset="-122"/>
                <a:cs typeface="Arial" pitchFamily="34" charset="-120"/>
              </a:rPr>
              <a:t>4</a:t>
            </a:fld>
            <a:endParaRPr lang="en-US" sz="850"/>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Module Overview</a:t>
            </a:r>
            <a:endParaRPr lang="en-US" sz="2800"/>
          </a:p>
        </p:txBody>
      </p:sp>
      <p:sp>
        <p:nvSpPr>
          <p:cNvPr id="8" name="Shape 5"/>
          <p:cNvSpPr/>
          <p:nvPr/>
        </p:nvSpPr>
        <p:spPr>
          <a:xfrm>
            <a:off x="548640" y="1691640"/>
            <a:ext cx="11091672" cy="1051560"/>
          </a:xfrm>
          <a:prstGeom prst="roundRect">
            <a:avLst>
              <a:gd name="adj" fmla="val 6957"/>
            </a:avLst>
          </a:prstGeom>
          <a:solidFill>
            <a:srgbClr val="FFFFFF"/>
          </a:solidFill>
          <a:ln w="9525">
            <a:solidFill>
              <a:srgbClr val="AECFD9"/>
            </a:solidFill>
            <a:prstDash val="solid"/>
          </a:ln>
        </p:spPr>
        <p:txBody>
          <a:bodyPr/>
          <a:lstStyle/>
          <a:p>
            <a:endParaRPr lang="en-AU"/>
          </a:p>
        </p:txBody>
      </p:sp>
      <p:sp>
        <p:nvSpPr>
          <p:cNvPr id="9" name="Text 6"/>
          <p:cNvSpPr/>
          <p:nvPr/>
        </p:nvSpPr>
        <p:spPr>
          <a:xfrm>
            <a:off x="822960" y="1691640"/>
            <a:ext cx="914400" cy="1051560"/>
          </a:xfrm>
          <a:prstGeom prst="rect">
            <a:avLst/>
          </a:prstGeom>
          <a:noFill/>
          <a:ln/>
        </p:spPr>
        <p:txBody>
          <a:bodyPr wrap="square" lIns="0" tIns="0" rIns="0" bIns="0" rtlCol="0" anchor="ctr"/>
          <a:lstStyle/>
          <a:p>
            <a:pPr marL="0" indent="0">
              <a:buNone/>
            </a:pPr>
            <a:r>
              <a:rPr lang="en-US" sz="3000" b="1">
                <a:solidFill>
                  <a:srgbClr val="007586"/>
                </a:solidFill>
                <a:latin typeface="Arial" pitchFamily="34" charset="0"/>
                <a:ea typeface="Arial" pitchFamily="34" charset="-122"/>
                <a:cs typeface="Arial" pitchFamily="34" charset="-120"/>
              </a:rPr>
              <a:t>01</a:t>
            </a:r>
            <a:endParaRPr lang="en-US" sz="3000"/>
          </a:p>
        </p:txBody>
      </p:sp>
      <p:sp>
        <p:nvSpPr>
          <p:cNvPr id="10" name="Shape 7"/>
          <p:cNvSpPr/>
          <p:nvPr/>
        </p:nvSpPr>
        <p:spPr>
          <a:xfrm>
            <a:off x="1874520" y="1988820"/>
            <a:ext cx="457200" cy="457200"/>
          </a:xfrm>
          <a:prstGeom prst="ellipse">
            <a:avLst/>
          </a:prstGeom>
          <a:solidFill>
            <a:srgbClr val="007586"/>
          </a:solidFill>
          <a:ln/>
        </p:spPr>
        <p:txBody>
          <a:bodyPr/>
          <a:lstStyle/>
          <a:p>
            <a:endParaRPr lang="en-AU"/>
          </a:p>
        </p:txBody>
      </p:sp>
      <p:pic>
        <p:nvPicPr>
          <p:cNvPr id="11" name="Image 0" descr="preencoded.png"/>
          <p:cNvPicPr>
            <a:picLocks noChangeAspect="1"/>
          </p:cNvPicPr>
          <p:nvPr/>
        </p:nvPicPr>
        <p:blipFill>
          <a:blip r:embed="rId3"/>
          <a:stretch>
            <a:fillRect/>
          </a:stretch>
        </p:blipFill>
        <p:spPr>
          <a:xfrm>
            <a:off x="1997964" y="2112264"/>
            <a:ext cx="210312" cy="210312"/>
          </a:xfrm>
          <a:prstGeom prst="rect">
            <a:avLst/>
          </a:prstGeom>
        </p:spPr>
      </p:pic>
      <p:sp>
        <p:nvSpPr>
          <p:cNvPr id="12" name="Text 8"/>
          <p:cNvSpPr/>
          <p:nvPr/>
        </p:nvSpPr>
        <p:spPr>
          <a:xfrm>
            <a:off x="2560320" y="1856232"/>
            <a:ext cx="7680960" cy="365760"/>
          </a:xfrm>
          <a:prstGeom prst="rect">
            <a:avLst/>
          </a:prstGeom>
          <a:noFill/>
          <a:ln/>
        </p:spPr>
        <p:txBody>
          <a:bodyPr wrap="square" lIns="0" tIns="0" rIns="0" bIns="0" rtlCol="0" anchor="ctr"/>
          <a:lstStyle/>
          <a:p>
            <a:pPr marL="0" indent="0">
              <a:buNone/>
            </a:pPr>
            <a:r>
              <a:rPr lang="en-US" sz="1550" b="1">
                <a:solidFill>
                  <a:srgbClr val="1B242A"/>
                </a:solidFill>
                <a:latin typeface="Arial" pitchFamily="34" charset="0"/>
                <a:ea typeface="Arial" pitchFamily="34" charset="-122"/>
                <a:cs typeface="Arial" pitchFamily="34" charset="-120"/>
              </a:rPr>
              <a:t>Understanding Statutory Duty of Candour</a:t>
            </a:r>
            <a:endParaRPr lang="en-US" sz="1550"/>
          </a:p>
        </p:txBody>
      </p:sp>
      <p:sp>
        <p:nvSpPr>
          <p:cNvPr id="13" name="Text 9"/>
          <p:cNvSpPr/>
          <p:nvPr/>
        </p:nvSpPr>
        <p:spPr>
          <a:xfrm>
            <a:off x="2560320" y="2221992"/>
            <a:ext cx="7680960" cy="411480"/>
          </a:xfrm>
          <a:prstGeom prst="rect">
            <a:avLst/>
          </a:prstGeom>
          <a:noFill/>
          <a:ln/>
        </p:spPr>
        <p:txBody>
          <a:bodyPr wrap="square" lIns="0" tIns="0" rIns="0" bIns="0" rtlCol="0" anchor="ctr"/>
          <a:lstStyle/>
          <a:p>
            <a:pPr marL="0" indent="0">
              <a:buNone/>
            </a:pPr>
            <a:r>
              <a:rPr lang="en-US" sz="1200">
                <a:latin typeface="Arial" pitchFamily="34" charset="0"/>
                <a:ea typeface="Arial" pitchFamily="34" charset="-122"/>
                <a:cs typeface="Arial" pitchFamily="34" charset="-120"/>
              </a:rPr>
              <a:t>Definitions, who must comply, the protected apology and why the duty matters.</a:t>
            </a:r>
            <a:endParaRPr lang="en-US" sz="1200"/>
          </a:p>
        </p:txBody>
      </p:sp>
      <p:pic>
        <p:nvPicPr>
          <p:cNvPr id="14" name="Image 1"/>
          <p:cNvPicPr>
            <a:picLocks noChangeAspect="1"/>
          </p:cNvPicPr>
          <p:nvPr/>
        </p:nvPicPr>
        <p:blipFill>
          <a:blip r:embed="rId4"/>
          <a:srcRect/>
          <a:stretch/>
        </p:blipFill>
        <p:spPr>
          <a:xfrm>
            <a:off x="10456900" y="1799450"/>
            <a:ext cx="835940" cy="835940"/>
          </a:xfrm>
          <a:prstGeom prst="rect">
            <a:avLst/>
          </a:prstGeom>
        </p:spPr>
      </p:pic>
      <p:sp>
        <p:nvSpPr>
          <p:cNvPr id="15" name="Shape 10"/>
          <p:cNvSpPr/>
          <p:nvPr/>
        </p:nvSpPr>
        <p:spPr>
          <a:xfrm>
            <a:off x="548640" y="2871216"/>
            <a:ext cx="11091672" cy="1051560"/>
          </a:xfrm>
          <a:prstGeom prst="roundRect">
            <a:avLst>
              <a:gd name="adj" fmla="val 6957"/>
            </a:avLst>
          </a:prstGeom>
          <a:solidFill>
            <a:srgbClr val="EAF3F5"/>
          </a:solidFill>
          <a:ln w="9525">
            <a:solidFill>
              <a:srgbClr val="AECFD9"/>
            </a:solidFill>
            <a:prstDash val="solid"/>
          </a:ln>
        </p:spPr>
        <p:txBody>
          <a:bodyPr/>
          <a:lstStyle/>
          <a:p>
            <a:endParaRPr lang="en-AU"/>
          </a:p>
        </p:txBody>
      </p:sp>
      <p:sp>
        <p:nvSpPr>
          <p:cNvPr id="16" name="Text 11"/>
          <p:cNvSpPr/>
          <p:nvPr/>
        </p:nvSpPr>
        <p:spPr>
          <a:xfrm>
            <a:off x="822960" y="2871216"/>
            <a:ext cx="914400" cy="1051560"/>
          </a:xfrm>
          <a:prstGeom prst="rect">
            <a:avLst/>
          </a:prstGeom>
          <a:noFill/>
          <a:ln/>
        </p:spPr>
        <p:txBody>
          <a:bodyPr wrap="square" lIns="0" tIns="0" rIns="0" bIns="0" rtlCol="0" anchor="ctr"/>
          <a:lstStyle/>
          <a:p>
            <a:pPr marL="0" indent="0">
              <a:buNone/>
            </a:pPr>
            <a:r>
              <a:rPr lang="en-US" sz="3000" b="1">
                <a:solidFill>
                  <a:srgbClr val="007586"/>
                </a:solidFill>
                <a:latin typeface="Arial" pitchFamily="34" charset="0"/>
                <a:ea typeface="Arial" pitchFamily="34" charset="-122"/>
                <a:cs typeface="Arial" pitchFamily="34" charset="-120"/>
              </a:rPr>
              <a:t>02</a:t>
            </a:r>
            <a:endParaRPr lang="en-US" sz="3000"/>
          </a:p>
        </p:txBody>
      </p:sp>
      <p:sp>
        <p:nvSpPr>
          <p:cNvPr id="17" name="Shape 12"/>
          <p:cNvSpPr/>
          <p:nvPr/>
        </p:nvSpPr>
        <p:spPr>
          <a:xfrm>
            <a:off x="1874520" y="3168396"/>
            <a:ext cx="457200" cy="457200"/>
          </a:xfrm>
          <a:prstGeom prst="ellipse">
            <a:avLst/>
          </a:prstGeom>
          <a:solidFill>
            <a:srgbClr val="007586"/>
          </a:solidFill>
          <a:ln/>
        </p:spPr>
        <p:txBody>
          <a:bodyPr/>
          <a:lstStyle/>
          <a:p>
            <a:endParaRPr lang="en-AU"/>
          </a:p>
        </p:txBody>
      </p:sp>
      <p:pic>
        <p:nvPicPr>
          <p:cNvPr id="18" name="Image 2" descr="preencoded.png"/>
          <p:cNvPicPr>
            <a:picLocks noChangeAspect="1"/>
          </p:cNvPicPr>
          <p:nvPr/>
        </p:nvPicPr>
        <p:blipFill>
          <a:blip r:embed="rId5"/>
          <a:stretch>
            <a:fillRect/>
          </a:stretch>
        </p:blipFill>
        <p:spPr>
          <a:xfrm>
            <a:off x="1997964" y="3291840"/>
            <a:ext cx="210312" cy="210312"/>
          </a:xfrm>
          <a:prstGeom prst="rect">
            <a:avLst/>
          </a:prstGeom>
        </p:spPr>
      </p:pic>
      <p:sp>
        <p:nvSpPr>
          <p:cNvPr id="19" name="Text 13"/>
          <p:cNvSpPr/>
          <p:nvPr/>
        </p:nvSpPr>
        <p:spPr>
          <a:xfrm>
            <a:off x="2560320" y="3035808"/>
            <a:ext cx="7680960" cy="365760"/>
          </a:xfrm>
          <a:prstGeom prst="rect">
            <a:avLst/>
          </a:prstGeom>
          <a:noFill/>
          <a:ln/>
        </p:spPr>
        <p:txBody>
          <a:bodyPr wrap="square" lIns="0" tIns="0" rIns="0" bIns="0" rtlCol="0" anchor="ctr"/>
          <a:lstStyle/>
          <a:p>
            <a:pPr marL="0" indent="0">
              <a:buNone/>
            </a:pPr>
            <a:r>
              <a:rPr lang="en-US" sz="1550" b="1">
                <a:solidFill>
                  <a:srgbClr val="1B242A"/>
                </a:solidFill>
                <a:latin typeface="Arial" pitchFamily="34" charset="0"/>
                <a:ea typeface="Arial" pitchFamily="34" charset="-122"/>
                <a:cs typeface="Arial" pitchFamily="34" charset="-120"/>
              </a:rPr>
              <a:t>The SDC process</a:t>
            </a:r>
            <a:endParaRPr lang="en-US" sz="1550"/>
          </a:p>
        </p:txBody>
      </p:sp>
      <p:sp>
        <p:nvSpPr>
          <p:cNvPr id="20" name="Text 14"/>
          <p:cNvSpPr/>
          <p:nvPr/>
        </p:nvSpPr>
        <p:spPr>
          <a:xfrm>
            <a:off x="2560320" y="3401568"/>
            <a:ext cx="7680960" cy="411480"/>
          </a:xfrm>
          <a:prstGeom prst="rect">
            <a:avLst/>
          </a:prstGeom>
          <a:noFill/>
          <a:ln/>
        </p:spPr>
        <p:txBody>
          <a:bodyPr wrap="square" lIns="0" tIns="0" rIns="0" bIns="0" rtlCol="0" anchor="ctr"/>
          <a:lstStyle/>
          <a:p>
            <a:pPr marL="0" indent="0">
              <a:buNone/>
            </a:pPr>
            <a:r>
              <a:rPr lang="en-US" sz="1200">
                <a:latin typeface="Arial" pitchFamily="34" charset="0"/>
                <a:ea typeface="Arial" pitchFamily="34" charset="-122"/>
                <a:cs typeface="Arial" pitchFamily="34" charset="-120"/>
              </a:rPr>
              <a:t>Three stages and seven requirements, from the first apology to the final review report.</a:t>
            </a:r>
            <a:endParaRPr lang="en-US" sz="1200"/>
          </a:p>
        </p:txBody>
      </p:sp>
      <p:pic>
        <p:nvPicPr>
          <p:cNvPr id="21" name="Image 3"/>
          <p:cNvPicPr>
            <a:picLocks noChangeAspect="1"/>
          </p:cNvPicPr>
          <p:nvPr/>
        </p:nvPicPr>
        <p:blipFill>
          <a:blip r:embed="rId6"/>
          <a:srcRect/>
          <a:stretch/>
        </p:blipFill>
        <p:spPr>
          <a:xfrm>
            <a:off x="10394535" y="2976372"/>
            <a:ext cx="841248" cy="841248"/>
          </a:xfrm>
          <a:prstGeom prst="ellipse">
            <a:avLst/>
          </a:prstGeom>
        </p:spPr>
      </p:pic>
      <p:sp>
        <p:nvSpPr>
          <p:cNvPr id="22" name="Shape 15"/>
          <p:cNvSpPr/>
          <p:nvPr/>
        </p:nvSpPr>
        <p:spPr>
          <a:xfrm>
            <a:off x="548640" y="4050792"/>
            <a:ext cx="11091672" cy="1051560"/>
          </a:xfrm>
          <a:prstGeom prst="roundRect">
            <a:avLst>
              <a:gd name="adj" fmla="val 6957"/>
            </a:avLst>
          </a:prstGeom>
          <a:solidFill>
            <a:srgbClr val="FFFFFF"/>
          </a:solidFill>
          <a:ln w="9525">
            <a:solidFill>
              <a:srgbClr val="AECFD9"/>
            </a:solidFill>
            <a:prstDash val="solid"/>
          </a:ln>
        </p:spPr>
        <p:txBody>
          <a:bodyPr/>
          <a:lstStyle/>
          <a:p>
            <a:endParaRPr lang="en-AU"/>
          </a:p>
        </p:txBody>
      </p:sp>
      <p:sp>
        <p:nvSpPr>
          <p:cNvPr id="23" name="Text 16"/>
          <p:cNvSpPr/>
          <p:nvPr/>
        </p:nvSpPr>
        <p:spPr>
          <a:xfrm>
            <a:off x="822960" y="4050792"/>
            <a:ext cx="914400" cy="1051560"/>
          </a:xfrm>
          <a:prstGeom prst="rect">
            <a:avLst/>
          </a:prstGeom>
          <a:noFill/>
          <a:ln/>
        </p:spPr>
        <p:txBody>
          <a:bodyPr wrap="square" lIns="0" tIns="0" rIns="0" bIns="0" rtlCol="0" anchor="ctr"/>
          <a:lstStyle/>
          <a:p>
            <a:pPr marL="0" indent="0">
              <a:buNone/>
            </a:pPr>
            <a:r>
              <a:rPr lang="en-US" sz="3000" b="1">
                <a:solidFill>
                  <a:srgbClr val="007586"/>
                </a:solidFill>
                <a:latin typeface="Arial" pitchFamily="34" charset="0"/>
                <a:ea typeface="Arial" pitchFamily="34" charset="-122"/>
                <a:cs typeface="Arial" pitchFamily="34" charset="-120"/>
              </a:rPr>
              <a:t>03</a:t>
            </a:r>
            <a:endParaRPr lang="en-US" sz="3000"/>
          </a:p>
        </p:txBody>
      </p:sp>
      <p:sp>
        <p:nvSpPr>
          <p:cNvPr id="24" name="Shape 17"/>
          <p:cNvSpPr/>
          <p:nvPr/>
        </p:nvSpPr>
        <p:spPr>
          <a:xfrm>
            <a:off x="1874520" y="4347972"/>
            <a:ext cx="457200" cy="457200"/>
          </a:xfrm>
          <a:prstGeom prst="ellipse">
            <a:avLst/>
          </a:prstGeom>
          <a:solidFill>
            <a:srgbClr val="007586"/>
          </a:solidFill>
          <a:ln/>
        </p:spPr>
        <p:txBody>
          <a:bodyPr/>
          <a:lstStyle/>
          <a:p>
            <a:endParaRPr lang="en-AU"/>
          </a:p>
        </p:txBody>
      </p:sp>
      <p:pic>
        <p:nvPicPr>
          <p:cNvPr id="25" name="Image 4" descr="preencoded.png"/>
          <p:cNvPicPr>
            <a:picLocks noChangeAspect="1"/>
          </p:cNvPicPr>
          <p:nvPr/>
        </p:nvPicPr>
        <p:blipFill>
          <a:blip r:embed="rId7"/>
          <a:stretch>
            <a:fillRect/>
          </a:stretch>
        </p:blipFill>
        <p:spPr>
          <a:xfrm>
            <a:off x="1997964" y="4471416"/>
            <a:ext cx="210312" cy="210312"/>
          </a:xfrm>
          <a:prstGeom prst="rect">
            <a:avLst/>
          </a:prstGeom>
        </p:spPr>
      </p:pic>
      <p:sp>
        <p:nvSpPr>
          <p:cNvPr id="26" name="Text 18"/>
          <p:cNvSpPr/>
          <p:nvPr/>
        </p:nvSpPr>
        <p:spPr>
          <a:xfrm>
            <a:off x="2560320" y="4215384"/>
            <a:ext cx="7680960" cy="365760"/>
          </a:xfrm>
          <a:prstGeom prst="rect">
            <a:avLst/>
          </a:prstGeom>
          <a:noFill/>
          <a:ln/>
        </p:spPr>
        <p:txBody>
          <a:bodyPr wrap="square" lIns="0" tIns="0" rIns="0" bIns="0" rtlCol="0" anchor="ctr"/>
          <a:lstStyle/>
          <a:p>
            <a:pPr marL="0" indent="0">
              <a:buNone/>
            </a:pPr>
            <a:r>
              <a:rPr lang="en-US" sz="1550" b="1">
                <a:solidFill>
                  <a:srgbClr val="1B242A"/>
                </a:solidFill>
                <a:latin typeface="Arial" pitchFamily="34" charset="0"/>
                <a:ea typeface="Arial" pitchFamily="34" charset="-122"/>
                <a:cs typeface="Arial" pitchFamily="34" charset="-120"/>
              </a:rPr>
              <a:t>Documentation and reporting</a:t>
            </a:r>
            <a:endParaRPr lang="en-US" sz="1550"/>
          </a:p>
        </p:txBody>
      </p:sp>
      <p:sp>
        <p:nvSpPr>
          <p:cNvPr id="27" name="Text 19"/>
          <p:cNvSpPr/>
          <p:nvPr/>
        </p:nvSpPr>
        <p:spPr>
          <a:xfrm>
            <a:off x="2560320" y="4581144"/>
            <a:ext cx="7680960" cy="411480"/>
          </a:xfrm>
          <a:prstGeom prst="rect">
            <a:avLst/>
          </a:prstGeom>
          <a:noFill/>
          <a:ln/>
        </p:spPr>
        <p:txBody>
          <a:bodyPr wrap="square" lIns="0" tIns="0" rIns="0" bIns="0" rtlCol="0" anchor="ctr"/>
          <a:lstStyle/>
          <a:p>
            <a:pPr marL="0" indent="0">
              <a:buNone/>
            </a:pPr>
            <a:r>
              <a:rPr lang="en-US" sz="1200">
                <a:latin typeface="Arial" pitchFamily="34" charset="0"/>
                <a:ea typeface="Arial" pitchFamily="34" charset="-122"/>
                <a:cs typeface="Arial" pitchFamily="34" charset="-120"/>
              </a:rPr>
              <a:t>Records, compliance reporting and the consequences of non-compliance.</a:t>
            </a:r>
            <a:endParaRPr lang="en-US" sz="1200"/>
          </a:p>
        </p:txBody>
      </p:sp>
      <p:pic>
        <p:nvPicPr>
          <p:cNvPr id="28" name="Image 5" descr="preencoded.png"/>
          <p:cNvPicPr>
            <a:picLocks noChangeAspect="1"/>
          </p:cNvPicPr>
          <p:nvPr/>
        </p:nvPicPr>
        <p:blipFill>
          <a:blip r:embed="rId8"/>
          <a:stretch>
            <a:fillRect/>
          </a:stretch>
        </p:blipFill>
        <p:spPr>
          <a:xfrm>
            <a:off x="10469880" y="4187952"/>
            <a:ext cx="777240" cy="777240"/>
          </a:xfrm>
          <a:prstGeom prst="rect">
            <a:avLst/>
          </a:prstGeom>
        </p:spPr>
      </p:pic>
      <p:sp>
        <p:nvSpPr>
          <p:cNvPr id="29" name="Shape 20"/>
          <p:cNvSpPr/>
          <p:nvPr/>
        </p:nvSpPr>
        <p:spPr>
          <a:xfrm>
            <a:off x="548640" y="5230368"/>
            <a:ext cx="11091672" cy="1051560"/>
          </a:xfrm>
          <a:prstGeom prst="roundRect">
            <a:avLst>
              <a:gd name="adj" fmla="val 6957"/>
            </a:avLst>
          </a:prstGeom>
          <a:solidFill>
            <a:srgbClr val="EAF3F5"/>
          </a:solidFill>
          <a:ln w="9525">
            <a:solidFill>
              <a:srgbClr val="AECFD9"/>
            </a:solidFill>
            <a:prstDash val="solid"/>
          </a:ln>
        </p:spPr>
        <p:txBody>
          <a:bodyPr/>
          <a:lstStyle/>
          <a:p>
            <a:endParaRPr lang="en-AU"/>
          </a:p>
        </p:txBody>
      </p:sp>
      <p:sp>
        <p:nvSpPr>
          <p:cNvPr id="30" name="Text 21"/>
          <p:cNvSpPr/>
          <p:nvPr/>
        </p:nvSpPr>
        <p:spPr>
          <a:xfrm>
            <a:off x="822960" y="5230368"/>
            <a:ext cx="914400" cy="1051560"/>
          </a:xfrm>
          <a:prstGeom prst="rect">
            <a:avLst/>
          </a:prstGeom>
          <a:noFill/>
          <a:ln/>
        </p:spPr>
        <p:txBody>
          <a:bodyPr wrap="square" lIns="0" tIns="0" rIns="0" bIns="0" rtlCol="0" anchor="ctr"/>
          <a:lstStyle/>
          <a:p>
            <a:pPr marL="0" indent="0">
              <a:buNone/>
            </a:pPr>
            <a:r>
              <a:rPr lang="en-US" sz="3000" b="1">
                <a:solidFill>
                  <a:srgbClr val="007586"/>
                </a:solidFill>
                <a:latin typeface="Arial" pitchFamily="34" charset="0"/>
                <a:ea typeface="Arial" pitchFamily="34" charset="-122"/>
                <a:cs typeface="Arial" pitchFamily="34" charset="-120"/>
              </a:rPr>
              <a:t>04</a:t>
            </a:r>
            <a:endParaRPr lang="en-US" sz="3000"/>
          </a:p>
        </p:txBody>
      </p:sp>
      <p:sp>
        <p:nvSpPr>
          <p:cNvPr id="31" name="Shape 22"/>
          <p:cNvSpPr/>
          <p:nvPr/>
        </p:nvSpPr>
        <p:spPr>
          <a:xfrm>
            <a:off x="1874520" y="5527548"/>
            <a:ext cx="457200" cy="457200"/>
          </a:xfrm>
          <a:prstGeom prst="ellipse">
            <a:avLst/>
          </a:prstGeom>
          <a:solidFill>
            <a:srgbClr val="007586"/>
          </a:solidFill>
          <a:ln/>
        </p:spPr>
        <p:txBody>
          <a:bodyPr/>
          <a:lstStyle/>
          <a:p>
            <a:endParaRPr lang="en-AU"/>
          </a:p>
        </p:txBody>
      </p:sp>
      <p:pic>
        <p:nvPicPr>
          <p:cNvPr id="32" name="Image 6" descr="preencoded.png"/>
          <p:cNvPicPr>
            <a:picLocks noChangeAspect="1"/>
          </p:cNvPicPr>
          <p:nvPr/>
        </p:nvPicPr>
        <p:blipFill>
          <a:blip r:embed="rId9"/>
          <a:stretch>
            <a:fillRect/>
          </a:stretch>
        </p:blipFill>
        <p:spPr>
          <a:xfrm>
            <a:off x="1997964" y="5650992"/>
            <a:ext cx="210312" cy="210312"/>
          </a:xfrm>
          <a:prstGeom prst="rect">
            <a:avLst/>
          </a:prstGeom>
        </p:spPr>
      </p:pic>
      <p:sp>
        <p:nvSpPr>
          <p:cNvPr id="33" name="Text 23"/>
          <p:cNvSpPr/>
          <p:nvPr/>
        </p:nvSpPr>
        <p:spPr>
          <a:xfrm>
            <a:off x="2560320" y="5394960"/>
            <a:ext cx="7680960" cy="365760"/>
          </a:xfrm>
          <a:prstGeom prst="rect">
            <a:avLst/>
          </a:prstGeom>
          <a:noFill/>
          <a:ln/>
        </p:spPr>
        <p:txBody>
          <a:bodyPr wrap="square" lIns="0" tIns="0" rIns="0" bIns="0" rtlCol="0" anchor="ctr"/>
          <a:lstStyle/>
          <a:p>
            <a:pPr marL="0" indent="0">
              <a:buNone/>
            </a:pPr>
            <a:r>
              <a:rPr lang="en-US" sz="1550" b="1">
                <a:solidFill>
                  <a:srgbClr val="1B242A"/>
                </a:solidFill>
                <a:latin typeface="Arial" pitchFamily="34" charset="0"/>
                <a:ea typeface="Arial" pitchFamily="34" charset="-122"/>
                <a:cs typeface="Arial" pitchFamily="34" charset="-120"/>
              </a:rPr>
              <a:t>Patient needs and support</a:t>
            </a:r>
            <a:endParaRPr lang="en-US" sz="1550"/>
          </a:p>
        </p:txBody>
      </p:sp>
      <p:sp>
        <p:nvSpPr>
          <p:cNvPr id="34" name="Text 24"/>
          <p:cNvSpPr/>
          <p:nvPr/>
        </p:nvSpPr>
        <p:spPr>
          <a:xfrm>
            <a:off x="2560320" y="5760720"/>
            <a:ext cx="7680960" cy="411480"/>
          </a:xfrm>
          <a:prstGeom prst="rect">
            <a:avLst/>
          </a:prstGeom>
          <a:noFill/>
          <a:ln/>
        </p:spPr>
        <p:txBody>
          <a:bodyPr wrap="square" lIns="0" tIns="0" rIns="0" bIns="0" rtlCol="0" anchor="ctr"/>
          <a:lstStyle/>
          <a:p>
            <a:pPr marL="0" indent="0">
              <a:buNone/>
            </a:pPr>
            <a:r>
              <a:rPr lang="en-US" sz="1200">
                <a:latin typeface="Arial" pitchFamily="34" charset="0"/>
                <a:ea typeface="Arial" pitchFamily="34" charset="-122"/>
                <a:cs typeface="Arial" pitchFamily="34" charset="-120"/>
              </a:rPr>
              <a:t>Opt-outs, delays, capacity, accessibility, cultural safety and complex cases.</a:t>
            </a:r>
            <a:endParaRPr lang="en-US" sz="1200"/>
          </a:p>
        </p:txBody>
      </p:sp>
      <p:pic>
        <p:nvPicPr>
          <p:cNvPr id="35" name="Image 7"/>
          <p:cNvPicPr>
            <a:picLocks noChangeAspect="1"/>
          </p:cNvPicPr>
          <p:nvPr/>
        </p:nvPicPr>
        <p:blipFill>
          <a:blip r:embed="rId10"/>
          <a:srcRect/>
          <a:stretch/>
        </p:blipFill>
        <p:spPr>
          <a:xfrm>
            <a:off x="10421073" y="5335524"/>
            <a:ext cx="841248" cy="841248"/>
          </a:xfrm>
          <a:prstGeom prst="ellipse">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0D0DF356-2975-491B-9D68-87868ADD980C}" type="slidenum">
              <a:rPr lang="en-US" sz="850" dirty="0">
                <a:solidFill>
                  <a:srgbClr val="5A6672"/>
                </a:solidFill>
                <a:latin typeface="Arial" pitchFamily="34" charset="0"/>
                <a:ea typeface="Arial" pitchFamily="34" charset="-122"/>
                <a:cs typeface="Arial" pitchFamily="34" charset="-120"/>
              </a:rPr>
              <a:t>40</a:t>
            </a:fld>
            <a:endParaRPr lang="en-US" sz="850"/>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Tailor communication and support to the patient</a:t>
            </a:r>
            <a:endParaRPr lang="en-US" sz="2800"/>
          </a:p>
        </p:txBody>
      </p:sp>
      <p:sp>
        <p:nvSpPr>
          <p:cNvPr id="8" name="Shape 5"/>
          <p:cNvSpPr/>
          <p:nvPr/>
        </p:nvSpPr>
        <p:spPr>
          <a:xfrm>
            <a:off x="548640" y="1691640"/>
            <a:ext cx="5440680" cy="2148840"/>
          </a:xfrm>
          <a:prstGeom prst="roundRect">
            <a:avLst>
              <a:gd name="adj" fmla="val 3404"/>
            </a:avLst>
          </a:prstGeom>
          <a:solidFill>
            <a:srgbClr val="EAF3F5"/>
          </a:solidFill>
          <a:ln w="9525">
            <a:solidFill>
              <a:srgbClr val="AECFD9"/>
            </a:solidFill>
            <a:prstDash val="solid"/>
          </a:ln>
        </p:spPr>
        <p:txBody>
          <a:bodyPr/>
          <a:lstStyle/>
          <a:p>
            <a:endParaRPr lang="en-AU"/>
          </a:p>
        </p:txBody>
      </p:sp>
      <p:pic>
        <p:nvPicPr>
          <p:cNvPr id="9" name="Image 0" descr="preencoded.png"/>
          <p:cNvPicPr>
            <a:picLocks noChangeAspect="1"/>
          </p:cNvPicPr>
          <p:nvPr/>
        </p:nvPicPr>
        <p:blipFill>
          <a:blip r:embed="rId3"/>
          <a:stretch>
            <a:fillRect/>
          </a:stretch>
        </p:blipFill>
        <p:spPr>
          <a:xfrm>
            <a:off x="786384" y="1892808"/>
            <a:ext cx="566928" cy="566928"/>
          </a:xfrm>
          <a:prstGeom prst="rect">
            <a:avLst/>
          </a:prstGeom>
        </p:spPr>
      </p:pic>
      <p:sp>
        <p:nvSpPr>
          <p:cNvPr id="10" name="Text 6"/>
          <p:cNvSpPr/>
          <p:nvPr/>
        </p:nvSpPr>
        <p:spPr>
          <a:xfrm>
            <a:off x="1463040" y="1874520"/>
            <a:ext cx="4343400" cy="603504"/>
          </a:xfrm>
          <a:prstGeom prst="rect">
            <a:avLst/>
          </a:prstGeom>
          <a:noFill/>
          <a:ln/>
        </p:spPr>
        <p:txBody>
          <a:bodyPr wrap="square" lIns="0" tIns="0" rIns="0" bIns="0" rtlCol="0" anchor="ctr"/>
          <a:lstStyle/>
          <a:p>
            <a:pPr marL="0" indent="0">
              <a:lnSpc>
                <a:spcPct val="98000"/>
              </a:lnSpc>
              <a:buNone/>
            </a:pPr>
            <a:r>
              <a:rPr lang="en-US" sz="1300" b="1">
                <a:solidFill>
                  <a:srgbClr val="005965"/>
                </a:solidFill>
                <a:latin typeface="Arial" pitchFamily="34" charset="0"/>
                <a:ea typeface="Arial" pitchFamily="34" charset="-122"/>
                <a:cs typeface="Arial" pitchFamily="34" charset="-120"/>
              </a:rPr>
              <a:t>Visual, hearing or other impairment</a:t>
            </a:r>
            <a:endParaRPr lang="en-US" sz="1300"/>
          </a:p>
        </p:txBody>
      </p:sp>
      <p:sp>
        <p:nvSpPr>
          <p:cNvPr id="11" name="Text 7"/>
          <p:cNvSpPr/>
          <p:nvPr/>
        </p:nvSpPr>
        <p:spPr>
          <a:xfrm>
            <a:off x="822960" y="2560320"/>
            <a:ext cx="4892040" cy="1143000"/>
          </a:xfrm>
          <a:prstGeom prst="rect">
            <a:avLst/>
          </a:prstGeom>
          <a:noFill/>
          <a:ln/>
        </p:spPr>
        <p:txBody>
          <a:bodyPr wrap="square" lIns="0" tIns="0" rIns="0" bIns="0" rtlCol="0" anchor="ctr"/>
          <a:lstStyle/>
          <a:p>
            <a:pPr marL="0" indent="0">
              <a:lnSpc>
                <a:spcPct val="110000"/>
              </a:lnSpc>
              <a:buNone/>
            </a:pPr>
            <a:r>
              <a:rPr lang="en-US" sz="1200">
                <a:solidFill>
                  <a:srgbClr val="222222"/>
                </a:solidFill>
                <a:latin typeface="Arial" pitchFamily="34" charset="0"/>
                <a:ea typeface="Arial" pitchFamily="34" charset="-122"/>
                <a:cs typeface="Arial" pitchFamily="34" charset="-120"/>
              </a:rPr>
              <a:t>Arrange supports for effective communication based on the patient’s specific needs — for example, a qualified health interpreter such as an Auslan Certified Specialist Health Interpreter. The patient’s usual carer or representatives are vital and may provide valuable insights, but they are never used in place of professionally trained interpreters.</a:t>
            </a:r>
            <a:endParaRPr lang="en-US" sz="1200"/>
          </a:p>
        </p:txBody>
      </p:sp>
      <p:sp>
        <p:nvSpPr>
          <p:cNvPr id="12" name="Shape 8"/>
          <p:cNvSpPr/>
          <p:nvPr/>
        </p:nvSpPr>
        <p:spPr>
          <a:xfrm>
            <a:off x="6217920" y="1691640"/>
            <a:ext cx="5440680" cy="2148840"/>
          </a:xfrm>
          <a:prstGeom prst="roundRect">
            <a:avLst>
              <a:gd name="adj" fmla="val 3404"/>
            </a:avLst>
          </a:prstGeom>
          <a:solidFill>
            <a:srgbClr val="EAF3F5"/>
          </a:solidFill>
          <a:ln w="9525">
            <a:solidFill>
              <a:srgbClr val="AECFD9"/>
            </a:solidFill>
            <a:prstDash val="solid"/>
          </a:ln>
        </p:spPr>
        <p:txBody>
          <a:bodyPr/>
          <a:lstStyle/>
          <a:p>
            <a:endParaRPr lang="en-AU"/>
          </a:p>
        </p:txBody>
      </p:sp>
      <p:pic>
        <p:nvPicPr>
          <p:cNvPr id="13" name="Image 1" descr="preencoded.png"/>
          <p:cNvPicPr>
            <a:picLocks noChangeAspect="1"/>
          </p:cNvPicPr>
          <p:nvPr/>
        </p:nvPicPr>
        <p:blipFill>
          <a:blip r:embed="rId4"/>
          <a:stretch>
            <a:fillRect/>
          </a:stretch>
        </p:blipFill>
        <p:spPr>
          <a:xfrm>
            <a:off x="6455664" y="1892808"/>
            <a:ext cx="566928" cy="566928"/>
          </a:xfrm>
          <a:prstGeom prst="rect">
            <a:avLst/>
          </a:prstGeom>
        </p:spPr>
      </p:pic>
      <p:sp>
        <p:nvSpPr>
          <p:cNvPr id="14" name="Text 9"/>
          <p:cNvSpPr/>
          <p:nvPr/>
        </p:nvSpPr>
        <p:spPr>
          <a:xfrm>
            <a:off x="7132320" y="1874520"/>
            <a:ext cx="4343400" cy="603504"/>
          </a:xfrm>
          <a:prstGeom prst="rect">
            <a:avLst/>
          </a:prstGeom>
          <a:noFill/>
          <a:ln/>
        </p:spPr>
        <p:txBody>
          <a:bodyPr wrap="square" lIns="0" tIns="0" rIns="0" bIns="0" rtlCol="0" anchor="ctr"/>
          <a:lstStyle/>
          <a:p>
            <a:pPr marL="0" indent="0">
              <a:lnSpc>
                <a:spcPct val="98000"/>
              </a:lnSpc>
              <a:buNone/>
            </a:pPr>
            <a:r>
              <a:rPr lang="en-US" sz="1300" b="1">
                <a:solidFill>
                  <a:srgbClr val="005965"/>
                </a:solidFill>
                <a:latin typeface="Arial" pitchFamily="34" charset="0"/>
                <a:ea typeface="Arial" pitchFamily="34" charset="-122"/>
                <a:cs typeface="Arial" pitchFamily="34" charset="-120"/>
              </a:rPr>
              <a:t>Learning difficulties or cognitive impairment</a:t>
            </a:r>
            <a:endParaRPr lang="en-US" sz="1300"/>
          </a:p>
        </p:txBody>
      </p:sp>
      <p:sp>
        <p:nvSpPr>
          <p:cNvPr id="15" name="Text 10"/>
          <p:cNvSpPr/>
          <p:nvPr/>
        </p:nvSpPr>
        <p:spPr>
          <a:xfrm>
            <a:off x="6492240" y="2560320"/>
            <a:ext cx="4892040" cy="1143000"/>
          </a:xfrm>
          <a:prstGeom prst="rect">
            <a:avLst/>
          </a:prstGeom>
          <a:noFill/>
          <a:ln/>
        </p:spPr>
        <p:txBody>
          <a:bodyPr wrap="square" lIns="0" tIns="0" rIns="0" bIns="0" rtlCol="0" anchor="ctr"/>
          <a:lstStyle/>
          <a:p>
            <a:pPr marL="0" indent="0">
              <a:lnSpc>
                <a:spcPct val="110000"/>
              </a:lnSpc>
              <a:buNone/>
            </a:pPr>
            <a:r>
              <a:rPr lang="en-US" sz="1200">
                <a:solidFill>
                  <a:srgbClr val="222222"/>
                </a:solidFill>
                <a:latin typeface="Arial" pitchFamily="34" charset="0"/>
                <a:ea typeface="Arial" pitchFamily="34" charset="-122"/>
                <a:cs typeface="Arial" pitchFamily="34" charset="-120"/>
              </a:rPr>
              <a:t>Communicate in a format appropriate for the patient, and ensure their necessary supports — family, carer or representative — are available throughout the process.</a:t>
            </a:r>
            <a:endParaRPr lang="en-US" sz="1200"/>
          </a:p>
        </p:txBody>
      </p:sp>
      <p:sp>
        <p:nvSpPr>
          <p:cNvPr id="16" name="Shape 11"/>
          <p:cNvSpPr/>
          <p:nvPr/>
        </p:nvSpPr>
        <p:spPr>
          <a:xfrm>
            <a:off x="548640" y="4041648"/>
            <a:ext cx="5440680" cy="2148840"/>
          </a:xfrm>
          <a:prstGeom prst="roundRect">
            <a:avLst>
              <a:gd name="adj" fmla="val 3404"/>
            </a:avLst>
          </a:prstGeom>
          <a:solidFill>
            <a:srgbClr val="EAF3F5"/>
          </a:solidFill>
          <a:ln w="9525">
            <a:solidFill>
              <a:srgbClr val="AECFD9"/>
            </a:solidFill>
            <a:prstDash val="solid"/>
          </a:ln>
        </p:spPr>
        <p:txBody>
          <a:bodyPr/>
          <a:lstStyle/>
          <a:p>
            <a:endParaRPr lang="en-AU"/>
          </a:p>
        </p:txBody>
      </p:sp>
      <p:pic>
        <p:nvPicPr>
          <p:cNvPr id="17" name="Image 2" descr="preencoded.png"/>
          <p:cNvPicPr>
            <a:picLocks noChangeAspect="1"/>
          </p:cNvPicPr>
          <p:nvPr/>
        </p:nvPicPr>
        <p:blipFill>
          <a:blip r:embed="rId5"/>
          <a:stretch>
            <a:fillRect/>
          </a:stretch>
        </p:blipFill>
        <p:spPr>
          <a:xfrm>
            <a:off x="786384" y="4242816"/>
            <a:ext cx="566928" cy="566928"/>
          </a:xfrm>
          <a:prstGeom prst="rect">
            <a:avLst/>
          </a:prstGeom>
        </p:spPr>
      </p:pic>
      <p:sp>
        <p:nvSpPr>
          <p:cNvPr id="18" name="Text 12"/>
          <p:cNvSpPr/>
          <p:nvPr/>
        </p:nvSpPr>
        <p:spPr>
          <a:xfrm>
            <a:off x="1463040" y="4224528"/>
            <a:ext cx="4343400" cy="603504"/>
          </a:xfrm>
          <a:prstGeom prst="rect">
            <a:avLst/>
          </a:prstGeom>
          <a:noFill/>
          <a:ln/>
        </p:spPr>
        <p:txBody>
          <a:bodyPr wrap="square" lIns="0" tIns="0" rIns="0" bIns="0" rtlCol="0" anchor="ctr"/>
          <a:lstStyle/>
          <a:p>
            <a:pPr marL="0" indent="0">
              <a:lnSpc>
                <a:spcPct val="98000"/>
              </a:lnSpc>
              <a:buNone/>
            </a:pPr>
            <a:r>
              <a:rPr lang="en-US" sz="1300" b="1">
                <a:solidFill>
                  <a:srgbClr val="005965"/>
                </a:solidFill>
                <a:latin typeface="Arial" pitchFamily="34" charset="0"/>
                <a:ea typeface="Arial" pitchFamily="34" charset="-122"/>
                <a:cs typeface="Arial" pitchFamily="34" charset="-120"/>
              </a:rPr>
              <a:t>Mental illness</a:t>
            </a:r>
            <a:endParaRPr lang="en-US" sz="1300"/>
          </a:p>
        </p:txBody>
      </p:sp>
      <p:sp>
        <p:nvSpPr>
          <p:cNvPr id="19" name="Text 13"/>
          <p:cNvSpPr/>
          <p:nvPr/>
        </p:nvSpPr>
        <p:spPr>
          <a:xfrm>
            <a:off x="822960" y="4910328"/>
            <a:ext cx="4892040" cy="1143000"/>
          </a:xfrm>
          <a:prstGeom prst="rect">
            <a:avLst/>
          </a:prstGeom>
          <a:noFill/>
          <a:ln/>
        </p:spPr>
        <p:txBody>
          <a:bodyPr wrap="square" lIns="0" tIns="0" rIns="0" bIns="0" rtlCol="0" anchor="ctr"/>
          <a:lstStyle/>
          <a:p>
            <a:pPr marL="0" indent="0">
              <a:lnSpc>
                <a:spcPct val="110000"/>
              </a:lnSpc>
              <a:buNone/>
            </a:pPr>
            <a:r>
              <a:rPr lang="en-US" sz="1200">
                <a:solidFill>
                  <a:srgbClr val="222222"/>
                </a:solidFill>
                <a:latin typeface="Arial" pitchFamily="34" charset="0"/>
                <a:ea typeface="Arial" pitchFamily="34" charset="-122"/>
                <a:cs typeface="Arial" pitchFamily="34" charset="-120"/>
              </a:rPr>
              <a:t>The Mental Health Act protects the rights of people living with mental illness, including the right to nominate support people who can receive information and support decision-making. Clinicians should ensure they have considered the appropriate communication and approach.</a:t>
            </a:r>
            <a:endParaRPr lang="en-US" sz="1200"/>
          </a:p>
        </p:txBody>
      </p:sp>
      <p:sp>
        <p:nvSpPr>
          <p:cNvPr id="20" name="Shape 14"/>
          <p:cNvSpPr/>
          <p:nvPr/>
        </p:nvSpPr>
        <p:spPr>
          <a:xfrm>
            <a:off x="6217920" y="4041648"/>
            <a:ext cx="5440680" cy="2148840"/>
          </a:xfrm>
          <a:prstGeom prst="roundRect">
            <a:avLst>
              <a:gd name="adj" fmla="val 3404"/>
            </a:avLst>
          </a:prstGeom>
          <a:solidFill>
            <a:srgbClr val="EAF3F5"/>
          </a:solidFill>
          <a:ln w="9525">
            <a:solidFill>
              <a:srgbClr val="AECFD9"/>
            </a:solidFill>
            <a:prstDash val="solid"/>
          </a:ln>
        </p:spPr>
        <p:txBody>
          <a:bodyPr/>
          <a:lstStyle/>
          <a:p>
            <a:endParaRPr lang="en-AU"/>
          </a:p>
        </p:txBody>
      </p:sp>
      <p:pic>
        <p:nvPicPr>
          <p:cNvPr id="21" name="Image 3" descr="preencoded.png"/>
          <p:cNvPicPr>
            <a:picLocks noChangeAspect="1"/>
          </p:cNvPicPr>
          <p:nvPr/>
        </p:nvPicPr>
        <p:blipFill>
          <a:blip r:embed="rId6"/>
          <a:stretch>
            <a:fillRect/>
          </a:stretch>
        </p:blipFill>
        <p:spPr>
          <a:xfrm>
            <a:off x="6455664" y="4242816"/>
            <a:ext cx="566928" cy="566928"/>
          </a:xfrm>
          <a:prstGeom prst="rect">
            <a:avLst/>
          </a:prstGeom>
        </p:spPr>
      </p:pic>
      <p:sp>
        <p:nvSpPr>
          <p:cNvPr id="22" name="Text 15"/>
          <p:cNvSpPr/>
          <p:nvPr/>
        </p:nvSpPr>
        <p:spPr>
          <a:xfrm>
            <a:off x="7132320" y="4224528"/>
            <a:ext cx="4343400" cy="603504"/>
          </a:xfrm>
          <a:prstGeom prst="rect">
            <a:avLst/>
          </a:prstGeom>
          <a:noFill/>
          <a:ln/>
        </p:spPr>
        <p:txBody>
          <a:bodyPr wrap="square" lIns="0" tIns="0" rIns="0" bIns="0" rtlCol="0" anchor="ctr"/>
          <a:lstStyle/>
          <a:p>
            <a:pPr marL="0" indent="0">
              <a:lnSpc>
                <a:spcPct val="98000"/>
              </a:lnSpc>
              <a:buNone/>
            </a:pPr>
            <a:r>
              <a:rPr lang="en-US" sz="1300" b="1">
                <a:solidFill>
                  <a:srgbClr val="005965"/>
                </a:solidFill>
                <a:latin typeface="Arial" pitchFamily="34" charset="0"/>
                <a:ea typeface="Arial" pitchFamily="34" charset="-122"/>
                <a:cs typeface="Arial" pitchFamily="34" charset="-120"/>
              </a:rPr>
              <a:t>Language</a:t>
            </a:r>
            <a:endParaRPr lang="en-US" sz="1300"/>
          </a:p>
        </p:txBody>
      </p:sp>
      <p:sp>
        <p:nvSpPr>
          <p:cNvPr id="23" name="Text 16"/>
          <p:cNvSpPr/>
          <p:nvPr/>
        </p:nvSpPr>
        <p:spPr>
          <a:xfrm>
            <a:off x="6492240" y="4910328"/>
            <a:ext cx="4892040" cy="1143000"/>
          </a:xfrm>
          <a:prstGeom prst="rect">
            <a:avLst/>
          </a:prstGeom>
          <a:noFill/>
          <a:ln/>
        </p:spPr>
        <p:txBody>
          <a:bodyPr wrap="square" lIns="0" tIns="0" rIns="0" bIns="0" rtlCol="0" anchor="ctr"/>
          <a:lstStyle/>
          <a:p>
            <a:pPr marL="0" indent="0">
              <a:lnSpc>
                <a:spcPct val="110000"/>
              </a:lnSpc>
              <a:buNone/>
            </a:pPr>
            <a:r>
              <a:rPr lang="en-US" sz="1200">
                <a:solidFill>
                  <a:srgbClr val="222222"/>
                </a:solidFill>
                <a:latin typeface="Arial" pitchFamily="34" charset="0"/>
                <a:ea typeface="Arial" pitchFamily="34" charset="-122"/>
                <a:cs typeface="Arial" pitchFamily="34" charset="-120"/>
              </a:rPr>
              <a:t>Use qualified health interpreters throughout the SDC process — family members or friends are not adequate as interpreters. Consider translating materials into the patient’s preferred language.</a:t>
            </a:r>
            <a:endParaRPr lang="en-US" sz="1200"/>
          </a:p>
        </p:txBody>
      </p:sp>
      <p:sp>
        <p:nvSpPr>
          <p:cNvPr id="24" name="OfficialMarking"/>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57200" y="621792"/>
            <a:ext cx="11247120" cy="548640"/>
          </a:xfrm>
          <a:prstGeom prst="rect">
            <a:avLst/>
          </a:prstGeom>
          <a:noFill/>
          <a:ln/>
        </p:spPr>
        <p:txBody>
          <a:bodyPr wrap="square" lIns="0" tIns="0" rIns="0" bIns="0" rtlCol="0" anchor="ctr"/>
          <a:lstStyle/>
          <a:p>
            <a:pPr marL="0" indent="0">
              <a:buNone/>
            </a:pPr>
            <a:r>
              <a:rPr lang="en-US" sz="2800" b="1">
                <a:solidFill>
                  <a:srgbClr val="005965"/>
                </a:solidFill>
                <a:latin typeface="Arial" pitchFamily="34" charset="0"/>
                <a:ea typeface="Arial" pitchFamily="34" charset="-122"/>
                <a:cs typeface="Arial" pitchFamily="34" charset="-120"/>
              </a:rPr>
              <a:t>Children and young people</a:t>
            </a:r>
            <a:endParaRPr lang="en-US" sz="2800"/>
          </a:p>
        </p:txBody>
      </p:sp>
      <p:sp>
        <p:nvSpPr>
          <p:cNvPr id="4" name="Text 2"/>
          <p:cNvSpPr/>
          <p:nvPr/>
        </p:nvSpPr>
        <p:spPr>
          <a:xfrm>
            <a:off x="457200" y="1207008"/>
            <a:ext cx="11247120" cy="365760"/>
          </a:xfrm>
          <a:prstGeom prst="rect">
            <a:avLst/>
          </a:prstGeom>
          <a:noFill/>
          <a:ln/>
        </p:spPr>
        <p:txBody>
          <a:bodyPr wrap="square" lIns="0" tIns="0" rIns="0" bIns="0" rtlCol="0" anchor="ctr"/>
          <a:lstStyle/>
          <a:p>
            <a:pPr marL="0" indent="0">
              <a:buNone/>
            </a:pPr>
            <a:r>
              <a:rPr lang="en-US" sz="1200">
                <a:latin typeface="Arial" pitchFamily="34" charset="0"/>
                <a:ea typeface="Arial" pitchFamily="34" charset="-122"/>
                <a:cs typeface="Arial" pitchFamily="34" charset="-120"/>
              </a:rPr>
              <a:t>Where a SAPSE occurs in relation to a child or young person, plan the approach with the whole care network in mind.</a:t>
            </a:r>
            <a:endParaRPr lang="en-US" sz="1200"/>
          </a:p>
        </p:txBody>
      </p:sp>
      <p:sp>
        <p:nvSpPr>
          <p:cNvPr id="5" name="Shape 3"/>
          <p:cNvSpPr/>
          <p:nvPr/>
        </p:nvSpPr>
        <p:spPr>
          <a:xfrm>
            <a:off x="457200" y="1783080"/>
            <a:ext cx="3657600" cy="3931920"/>
          </a:xfrm>
          <a:prstGeom prst="roundRect">
            <a:avLst>
              <a:gd name="adj" fmla="val 2000"/>
            </a:avLst>
          </a:prstGeom>
          <a:solidFill>
            <a:srgbClr val="EAF3F5"/>
          </a:solidFill>
          <a:ln w="12700">
            <a:solidFill>
              <a:srgbClr val="AECFD9"/>
            </a:solidFill>
            <a:prstDash val="solid"/>
          </a:ln>
        </p:spPr>
        <p:txBody>
          <a:bodyPr/>
          <a:lstStyle/>
          <a:p>
            <a:endParaRPr lang="en-AU"/>
          </a:p>
        </p:txBody>
      </p:sp>
      <p:pic>
        <p:nvPicPr>
          <p:cNvPr id="6" name="Image 0" descr="s4_decide.png"/>
          <p:cNvPicPr>
            <a:picLocks noChangeAspect="1"/>
          </p:cNvPicPr>
          <p:nvPr/>
        </p:nvPicPr>
        <p:blipFill>
          <a:blip r:embed="rId3"/>
          <a:stretch>
            <a:fillRect/>
          </a:stretch>
        </p:blipFill>
        <p:spPr>
          <a:xfrm>
            <a:off x="1874520" y="2103120"/>
            <a:ext cx="822960" cy="822960"/>
          </a:xfrm>
          <a:prstGeom prst="rect">
            <a:avLst/>
          </a:prstGeom>
        </p:spPr>
      </p:pic>
      <p:sp>
        <p:nvSpPr>
          <p:cNvPr id="7" name="Text 4"/>
          <p:cNvSpPr/>
          <p:nvPr/>
        </p:nvSpPr>
        <p:spPr>
          <a:xfrm>
            <a:off x="685800" y="3017520"/>
            <a:ext cx="3200400" cy="411480"/>
          </a:xfrm>
          <a:prstGeom prst="rect">
            <a:avLst/>
          </a:prstGeom>
          <a:noFill/>
          <a:ln/>
        </p:spPr>
        <p:txBody>
          <a:bodyPr wrap="square" lIns="0" tIns="0" rIns="0" bIns="0" rtlCol="0" anchor="ctr"/>
          <a:lstStyle/>
          <a:p>
            <a:pPr marL="0" indent="0" algn="ctr">
              <a:buNone/>
            </a:pPr>
            <a:r>
              <a:rPr lang="en-US" sz="1600" b="1">
                <a:solidFill>
                  <a:srgbClr val="005965"/>
                </a:solidFill>
                <a:latin typeface="Arial" pitchFamily="34" charset="0"/>
                <a:ea typeface="Arial" pitchFamily="34" charset="-122"/>
                <a:cs typeface="Arial" pitchFamily="34" charset="-120"/>
              </a:rPr>
              <a:t>Decide together</a:t>
            </a:r>
            <a:endParaRPr lang="en-US" sz="1600"/>
          </a:p>
        </p:txBody>
      </p:sp>
      <p:sp>
        <p:nvSpPr>
          <p:cNvPr id="8" name="Text 5"/>
          <p:cNvSpPr/>
          <p:nvPr/>
        </p:nvSpPr>
        <p:spPr>
          <a:xfrm>
            <a:off x="777240" y="3566160"/>
            <a:ext cx="3017520" cy="1920240"/>
          </a:xfrm>
          <a:prstGeom prst="rect">
            <a:avLst/>
          </a:prstGeom>
          <a:noFill/>
          <a:ln/>
        </p:spPr>
        <p:txBody>
          <a:bodyPr wrap="square" lIns="0" tIns="0" rIns="0" bIns="0" rtlCol="0" anchor="t"/>
          <a:lstStyle/>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With the parents/carers, assess whether the child should be informed of the SAPSE</a:t>
            </a:r>
            <a:endParaRPr lang="en-US" sz="1200"/>
          </a:p>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Consider the child's maturity, their wishes about treatment, and their parents'/carers' wishes</a:t>
            </a:r>
            <a:endParaRPr lang="en-US" sz="1200"/>
          </a:p>
        </p:txBody>
      </p:sp>
      <p:sp>
        <p:nvSpPr>
          <p:cNvPr id="9" name="Shape 6"/>
          <p:cNvSpPr/>
          <p:nvPr/>
        </p:nvSpPr>
        <p:spPr>
          <a:xfrm>
            <a:off x="4265676" y="1783080"/>
            <a:ext cx="3657600" cy="3931920"/>
          </a:xfrm>
          <a:prstGeom prst="roundRect">
            <a:avLst>
              <a:gd name="adj" fmla="val 2000"/>
            </a:avLst>
          </a:prstGeom>
          <a:solidFill>
            <a:srgbClr val="EAF3F5"/>
          </a:solidFill>
          <a:ln w="12700">
            <a:solidFill>
              <a:srgbClr val="AECFD9"/>
            </a:solidFill>
            <a:prstDash val="solid"/>
          </a:ln>
        </p:spPr>
        <p:txBody>
          <a:bodyPr/>
          <a:lstStyle/>
          <a:p>
            <a:endParaRPr lang="en-AU"/>
          </a:p>
        </p:txBody>
      </p:sp>
      <p:pic>
        <p:nvPicPr>
          <p:cNvPr id="10" name="Image 1" descr="s4_people.png"/>
          <p:cNvPicPr>
            <a:picLocks noChangeAspect="1"/>
          </p:cNvPicPr>
          <p:nvPr/>
        </p:nvPicPr>
        <p:blipFill>
          <a:blip r:embed="rId4"/>
          <a:stretch>
            <a:fillRect/>
          </a:stretch>
        </p:blipFill>
        <p:spPr>
          <a:xfrm>
            <a:off x="5682996" y="2103120"/>
            <a:ext cx="822960" cy="822960"/>
          </a:xfrm>
          <a:prstGeom prst="rect">
            <a:avLst/>
          </a:prstGeom>
        </p:spPr>
      </p:pic>
      <p:sp>
        <p:nvSpPr>
          <p:cNvPr id="11" name="Text 7"/>
          <p:cNvSpPr/>
          <p:nvPr/>
        </p:nvSpPr>
        <p:spPr>
          <a:xfrm>
            <a:off x="4494276" y="3017520"/>
            <a:ext cx="3200400" cy="411480"/>
          </a:xfrm>
          <a:prstGeom prst="rect">
            <a:avLst/>
          </a:prstGeom>
          <a:noFill/>
          <a:ln/>
        </p:spPr>
        <p:txBody>
          <a:bodyPr wrap="square" lIns="0" tIns="0" rIns="0" bIns="0" rtlCol="0" anchor="ctr"/>
          <a:lstStyle/>
          <a:p>
            <a:pPr marL="0" indent="0" algn="ctr">
              <a:buNone/>
            </a:pPr>
            <a:r>
              <a:rPr lang="en-US" sz="1600" b="1">
                <a:solidFill>
                  <a:srgbClr val="005965"/>
                </a:solidFill>
                <a:latin typeface="Arial" pitchFamily="34" charset="0"/>
                <a:ea typeface="Arial" pitchFamily="34" charset="-122"/>
                <a:cs typeface="Arial" pitchFamily="34" charset="-120"/>
              </a:rPr>
              <a:t>Include the right people</a:t>
            </a:r>
            <a:endParaRPr lang="en-US" sz="1600"/>
          </a:p>
        </p:txBody>
      </p:sp>
      <p:sp>
        <p:nvSpPr>
          <p:cNvPr id="12" name="Text 8"/>
          <p:cNvSpPr/>
          <p:nvPr/>
        </p:nvSpPr>
        <p:spPr>
          <a:xfrm>
            <a:off x="4585716" y="3566160"/>
            <a:ext cx="3017520" cy="1920240"/>
          </a:xfrm>
          <a:prstGeom prst="rect">
            <a:avLst/>
          </a:prstGeom>
          <a:noFill/>
          <a:ln/>
        </p:spPr>
        <p:txBody>
          <a:bodyPr wrap="square" lIns="0" tIns="0" rIns="0" bIns="0" rtlCol="0" anchor="t"/>
          <a:lstStyle/>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Incorporate all family members and carers who have responsibility for the child</a:t>
            </a:r>
            <a:endParaRPr lang="en-US" sz="1200"/>
          </a:p>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For separated families this may mean one meeting or several, depending on needs</a:t>
            </a:r>
            <a:endParaRPr lang="en-US" sz="1200"/>
          </a:p>
        </p:txBody>
      </p:sp>
      <p:sp>
        <p:nvSpPr>
          <p:cNvPr id="13" name="Shape 9"/>
          <p:cNvSpPr/>
          <p:nvPr/>
        </p:nvSpPr>
        <p:spPr>
          <a:xfrm>
            <a:off x="8074152" y="1783080"/>
            <a:ext cx="3657600" cy="3931920"/>
          </a:xfrm>
          <a:prstGeom prst="roundRect">
            <a:avLst>
              <a:gd name="adj" fmla="val 2000"/>
            </a:avLst>
          </a:prstGeom>
          <a:solidFill>
            <a:srgbClr val="EAF3F5"/>
          </a:solidFill>
          <a:ln w="12700">
            <a:solidFill>
              <a:srgbClr val="AECFD9"/>
            </a:solidFill>
            <a:prstDash val="solid"/>
          </a:ln>
        </p:spPr>
        <p:txBody>
          <a:bodyPr/>
          <a:lstStyle/>
          <a:p>
            <a:endParaRPr lang="en-AU"/>
          </a:p>
        </p:txBody>
      </p:sp>
      <p:pic>
        <p:nvPicPr>
          <p:cNvPr id="14" name="Image 2" descr="s4_legal.png"/>
          <p:cNvPicPr>
            <a:picLocks noChangeAspect="1"/>
          </p:cNvPicPr>
          <p:nvPr/>
        </p:nvPicPr>
        <p:blipFill>
          <a:blip r:embed="rId5"/>
          <a:stretch>
            <a:fillRect/>
          </a:stretch>
        </p:blipFill>
        <p:spPr>
          <a:xfrm>
            <a:off x="9491472" y="2103120"/>
            <a:ext cx="822960" cy="822960"/>
          </a:xfrm>
          <a:prstGeom prst="rect">
            <a:avLst/>
          </a:prstGeom>
        </p:spPr>
      </p:pic>
      <p:sp>
        <p:nvSpPr>
          <p:cNvPr id="15" name="Text 10"/>
          <p:cNvSpPr/>
          <p:nvPr/>
        </p:nvSpPr>
        <p:spPr>
          <a:xfrm>
            <a:off x="8302752" y="3017520"/>
            <a:ext cx="3200400" cy="411480"/>
          </a:xfrm>
          <a:prstGeom prst="rect">
            <a:avLst/>
          </a:prstGeom>
          <a:noFill/>
          <a:ln/>
        </p:spPr>
        <p:txBody>
          <a:bodyPr wrap="square" lIns="0" tIns="0" rIns="0" bIns="0" rtlCol="0" anchor="ctr"/>
          <a:lstStyle/>
          <a:p>
            <a:pPr marL="0" indent="0" algn="ctr">
              <a:buNone/>
            </a:pPr>
            <a:r>
              <a:rPr lang="en-US" sz="1600" b="1">
                <a:solidFill>
                  <a:srgbClr val="005965"/>
                </a:solidFill>
                <a:latin typeface="Arial" pitchFamily="34" charset="0"/>
                <a:ea typeface="Arial" pitchFamily="34" charset="-122"/>
                <a:cs typeface="Arial" pitchFamily="34" charset="-120"/>
              </a:rPr>
              <a:t>Legal competence</a:t>
            </a:r>
            <a:endParaRPr lang="en-US" sz="1600"/>
          </a:p>
        </p:txBody>
      </p:sp>
      <p:sp>
        <p:nvSpPr>
          <p:cNvPr id="16" name="Text 11"/>
          <p:cNvSpPr/>
          <p:nvPr/>
        </p:nvSpPr>
        <p:spPr>
          <a:xfrm>
            <a:off x="8394192" y="3566160"/>
            <a:ext cx="3017520" cy="1920240"/>
          </a:xfrm>
          <a:prstGeom prst="rect">
            <a:avLst/>
          </a:prstGeom>
          <a:noFill/>
          <a:ln/>
        </p:spPr>
        <p:txBody>
          <a:bodyPr wrap="square" lIns="0" tIns="0" rIns="0" bIns="0" rtlCol="0" anchor="t"/>
          <a:lstStyle/>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Where the child is considered legally competent, parental involvement is comparable to consent for treatment involving the child</a:t>
            </a:r>
            <a:endParaRPr lang="en-US" sz="1200"/>
          </a:p>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The team should decide on a case-by-case basis</a:t>
            </a:r>
            <a:endParaRPr lang="en-US" sz="1200"/>
          </a:p>
        </p:txBody>
      </p:sp>
      <p:sp>
        <p:nvSpPr>
          <p:cNvPr id="17" name="Text 12"/>
          <p:cNvSpPr/>
          <p:nvPr/>
        </p:nvSpPr>
        <p:spPr>
          <a:xfrm>
            <a:off x="457200" y="6473952"/>
            <a:ext cx="5029200" cy="274320"/>
          </a:xfrm>
          <a:prstGeom prst="rect">
            <a:avLst/>
          </a:prstGeom>
          <a:noFill/>
          <a:ln/>
        </p:spPr>
        <p:txBody>
          <a:bodyPr wrap="square" lIns="0" tIns="0" rIns="0" bIns="0" rtlCol="0" anchor="ctr"/>
          <a:lstStyle/>
          <a:p>
            <a:pPr marL="0" indent="0">
              <a:buNone/>
            </a:pPr>
            <a:r>
              <a:rPr lang="en-US" sz="900">
                <a:solidFill>
                  <a:srgbClr val="5A6672"/>
                </a:solidFill>
                <a:latin typeface="Arial" pitchFamily="34" charset="0"/>
                <a:ea typeface="Arial" pitchFamily="34" charset="-122"/>
                <a:cs typeface="Arial" pitchFamily="34" charset="-120"/>
              </a:rPr>
              <a:t>Statutory Duty of Candour  |  Safer Care Victoria</a:t>
            </a:r>
            <a:endParaRPr lang="en-US" sz="900"/>
          </a:p>
        </p:txBody>
      </p:sp>
      <p:sp>
        <p:nvSpPr>
          <p:cNvPr id="18" name="Text 13"/>
          <p:cNvSpPr/>
          <p:nvPr/>
        </p:nvSpPr>
        <p:spPr>
          <a:xfrm>
            <a:off x="5180076" y="6473952"/>
            <a:ext cx="1828800" cy="274320"/>
          </a:xfrm>
          <a:prstGeom prst="rect">
            <a:avLst/>
          </a:prstGeom>
          <a:noFill/>
          <a:ln/>
        </p:spPr>
        <p:txBody>
          <a:bodyPr wrap="square" lIns="0" tIns="0" rIns="0" bIns="0" rtlCol="0" anchor="ctr"/>
          <a:lstStyle/>
          <a:p>
            <a:pPr marL="0" indent="0" algn="ctr">
              <a:buNone/>
            </a:pPr>
            <a:r>
              <a:rPr lang="en-US" sz="900">
                <a:solidFill>
                  <a:srgbClr val="5A6672"/>
                </a:solidFill>
                <a:latin typeface="Arial" pitchFamily="34" charset="0"/>
                <a:ea typeface="Arial" pitchFamily="34" charset="-122"/>
                <a:cs typeface="Arial" pitchFamily="34" charset="-120"/>
              </a:rPr>
              <a:t>OFFICIAL</a:t>
            </a:r>
            <a:endParaRPr lang="en-US" sz="900"/>
          </a:p>
        </p:txBody>
      </p:sp>
      <p:sp>
        <p:nvSpPr>
          <p:cNvPr id="20" name="Text 2">
            <a:extLst>
              <a:ext uri="{FF2B5EF4-FFF2-40B4-BE49-F238E27FC236}">
                <a16:creationId xmlns:a16="http://schemas.microsoft.com/office/drawing/2014/main" id="{1C2CF576-3626-CF14-5869-FCF2A0983CD7}"/>
              </a:ext>
            </a:extLst>
          </p:cNvPr>
          <p:cNvSpPr/>
          <p:nvPr/>
        </p:nvSpPr>
        <p:spPr>
          <a:xfrm>
            <a:off x="11430000" y="6510528"/>
            <a:ext cx="502920" cy="228600"/>
          </a:xfrm>
          <a:prstGeom prst="rect">
            <a:avLst/>
          </a:prstGeom>
          <a:noFill/>
          <a:ln/>
        </p:spPr>
        <p:txBody>
          <a:bodyPr wrap="square" lIns="0" tIns="0" rIns="0" bIns="0" rtlCol="0" anchor="ctr"/>
          <a:lstStyle/>
          <a:p>
            <a:pPr marL="0" indent="0" algn="r">
              <a:buNone/>
            </a:pPr>
            <a:fld id="{FDCC1CA2-7E80-45C6-8D4D-18E5CA8A9516}" type="slidenum">
              <a:rPr lang="en-US" sz="850" dirty="0">
                <a:solidFill>
                  <a:srgbClr val="5A6672"/>
                </a:solidFill>
                <a:latin typeface="Arial" pitchFamily="34" charset="0"/>
                <a:ea typeface="Arial" pitchFamily="34" charset="-122"/>
                <a:cs typeface="Arial" pitchFamily="34" charset="-120"/>
              </a:rPr>
              <a:t>41</a:t>
            </a:fld>
            <a:endParaRPr lang="en-US" sz="85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57200" y="621792"/>
            <a:ext cx="11247120" cy="548640"/>
          </a:xfrm>
          <a:prstGeom prst="rect">
            <a:avLst/>
          </a:prstGeom>
          <a:noFill/>
          <a:ln/>
        </p:spPr>
        <p:txBody>
          <a:bodyPr wrap="square" lIns="0" tIns="0" rIns="0" bIns="0" rtlCol="0" anchor="ctr"/>
          <a:lstStyle/>
          <a:p>
            <a:pPr marL="0" indent="0">
              <a:buNone/>
            </a:pPr>
            <a:r>
              <a:rPr lang="en-US" sz="2800" b="1">
                <a:solidFill>
                  <a:srgbClr val="005965"/>
                </a:solidFill>
                <a:latin typeface="Arial" pitchFamily="34" charset="0"/>
                <a:ea typeface="Arial" pitchFamily="34" charset="-122"/>
                <a:cs typeface="Arial" pitchFamily="34" charset="-120"/>
              </a:rPr>
              <a:t>Cultural, language and community considerations</a:t>
            </a:r>
            <a:endParaRPr lang="en-US" sz="2800"/>
          </a:p>
        </p:txBody>
      </p:sp>
      <p:sp>
        <p:nvSpPr>
          <p:cNvPr id="4" name="Shape 2"/>
          <p:cNvSpPr/>
          <p:nvPr/>
        </p:nvSpPr>
        <p:spPr>
          <a:xfrm>
            <a:off x="457200" y="1417320"/>
            <a:ext cx="4754880" cy="4572000"/>
          </a:xfrm>
          <a:prstGeom prst="roundRect">
            <a:avLst>
              <a:gd name="adj" fmla="val 1600"/>
            </a:avLst>
          </a:prstGeom>
          <a:solidFill>
            <a:srgbClr val="F5FBFC"/>
          </a:solidFill>
          <a:ln w="12700">
            <a:solidFill>
              <a:srgbClr val="AECFD9"/>
            </a:solidFill>
            <a:prstDash val="solid"/>
          </a:ln>
        </p:spPr>
        <p:txBody>
          <a:bodyPr/>
          <a:lstStyle/>
          <a:p>
            <a:endParaRPr lang="en-AU"/>
          </a:p>
        </p:txBody>
      </p:sp>
      <p:pic>
        <p:nvPicPr>
          <p:cNvPr id="5" name="Image 0" descr="s4_culture.png"/>
          <p:cNvPicPr>
            <a:picLocks noChangeAspect="1"/>
          </p:cNvPicPr>
          <p:nvPr/>
        </p:nvPicPr>
        <p:blipFill>
          <a:blip r:embed="rId3"/>
          <a:stretch>
            <a:fillRect/>
          </a:stretch>
        </p:blipFill>
        <p:spPr>
          <a:xfrm>
            <a:off x="731520" y="1673352"/>
            <a:ext cx="640080" cy="640080"/>
          </a:xfrm>
          <a:prstGeom prst="rect">
            <a:avLst/>
          </a:prstGeom>
        </p:spPr>
      </p:pic>
      <p:sp>
        <p:nvSpPr>
          <p:cNvPr id="6" name="Text 3"/>
          <p:cNvSpPr/>
          <p:nvPr/>
        </p:nvSpPr>
        <p:spPr>
          <a:xfrm>
            <a:off x="1508760" y="1618488"/>
            <a:ext cx="3429000" cy="777240"/>
          </a:xfrm>
          <a:prstGeom prst="rect">
            <a:avLst/>
          </a:prstGeom>
          <a:noFill/>
          <a:ln/>
        </p:spPr>
        <p:txBody>
          <a:bodyPr wrap="square" lIns="0" tIns="0" rIns="0" bIns="0" rtlCol="0" anchor="ctr"/>
          <a:lstStyle/>
          <a:p>
            <a:pPr marL="0" indent="0">
              <a:buNone/>
            </a:pPr>
            <a:r>
              <a:rPr lang="en-US" sz="1500" b="1">
                <a:solidFill>
                  <a:srgbClr val="005965"/>
                </a:solidFill>
                <a:latin typeface="Arial" pitchFamily="34" charset="0"/>
                <a:ea typeface="Arial" pitchFamily="34" charset="-122"/>
                <a:cs typeface="Arial" pitchFamily="34" charset="-120"/>
              </a:rPr>
              <a:t>Language and Cultural considerations for every patient</a:t>
            </a:r>
            <a:endParaRPr lang="en-US" sz="1500"/>
          </a:p>
        </p:txBody>
      </p:sp>
      <p:sp>
        <p:nvSpPr>
          <p:cNvPr id="7" name="Text 4"/>
          <p:cNvSpPr/>
          <p:nvPr/>
        </p:nvSpPr>
        <p:spPr>
          <a:xfrm>
            <a:off x="731520" y="2560320"/>
            <a:ext cx="4206240" cy="3200400"/>
          </a:xfrm>
          <a:prstGeom prst="rect">
            <a:avLst/>
          </a:prstGeom>
          <a:noFill/>
          <a:ln/>
        </p:spPr>
        <p:txBody>
          <a:bodyPr wrap="square" lIns="0" tIns="0" rIns="0" bIns="0" rtlCol="0" anchor="t"/>
          <a:lstStyle/>
          <a:p>
            <a:pPr marL="171450" indent="-171450" fontAlgn="t">
              <a:lnSpc>
                <a:spcPts val="1500"/>
              </a:lnSpc>
              <a:buFont typeface="Arial" panose="020B0604020202020204" pitchFamily="34" charset="0"/>
              <a:buChar char="•"/>
            </a:pPr>
            <a:r>
              <a:rPr lang="en-GB" sz="1200">
                <a:solidFill>
                  <a:srgbClr val="222222"/>
                </a:solidFill>
                <a:latin typeface="Arial" pitchFamily="34" charset="0"/>
                <a:cs typeface="Arial" pitchFamily="34" charset="-120"/>
              </a:rPr>
              <a:t>Use qualified health interpreters throughout the shared decision-making (SDC) process</a:t>
            </a:r>
          </a:p>
          <a:p>
            <a:pPr marL="171450" indent="-171450" fontAlgn="t">
              <a:lnSpc>
                <a:spcPts val="1500"/>
              </a:lnSpc>
              <a:buFont typeface="Arial" panose="020B0604020202020204" pitchFamily="34" charset="0"/>
              <a:buChar char="•"/>
            </a:pPr>
            <a:endParaRPr lang="en-GB" sz="1200">
              <a:solidFill>
                <a:srgbClr val="222222"/>
              </a:solidFill>
              <a:latin typeface="Arial" pitchFamily="34" charset="0"/>
              <a:cs typeface="Arial" pitchFamily="34" charset="-120"/>
            </a:endParaRPr>
          </a:p>
          <a:p>
            <a:pPr marL="171450" indent="-171450" fontAlgn="t">
              <a:lnSpc>
                <a:spcPts val="1500"/>
              </a:lnSpc>
              <a:buFont typeface="Arial" panose="020B0604020202020204" pitchFamily="34" charset="0"/>
              <a:buChar char="•"/>
            </a:pPr>
            <a:r>
              <a:rPr lang="en-GB" sz="1200">
                <a:solidFill>
                  <a:srgbClr val="222222"/>
                </a:solidFill>
                <a:latin typeface="Arial" pitchFamily="34" charset="0"/>
                <a:cs typeface="Arial" pitchFamily="34" charset="-120"/>
              </a:rPr>
              <a:t>Do not rely on family members as substitutes for professional interpreters</a:t>
            </a:r>
          </a:p>
          <a:p>
            <a:pPr marL="171450" indent="-171450" fontAlgn="t">
              <a:lnSpc>
                <a:spcPts val="1500"/>
              </a:lnSpc>
              <a:buFont typeface="Arial" panose="020B0604020202020204" pitchFamily="34" charset="0"/>
              <a:buChar char="•"/>
            </a:pPr>
            <a:endParaRPr lang="en-GB" sz="1200">
              <a:solidFill>
                <a:srgbClr val="222222"/>
              </a:solidFill>
              <a:latin typeface="Arial" pitchFamily="34" charset="0"/>
              <a:cs typeface="Arial" pitchFamily="34" charset="-120"/>
            </a:endParaRPr>
          </a:p>
          <a:p>
            <a:pPr marL="171450" indent="-171450" fontAlgn="t">
              <a:lnSpc>
                <a:spcPts val="1500"/>
              </a:lnSpc>
              <a:buFont typeface="Arial" panose="020B0604020202020204" pitchFamily="34" charset="0"/>
              <a:buChar char="•"/>
            </a:pPr>
            <a:r>
              <a:rPr lang="en-GB" sz="1200">
                <a:solidFill>
                  <a:srgbClr val="222222"/>
                </a:solidFill>
                <a:latin typeface="Arial" pitchFamily="34" charset="0"/>
                <a:cs typeface="Arial" pitchFamily="34" charset="-120"/>
              </a:rPr>
              <a:t>Provide translated materials in the patient's preferred language where possible</a:t>
            </a:r>
          </a:p>
          <a:p>
            <a:pPr marL="171450" indent="-171450" fontAlgn="t">
              <a:lnSpc>
                <a:spcPts val="1500"/>
              </a:lnSpc>
              <a:buFont typeface="Arial" panose="020B0604020202020204" pitchFamily="34" charset="0"/>
              <a:buChar char="•"/>
            </a:pPr>
            <a:endParaRPr lang="en-US" sz="1200">
              <a:solidFill>
                <a:srgbClr val="222222"/>
              </a:solidFill>
              <a:latin typeface="Arial" pitchFamily="34" charset="0"/>
              <a:cs typeface="Arial" pitchFamily="34" charset="-120"/>
            </a:endParaRPr>
          </a:p>
          <a:p>
            <a:pPr marL="152400" indent="-152400">
              <a:lnSpc>
                <a:spcPct val="110000"/>
              </a:lnSpc>
              <a:spcAft>
                <a:spcPts val="900"/>
              </a:spcAft>
              <a:buSzPct val="100000"/>
              <a:buChar char="•"/>
            </a:pPr>
            <a:r>
              <a:rPr lang="en-US" sz="1200">
                <a:solidFill>
                  <a:srgbClr val="222222"/>
                </a:solidFill>
                <a:latin typeface="Arial" pitchFamily="34" charset="0"/>
                <a:ea typeface="Arial" pitchFamily="34" charset="-122"/>
                <a:cs typeface="Arial" pitchFamily="34" charset="-120"/>
              </a:rPr>
              <a:t>Incorporate cultural considerations into the SDC process </a:t>
            </a:r>
            <a:endParaRPr lang="en-US" sz="1200"/>
          </a:p>
          <a:p>
            <a:pPr marL="152400" indent="-152400">
              <a:lnSpc>
                <a:spcPct val="110000"/>
              </a:lnSpc>
              <a:spcAft>
                <a:spcPts val="900"/>
              </a:spcAft>
              <a:buSzPct val="100000"/>
              <a:buChar char="•"/>
            </a:pPr>
            <a:r>
              <a:rPr lang="en-US" sz="1200">
                <a:solidFill>
                  <a:srgbClr val="222222"/>
                </a:solidFill>
                <a:latin typeface="Arial" pitchFamily="34" charset="0"/>
                <a:ea typeface="Arial" pitchFamily="34" charset="-122"/>
                <a:cs typeface="Arial" pitchFamily="34" charset="-120"/>
              </a:rPr>
              <a:t>Provide additional cultural support where required to comply with SDC</a:t>
            </a:r>
            <a:endParaRPr lang="en-US" sz="1200"/>
          </a:p>
          <a:p>
            <a:pPr marL="152400" indent="-152400">
              <a:lnSpc>
                <a:spcPct val="110000"/>
              </a:lnSpc>
              <a:spcAft>
                <a:spcPts val="900"/>
              </a:spcAft>
              <a:buSzPct val="100000"/>
              <a:buChar char="•"/>
            </a:pPr>
            <a:r>
              <a:rPr lang="en-US" sz="1200">
                <a:solidFill>
                  <a:srgbClr val="222222"/>
                </a:solidFill>
                <a:latin typeface="Arial" pitchFamily="34" charset="0"/>
                <a:ea typeface="Arial" pitchFamily="34" charset="-122"/>
                <a:cs typeface="Arial" pitchFamily="34" charset="-120"/>
              </a:rPr>
              <a:t>Keep the needs of the patient or next of kin at the forefront, and conduct the process in a way that is meaningful to them</a:t>
            </a:r>
            <a:endParaRPr lang="en-US" sz="1200"/>
          </a:p>
        </p:txBody>
      </p:sp>
      <p:sp>
        <p:nvSpPr>
          <p:cNvPr id="8" name="Shape 5"/>
          <p:cNvSpPr/>
          <p:nvPr/>
        </p:nvSpPr>
        <p:spPr>
          <a:xfrm>
            <a:off x="5394960" y="1417320"/>
            <a:ext cx="6336792" cy="4572000"/>
          </a:xfrm>
          <a:prstGeom prst="roundRect">
            <a:avLst>
              <a:gd name="adj" fmla="val 1600"/>
            </a:avLst>
          </a:prstGeom>
          <a:solidFill>
            <a:srgbClr val="EAF3F5"/>
          </a:solidFill>
          <a:ln w="12700">
            <a:solidFill>
              <a:srgbClr val="007586"/>
            </a:solidFill>
            <a:prstDash val="solid"/>
          </a:ln>
        </p:spPr>
        <p:txBody>
          <a:bodyPr/>
          <a:lstStyle/>
          <a:p>
            <a:endParaRPr lang="en-AU"/>
          </a:p>
        </p:txBody>
      </p:sp>
      <p:sp>
        <p:nvSpPr>
          <p:cNvPr id="9" name="Text 6"/>
          <p:cNvSpPr/>
          <p:nvPr/>
        </p:nvSpPr>
        <p:spPr>
          <a:xfrm>
            <a:off x="5715000" y="1645920"/>
            <a:ext cx="5696712" cy="411480"/>
          </a:xfrm>
          <a:prstGeom prst="rect">
            <a:avLst/>
          </a:prstGeom>
          <a:noFill/>
          <a:ln/>
        </p:spPr>
        <p:txBody>
          <a:bodyPr wrap="square" lIns="0" tIns="0" rIns="0" bIns="0" rtlCol="0" anchor="ctr"/>
          <a:lstStyle/>
          <a:p>
            <a:pPr marL="0" indent="0">
              <a:buNone/>
            </a:pPr>
            <a:r>
              <a:rPr lang="en-US" sz="1500" b="1">
                <a:solidFill>
                  <a:srgbClr val="005965"/>
                </a:solidFill>
                <a:latin typeface="Arial" pitchFamily="34" charset="0"/>
                <a:ea typeface="Arial" pitchFamily="34" charset="-122"/>
                <a:cs typeface="Arial" pitchFamily="34" charset="-120"/>
              </a:rPr>
              <a:t>Aboriginal and Torres Strait Islander peoples</a:t>
            </a:r>
            <a:endParaRPr lang="en-US" sz="1500"/>
          </a:p>
        </p:txBody>
      </p:sp>
      <p:sp>
        <p:nvSpPr>
          <p:cNvPr id="10" name="Text 7"/>
          <p:cNvSpPr/>
          <p:nvPr/>
        </p:nvSpPr>
        <p:spPr>
          <a:xfrm>
            <a:off x="5715000" y="2194560"/>
            <a:ext cx="5696712" cy="3566160"/>
          </a:xfrm>
          <a:prstGeom prst="rect">
            <a:avLst/>
          </a:prstGeom>
          <a:noFill/>
          <a:ln/>
        </p:spPr>
        <p:txBody>
          <a:bodyPr wrap="square" lIns="0" tIns="0" rIns="0" bIns="0" rtlCol="0" anchor="t"/>
          <a:lstStyle/>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Culturally safe practice requires an environment that is safe — with no assault, challenge or denial of a person's identity and experience</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Historically, hospitals have been places of trauma; many Aboriginal people also fear hospitals due to concerns about racism and unconscious bias</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Entities carrying out SDC with Aboriginal and Torres Strait Islander peoples and their families, carers or next of kin must be proficient in cultural safety</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The expertise of Aboriginal hospital liaison officers must be used for any events involving Aboriginal patients</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Consider notifying the Chief Aboriginal Health Advisor of a SAPSE involving Aboriginal and Torres Strait Islander peoples</a:t>
            </a:r>
            <a:endParaRPr lang="en-US" sz="1200"/>
          </a:p>
        </p:txBody>
      </p:sp>
      <p:sp>
        <p:nvSpPr>
          <p:cNvPr id="11" name="Text 8"/>
          <p:cNvSpPr/>
          <p:nvPr/>
        </p:nvSpPr>
        <p:spPr>
          <a:xfrm>
            <a:off x="457200" y="6473952"/>
            <a:ext cx="5029200" cy="274320"/>
          </a:xfrm>
          <a:prstGeom prst="rect">
            <a:avLst/>
          </a:prstGeom>
          <a:noFill/>
          <a:ln/>
        </p:spPr>
        <p:txBody>
          <a:bodyPr wrap="square" lIns="0" tIns="0" rIns="0" bIns="0" rtlCol="0" anchor="ctr"/>
          <a:lstStyle/>
          <a:p>
            <a:pPr marL="0" indent="0">
              <a:buNone/>
            </a:pPr>
            <a:r>
              <a:rPr lang="en-US" sz="900">
                <a:solidFill>
                  <a:srgbClr val="5A6672"/>
                </a:solidFill>
                <a:latin typeface="Arial" pitchFamily="34" charset="0"/>
                <a:ea typeface="Arial" pitchFamily="34" charset="-122"/>
                <a:cs typeface="Arial" pitchFamily="34" charset="-120"/>
              </a:rPr>
              <a:t>Statutory Duty of Candour  |  Safer Care Victoria</a:t>
            </a:r>
            <a:endParaRPr lang="en-US" sz="900"/>
          </a:p>
        </p:txBody>
      </p:sp>
      <p:sp>
        <p:nvSpPr>
          <p:cNvPr id="12" name="Text 9"/>
          <p:cNvSpPr/>
          <p:nvPr/>
        </p:nvSpPr>
        <p:spPr>
          <a:xfrm>
            <a:off x="5180076" y="6473952"/>
            <a:ext cx="1828800" cy="274320"/>
          </a:xfrm>
          <a:prstGeom prst="rect">
            <a:avLst/>
          </a:prstGeom>
          <a:noFill/>
          <a:ln/>
        </p:spPr>
        <p:txBody>
          <a:bodyPr wrap="square" lIns="0" tIns="0" rIns="0" bIns="0" rtlCol="0" anchor="ctr"/>
          <a:lstStyle/>
          <a:p>
            <a:pPr marL="0" indent="0" algn="ctr">
              <a:buNone/>
            </a:pPr>
            <a:r>
              <a:rPr lang="en-US" sz="900">
                <a:solidFill>
                  <a:srgbClr val="5A6672"/>
                </a:solidFill>
                <a:latin typeface="Arial" pitchFamily="34" charset="0"/>
                <a:ea typeface="Arial" pitchFamily="34" charset="-122"/>
                <a:cs typeface="Arial" pitchFamily="34" charset="-120"/>
              </a:rPr>
              <a:t>OFFICIAL</a:t>
            </a:r>
            <a:endParaRPr lang="en-US" sz="900"/>
          </a:p>
        </p:txBody>
      </p:sp>
      <p:sp>
        <p:nvSpPr>
          <p:cNvPr id="14" name="Text 2">
            <a:extLst>
              <a:ext uri="{FF2B5EF4-FFF2-40B4-BE49-F238E27FC236}">
                <a16:creationId xmlns:a16="http://schemas.microsoft.com/office/drawing/2014/main" id="{265267F5-F071-789A-495A-2EDCB7A5D32F}"/>
              </a:ext>
            </a:extLst>
          </p:cNvPr>
          <p:cNvSpPr/>
          <p:nvPr/>
        </p:nvSpPr>
        <p:spPr>
          <a:xfrm>
            <a:off x="11430000" y="6510528"/>
            <a:ext cx="502920" cy="228600"/>
          </a:xfrm>
          <a:prstGeom prst="rect">
            <a:avLst/>
          </a:prstGeom>
          <a:noFill/>
          <a:ln/>
        </p:spPr>
        <p:txBody>
          <a:bodyPr wrap="square" lIns="0" tIns="0" rIns="0" bIns="0" rtlCol="0" anchor="ctr"/>
          <a:lstStyle/>
          <a:p>
            <a:pPr marL="0" indent="0" algn="r">
              <a:buNone/>
            </a:pPr>
            <a:fld id="{FDCC1CA2-7E80-45C6-8D4D-18E5CA8A9516}" type="slidenum">
              <a:rPr lang="en-US" sz="850" dirty="0">
                <a:solidFill>
                  <a:srgbClr val="5A6672"/>
                </a:solidFill>
                <a:latin typeface="Arial" pitchFamily="34" charset="0"/>
                <a:ea typeface="Arial" pitchFamily="34" charset="-122"/>
                <a:cs typeface="Arial" pitchFamily="34" charset="-120"/>
              </a:rPr>
              <a:t>42</a:t>
            </a:fld>
            <a:endParaRPr lang="en-US" sz="85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57200" y="621792"/>
            <a:ext cx="11247120" cy="548640"/>
          </a:xfrm>
          <a:prstGeom prst="rect">
            <a:avLst/>
          </a:prstGeom>
          <a:noFill/>
          <a:ln/>
        </p:spPr>
        <p:txBody>
          <a:bodyPr wrap="square" lIns="0" tIns="0" rIns="0" bIns="0" rtlCol="0" anchor="ctr"/>
          <a:lstStyle/>
          <a:p>
            <a:pPr marL="0" indent="0">
              <a:buNone/>
            </a:pPr>
            <a:r>
              <a:rPr lang="en-US" sz="2800" b="1">
                <a:solidFill>
                  <a:srgbClr val="005965"/>
                </a:solidFill>
                <a:latin typeface="Arial" pitchFamily="34" charset="0"/>
                <a:ea typeface="Arial" pitchFamily="34" charset="-122"/>
                <a:cs typeface="Arial" pitchFamily="34" charset="-120"/>
              </a:rPr>
              <a:t>Complex cases: multiple entities or patients</a:t>
            </a:r>
            <a:endParaRPr lang="en-US" sz="2800"/>
          </a:p>
        </p:txBody>
      </p:sp>
      <p:sp>
        <p:nvSpPr>
          <p:cNvPr id="4" name="Shape 2"/>
          <p:cNvSpPr/>
          <p:nvPr/>
        </p:nvSpPr>
        <p:spPr>
          <a:xfrm>
            <a:off x="457200" y="1417320"/>
            <a:ext cx="3657600" cy="4572000"/>
          </a:xfrm>
          <a:prstGeom prst="roundRect">
            <a:avLst>
              <a:gd name="adj" fmla="val 2000"/>
            </a:avLst>
          </a:prstGeom>
          <a:solidFill>
            <a:srgbClr val="EAF3F5"/>
          </a:solidFill>
          <a:ln w="12700">
            <a:solidFill>
              <a:srgbClr val="AECFD9"/>
            </a:solidFill>
            <a:prstDash val="solid"/>
          </a:ln>
        </p:spPr>
        <p:txBody>
          <a:bodyPr/>
          <a:lstStyle/>
          <a:p>
            <a:endParaRPr lang="en-AU"/>
          </a:p>
        </p:txBody>
      </p:sp>
      <p:pic>
        <p:nvPicPr>
          <p:cNvPr id="5" name="Image 0" descr="s4_otherentity.png"/>
          <p:cNvPicPr>
            <a:picLocks noChangeAspect="1"/>
          </p:cNvPicPr>
          <p:nvPr/>
        </p:nvPicPr>
        <p:blipFill>
          <a:blip r:embed="rId3"/>
          <a:stretch>
            <a:fillRect/>
          </a:stretch>
        </p:blipFill>
        <p:spPr>
          <a:xfrm>
            <a:off x="731520" y="1673352"/>
            <a:ext cx="685800" cy="685800"/>
          </a:xfrm>
          <a:prstGeom prst="rect">
            <a:avLst/>
          </a:prstGeom>
        </p:spPr>
      </p:pic>
      <p:sp>
        <p:nvSpPr>
          <p:cNvPr id="6" name="Text 3"/>
          <p:cNvSpPr/>
          <p:nvPr/>
        </p:nvSpPr>
        <p:spPr>
          <a:xfrm>
            <a:off x="1554480" y="1618488"/>
            <a:ext cx="2286000" cy="822960"/>
          </a:xfrm>
          <a:prstGeom prst="rect">
            <a:avLst/>
          </a:prstGeom>
          <a:noFill/>
          <a:ln/>
        </p:spPr>
        <p:txBody>
          <a:bodyPr wrap="square" lIns="0" tIns="0" rIns="0" bIns="0" rtlCol="0" anchor="ctr"/>
          <a:lstStyle/>
          <a:p>
            <a:pPr marL="0" indent="0">
              <a:lnSpc>
                <a:spcPct val="100000"/>
              </a:lnSpc>
              <a:buNone/>
            </a:pPr>
            <a:r>
              <a:rPr lang="en-US" sz="1450" b="1">
                <a:solidFill>
                  <a:srgbClr val="005965"/>
                </a:solidFill>
                <a:latin typeface="Arial" pitchFamily="34" charset="0"/>
                <a:ea typeface="Arial" pitchFamily="34" charset="-122"/>
                <a:cs typeface="Arial" pitchFamily="34" charset="-120"/>
              </a:rPr>
              <a:t>SAPSE occurred at another entity</a:t>
            </a:r>
            <a:endParaRPr lang="en-US" sz="1450"/>
          </a:p>
        </p:txBody>
      </p:sp>
      <p:sp>
        <p:nvSpPr>
          <p:cNvPr id="7" name="Text 4"/>
          <p:cNvSpPr/>
          <p:nvPr/>
        </p:nvSpPr>
        <p:spPr>
          <a:xfrm>
            <a:off x="731520" y="2606040"/>
            <a:ext cx="3108960" cy="3154680"/>
          </a:xfrm>
          <a:prstGeom prst="rect">
            <a:avLst/>
          </a:prstGeom>
          <a:noFill/>
          <a:ln/>
        </p:spPr>
        <p:txBody>
          <a:bodyPr wrap="square" lIns="0" tIns="0" rIns="0" bIns="0" rtlCol="0" anchor="t"/>
          <a:lstStyle/>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Collaborate with the other entity — e.g. where the patient was transferred after the SAPSE</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The entity where the SAPSE occurred should lead; otherwise agree who leads</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Escalate refusals or disagreement to the Secretary, who may refer to the Chief Quality and Safety Officer</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SDC timelines and documentation obligations continue throughout</a:t>
            </a:r>
            <a:endParaRPr lang="en-US" sz="1200"/>
          </a:p>
        </p:txBody>
      </p:sp>
      <p:sp>
        <p:nvSpPr>
          <p:cNvPr id="8" name="Shape 5"/>
          <p:cNvSpPr/>
          <p:nvPr/>
        </p:nvSpPr>
        <p:spPr>
          <a:xfrm>
            <a:off x="4265676" y="1417320"/>
            <a:ext cx="3657600" cy="4572000"/>
          </a:xfrm>
          <a:prstGeom prst="roundRect">
            <a:avLst>
              <a:gd name="adj" fmla="val 2000"/>
            </a:avLst>
          </a:prstGeom>
          <a:solidFill>
            <a:srgbClr val="EAF3F5"/>
          </a:solidFill>
          <a:ln w="12700">
            <a:solidFill>
              <a:srgbClr val="AECFD9"/>
            </a:solidFill>
            <a:prstDash val="solid"/>
          </a:ln>
        </p:spPr>
        <p:txBody>
          <a:bodyPr/>
          <a:lstStyle/>
          <a:p>
            <a:endParaRPr lang="en-AU"/>
          </a:p>
        </p:txBody>
      </p:sp>
      <p:pic>
        <p:nvPicPr>
          <p:cNvPr id="9" name="Image 1" descr="s4_twoentities.png"/>
          <p:cNvPicPr>
            <a:picLocks noChangeAspect="1"/>
          </p:cNvPicPr>
          <p:nvPr/>
        </p:nvPicPr>
        <p:blipFill>
          <a:blip r:embed="rId4"/>
          <a:stretch>
            <a:fillRect/>
          </a:stretch>
        </p:blipFill>
        <p:spPr>
          <a:xfrm>
            <a:off x="4539996" y="1673352"/>
            <a:ext cx="685800" cy="685800"/>
          </a:xfrm>
          <a:prstGeom prst="rect">
            <a:avLst/>
          </a:prstGeom>
        </p:spPr>
      </p:pic>
      <p:sp>
        <p:nvSpPr>
          <p:cNvPr id="10" name="Text 6"/>
          <p:cNvSpPr/>
          <p:nvPr/>
        </p:nvSpPr>
        <p:spPr>
          <a:xfrm>
            <a:off x="5362956" y="1618488"/>
            <a:ext cx="2286000" cy="822960"/>
          </a:xfrm>
          <a:prstGeom prst="rect">
            <a:avLst/>
          </a:prstGeom>
          <a:noFill/>
          <a:ln/>
        </p:spPr>
        <p:txBody>
          <a:bodyPr wrap="square" lIns="0" tIns="0" rIns="0" bIns="0" rtlCol="0" anchor="ctr"/>
          <a:lstStyle/>
          <a:p>
            <a:pPr marL="0" indent="0">
              <a:lnSpc>
                <a:spcPct val="100000"/>
              </a:lnSpc>
              <a:buNone/>
            </a:pPr>
            <a:r>
              <a:rPr lang="en-US" sz="1450" b="1">
                <a:solidFill>
                  <a:srgbClr val="005965"/>
                </a:solidFill>
                <a:latin typeface="Arial" pitchFamily="34" charset="0"/>
                <a:ea typeface="Arial" pitchFamily="34" charset="-122"/>
                <a:cs typeface="Arial" pitchFamily="34" charset="-120"/>
              </a:rPr>
              <a:t>Two or more entities contributed</a:t>
            </a:r>
            <a:endParaRPr lang="en-US" sz="1450"/>
          </a:p>
        </p:txBody>
      </p:sp>
      <p:sp>
        <p:nvSpPr>
          <p:cNvPr id="11" name="Text 7"/>
          <p:cNvSpPr/>
          <p:nvPr/>
        </p:nvSpPr>
        <p:spPr>
          <a:xfrm>
            <a:off x="4539996" y="2606040"/>
            <a:ext cx="3108960" cy="3154680"/>
          </a:xfrm>
          <a:prstGeom prst="rect">
            <a:avLst/>
          </a:prstGeom>
          <a:noFill/>
          <a:ln/>
        </p:spPr>
        <p:txBody>
          <a:bodyPr wrap="square" lIns="0" tIns="0" rIns="0" bIns="0" rtlCol="0" anchor="t"/>
          <a:lstStyle/>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Entities agree how to conduct the process — but all must participate</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Disagreement about whether an event is a SAPSE, or how to run the process, is escalated to the Secretary</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If one entity is interstate, the Victorian entity must still meet SDC requirements</a:t>
            </a:r>
            <a:endParaRPr lang="en-US" sz="1200"/>
          </a:p>
        </p:txBody>
      </p:sp>
      <p:sp>
        <p:nvSpPr>
          <p:cNvPr id="12" name="Shape 8"/>
          <p:cNvSpPr/>
          <p:nvPr/>
        </p:nvSpPr>
        <p:spPr>
          <a:xfrm>
            <a:off x="8074152" y="1417320"/>
            <a:ext cx="3657600" cy="4572000"/>
          </a:xfrm>
          <a:prstGeom prst="roundRect">
            <a:avLst>
              <a:gd name="adj" fmla="val 2000"/>
            </a:avLst>
          </a:prstGeom>
          <a:solidFill>
            <a:srgbClr val="EAF3F5"/>
          </a:solidFill>
          <a:ln w="12700">
            <a:solidFill>
              <a:srgbClr val="AECFD9"/>
            </a:solidFill>
            <a:prstDash val="solid"/>
          </a:ln>
        </p:spPr>
        <p:txBody>
          <a:bodyPr/>
          <a:lstStyle/>
          <a:p>
            <a:endParaRPr lang="en-AU"/>
          </a:p>
        </p:txBody>
      </p:sp>
      <p:pic>
        <p:nvPicPr>
          <p:cNvPr id="13" name="Image 2" descr="s4_multipatients.png"/>
          <p:cNvPicPr>
            <a:picLocks noChangeAspect="1"/>
          </p:cNvPicPr>
          <p:nvPr/>
        </p:nvPicPr>
        <p:blipFill>
          <a:blip r:embed="rId5"/>
          <a:stretch>
            <a:fillRect/>
          </a:stretch>
        </p:blipFill>
        <p:spPr>
          <a:xfrm>
            <a:off x="8348472" y="1673352"/>
            <a:ext cx="685800" cy="685800"/>
          </a:xfrm>
          <a:prstGeom prst="rect">
            <a:avLst/>
          </a:prstGeom>
        </p:spPr>
      </p:pic>
      <p:sp>
        <p:nvSpPr>
          <p:cNvPr id="14" name="Text 9"/>
          <p:cNvSpPr/>
          <p:nvPr/>
        </p:nvSpPr>
        <p:spPr>
          <a:xfrm>
            <a:off x="9171432" y="1618488"/>
            <a:ext cx="2286000" cy="822960"/>
          </a:xfrm>
          <a:prstGeom prst="rect">
            <a:avLst/>
          </a:prstGeom>
          <a:noFill/>
          <a:ln/>
        </p:spPr>
        <p:txBody>
          <a:bodyPr wrap="square" lIns="0" tIns="0" rIns="0" bIns="0" rtlCol="0" anchor="ctr"/>
          <a:lstStyle/>
          <a:p>
            <a:pPr marL="0" indent="0">
              <a:lnSpc>
                <a:spcPct val="100000"/>
              </a:lnSpc>
              <a:buNone/>
            </a:pPr>
            <a:r>
              <a:rPr lang="en-US" sz="1450" b="1">
                <a:solidFill>
                  <a:srgbClr val="005965"/>
                </a:solidFill>
                <a:latin typeface="Arial" pitchFamily="34" charset="0"/>
                <a:ea typeface="Arial" pitchFamily="34" charset="-122"/>
                <a:cs typeface="Arial" pitchFamily="34" charset="-120"/>
              </a:rPr>
              <a:t>Multiple patients harmed</a:t>
            </a:r>
            <a:endParaRPr lang="en-US" sz="1450"/>
          </a:p>
        </p:txBody>
      </p:sp>
      <p:sp>
        <p:nvSpPr>
          <p:cNvPr id="15" name="Text 10"/>
          <p:cNvSpPr/>
          <p:nvPr/>
        </p:nvSpPr>
        <p:spPr>
          <a:xfrm>
            <a:off x="8348472" y="2606040"/>
            <a:ext cx="3108960" cy="3154680"/>
          </a:xfrm>
          <a:prstGeom prst="rect">
            <a:avLst/>
          </a:prstGeom>
          <a:noFill/>
          <a:ln/>
        </p:spPr>
        <p:txBody>
          <a:bodyPr wrap="square" lIns="0" tIns="0" rIns="0" bIns="0" rtlCol="0" anchor="t"/>
          <a:lstStyle/>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Initiate SDC once the SAPSE is identified and follow up individually with each patient</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A joint meeting may suit — only with the consent of every party</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Plan early: risk assessment, timelines, communication strategy and protocols; document throughout</a:t>
            </a:r>
            <a:endParaRPr lang="en-US" sz="1200"/>
          </a:p>
          <a:p>
            <a:pPr marL="152400" indent="-152400">
              <a:lnSpc>
                <a:spcPct val="108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SCV can guide entities unsure how to proceed</a:t>
            </a:r>
            <a:endParaRPr lang="en-US" sz="1200"/>
          </a:p>
        </p:txBody>
      </p:sp>
      <p:sp>
        <p:nvSpPr>
          <p:cNvPr id="16" name="Text 11"/>
          <p:cNvSpPr/>
          <p:nvPr/>
        </p:nvSpPr>
        <p:spPr>
          <a:xfrm>
            <a:off x="457200" y="6473952"/>
            <a:ext cx="5029200" cy="274320"/>
          </a:xfrm>
          <a:prstGeom prst="rect">
            <a:avLst/>
          </a:prstGeom>
          <a:noFill/>
          <a:ln/>
        </p:spPr>
        <p:txBody>
          <a:bodyPr wrap="square" lIns="0" tIns="0" rIns="0" bIns="0" rtlCol="0" anchor="ctr"/>
          <a:lstStyle/>
          <a:p>
            <a:pPr marL="0" indent="0">
              <a:buNone/>
            </a:pPr>
            <a:r>
              <a:rPr lang="en-US" sz="900">
                <a:solidFill>
                  <a:srgbClr val="5A6672"/>
                </a:solidFill>
                <a:latin typeface="Arial" pitchFamily="34" charset="0"/>
                <a:ea typeface="Arial" pitchFamily="34" charset="-122"/>
                <a:cs typeface="Arial" pitchFamily="34" charset="-120"/>
              </a:rPr>
              <a:t>Statutory Duty of Candour  |  Safer Care Victoria</a:t>
            </a:r>
            <a:endParaRPr lang="en-US" sz="900"/>
          </a:p>
        </p:txBody>
      </p:sp>
      <p:sp>
        <p:nvSpPr>
          <p:cNvPr id="17" name="Text 12"/>
          <p:cNvSpPr/>
          <p:nvPr/>
        </p:nvSpPr>
        <p:spPr>
          <a:xfrm>
            <a:off x="5180076" y="6473952"/>
            <a:ext cx="1828800" cy="274320"/>
          </a:xfrm>
          <a:prstGeom prst="rect">
            <a:avLst/>
          </a:prstGeom>
          <a:noFill/>
          <a:ln/>
        </p:spPr>
        <p:txBody>
          <a:bodyPr wrap="square" lIns="0" tIns="0" rIns="0" bIns="0" rtlCol="0" anchor="ctr"/>
          <a:lstStyle/>
          <a:p>
            <a:pPr marL="0" indent="0" algn="ctr">
              <a:buNone/>
            </a:pPr>
            <a:r>
              <a:rPr lang="en-US" sz="900">
                <a:solidFill>
                  <a:srgbClr val="5A6672"/>
                </a:solidFill>
                <a:latin typeface="Arial" pitchFamily="34" charset="0"/>
                <a:ea typeface="Arial" pitchFamily="34" charset="-122"/>
                <a:cs typeface="Arial" pitchFamily="34" charset="-120"/>
              </a:rPr>
              <a:t>OFFICIAL</a:t>
            </a:r>
            <a:endParaRPr lang="en-US" sz="900"/>
          </a:p>
        </p:txBody>
      </p:sp>
      <p:sp>
        <p:nvSpPr>
          <p:cNvPr id="19" name="Text 2">
            <a:extLst>
              <a:ext uri="{FF2B5EF4-FFF2-40B4-BE49-F238E27FC236}">
                <a16:creationId xmlns:a16="http://schemas.microsoft.com/office/drawing/2014/main" id="{F52238DB-7699-6813-3B2A-7FB01A0BFE6A}"/>
              </a:ext>
            </a:extLst>
          </p:cNvPr>
          <p:cNvSpPr/>
          <p:nvPr/>
        </p:nvSpPr>
        <p:spPr>
          <a:xfrm>
            <a:off x="11430000" y="6510528"/>
            <a:ext cx="502920" cy="228600"/>
          </a:xfrm>
          <a:prstGeom prst="rect">
            <a:avLst/>
          </a:prstGeom>
          <a:noFill/>
          <a:ln/>
        </p:spPr>
        <p:txBody>
          <a:bodyPr wrap="square" lIns="0" tIns="0" rIns="0" bIns="0" rtlCol="0" anchor="ctr"/>
          <a:lstStyle/>
          <a:p>
            <a:pPr marL="0" indent="0" algn="r">
              <a:buNone/>
            </a:pPr>
            <a:fld id="{FDCC1CA2-7E80-45C6-8D4D-18E5CA8A9516}" type="slidenum">
              <a:rPr lang="en-US" sz="850" dirty="0">
                <a:solidFill>
                  <a:srgbClr val="5A6672"/>
                </a:solidFill>
                <a:latin typeface="Arial" pitchFamily="34" charset="0"/>
                <a:ea typeface="Arial" pitchFamily="34" charset="-122"/>
                <a:cs typeface="Arial" pitchFamily="34" charset="-120"/>
              </a:rPr>
              <a:t>43</a:t>
            </a:fld>
            <a:endParaRPr lang="en-US" sz="85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5A6672"/>
                </a:solidFill>
                <a:latin typeface="Arial" pitchFamily="34" charset="0"/>
                <a:ea typeface="Arial" pitchFamily="34" charset="-122"/>
                <a:cs typeface="Arial" pitchFamily="34" charset="-120"/>
              </a:rPr>
              <a:t>Statutory Duty of Candour  |  Safer Care Victoria</a:t>
            </a:r>
            <a:endParaRPr lang="en-US" sz="850"/>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indent="0">
              <a:buNone/>
            </a:pPr>
            <a:r>
              <a:rPr lang="en-US" sz="2800" b="1">
                <a:solidFill>
                  <a:srgbClr val="007586"/>
                </a:solidFill>
                <a:latin typeface="Arial" pitchFamily="34" charset="0"/>
                <a:ea typeface="Arial" pitchFamily="34" charset="-122"/>
                <a:cs typeface="Arial" pitchFamily="34" charset="-120"/>
              </a:rPr>
              <a:t>Patient needs and support: what to remember</a:t>
            </a:r>
            <a:endParaRPr lang="en-US" sz="2800"/>
          </a:p>
        </p:txBody>
      </p:sp>
      <p:sp>
        <p:nvSpPr>
          <p:cNvPr id="8" name="Shape 5"/>
          <p:cNvSpPr/>
          <p:nvPr/>
        </p:nvSpPr>
        <p:spPr>
          <a:xfrm>
            <a:off x="548640" y="1645920"/>
            <a:ext cx="7955280" cy="4480560"/>
          </a:xfrm>
          <a:prstGeom prst="roundRect">
            <a:avLst>
              <a:gd name="adj" fmla="val 1837"/>
            </a:avLst>
          </a:prstGeom>
          <a:solidFill>
            <a:srgbClr val="EAF3F5"/>
          </a:solidFill>
          <a:ln w="9525">
            <a:solidFill>
              <a:srgbClr val="AECFD9"/>
            </a:solidFill>
            <a:prstDash val="solid"/>
          </a:ln>
        </p:spPr>
        <p:txBody>
          <a:bodyPr/>
          <a:lstStyle/>
          <a:p>
            <a:endParaRPr lang="en-AU"/>
          </a:p>
        </p:txBody>
      </p:sp>
      <p:sp>
        <p:nvSpPr>
          <p:cNvPr id="9" name="Shape 6"/>
          <p:cNvSpPr/>
          <p:nvPr/>
        </p:nvSpPr>
        <p:spPr>
          <a:xfrm>
            <a:off x="868680" y="2066544"/>
            <a:ext cx="402336" cy="402336"/>
          </a:xfrm>
          <a:prstGeom prst="ellipse">
            <a:avLst/>
          </a:prstGeom>
          <a:solidFill>
            <a:srgbClr val="007586"/>
          </a:solidFill>
          <a:ln/>
        </p:spPr>
        <p:txBody>
          <a:bodyPr/>
          <a:lstStyle/>
          <a:p>
            <a:endParaRPr lang="en-AU"/>
          </a:p>
        </p:txBody>
      </p:sp>
      <p:pic>
        <p:nvPicPr>
          <p:cNvPr id="10" name="Image 0" descr="preencoded.png"/>
          <p:cNvPicPr>
            <a:picLocks noChangeAspect="1"/>
          </p:cNvPicPr>
          <p:nvPr/>
        </p:nvPicPr>
        <p:blipFill>
          <a:blip r:embed="rId3"/>
          <a:stretch>
            <a:fillRect/>
          </a:stretch>
        </p:blipFill>
        <p:spPr>
          <a:xfrm>
            <a:off x="977311" y="2175175"/>
            <a:ext cx="185075" cy="185075"/>
          </a:xfrm>
          <a:prstGeom prst="rect">
            <a:avLst/>
          </a:prstGeom>
        </p:spPr>
      </p:pic>
      <p:sp>
        <p:nvSpPr>
          <p:cNvPr id="11" name="Text 7"/>
          <p:cNvSpPr/>
          <p:nvPr/>
        </p:nvSpPr>
        <p:spPr>
          <a:xfrm>
            <a:off x="1463040" y="1874520"/>
            <a:ext cx="6858000" cy="786384"/>
          </a:xfrm>
          <a:prstGeom prst="rect">
            <a:avLst/>
          </a:prstGeom>
          <a:noFill/>
          <a:ln/>
        </p:spPr>
        <p:txBody>
          <a:bodyPr wrap="square" lIns="0" tIns="0" rIns="0" bIns="0" rtlCol="0" anchor="ctr"/>
          <a:lstStyle/>
          <a:p>
            <a:pPr marL="0" indent="0">
              <a:lnSpc>
                <a:spcPct val="108000"/>
              </a:lnSpc>
              <a:buNone/>
            </a:pPr>
            <a:r>
              <a:rPr lang="en-US" sz="1200">
                <a:solidFill>
                  <a:srgbClr val="222222"/>
                </a:solidFill>
                <a:latin typeface="Arial" pitchFamily="34" charset="0"/>
                <a:ea typeface="Arial" pitchFamily="34" charset="-122"/>
                <a:cs typeface="Arial" pitchFamily="34" charset="-120"/>
              </a:rPr>
              <a:t>Considering patient needs and support is a key component throughout the SDC process.</a:t>
            </a:r>
            <a:endParaRPr lang="en-US" sz="1200"/>
          </a:p>
        </p:txBody>
      </p:sp>
      <p:sp>
        <p:nvSpPr>
          <p:cNvPr id="12" name="Shape 8"/>
          <p:cNvSpPr/>
          <p:nvPr/>
        </p:nvSpPr>
        <p:spPr>
          <a:xfrm>
            <a:off x="868680" y="2852928"/>
            <a:ext cx="402336" cy="402336"/>
          </a:xfrm>
          <a:prstGeom prst="ellipse">
            <a:avLst/>
          </a:prstGeom>
          <a:solidFill>
            <a:srgbClr val="007586"/>
          </a:solidFill>
          <a:ln/>
        </p:spPr>
        <p:txBody>
          <a:bodyPr/>
          <a:lstStyle/>
          <a:p>
            <a:endParaRPr lang="en-AU"/>
          </a:p>
        </p:txBody>
      </p:sp>
      <p:pic>
        <p:nvPicPr>
          <p:cNvPr id="13" name="Image 1" descr="preencoded.png"/>
          <p:cNvPicPr>
            <a:picLocks noChangeAspect="1"/>
          </p:cNvPicPr>
          <p:nvPr/>
        </p:nvPicPr>
        <p:blipFill>
          <a:blip r:embed="rId3"/>
          <a:stretch>
            <a:fillRect/>
          </a:stretch>
        </p:blipFill>
        <p:spPr>
          <a:xfrm>
            <a:off x="977311" y="2961559"/>
            <a:ext cx="185075" cy="185075"/>
          </a:xfrm>
          <a:prstGeom prst="rect">
            <a:avLst/>
          </a:prstGeom>
        </p:spPr>
      </p:pic>
      <p:sp>
        <p:nvSpPr>
          <p:cNvPr id="14" name="Text 9"/>
          <p:cNvSpPr/>
          <p:nvPr/>
        </p:nvSpPr>
        <p:spPr>
          <a:xfrm>
            <a:off x="1463040" y="2660904"/>
            <a:ext cx="6858000" cy="786384"/>
          </a:xfrm>
          <a:prstGeom prst="rect">
            <a:avLst/>
          </a:prstGeom>
          <a:noFill/>
          <a:ln/>
        </p:spPr>
        <p:txBody>
          <a:bodyPr wrap="square" lIns="0" tIns="0" rIns="0" bIns="0" rtlCol="0" anchor="ctr"/>
          <a:lstStyle/>
          <a:p>
            <a:pPr marL="0" indent="0">
              <a:lnSpc>
                <a:spcPct val="108000"/>
              </a:lnSpc>
              <a:buNone/>
            </a:pPr>
            <a:r>
              <a:rPr lang="en-US" sz="1200">
                <a:solidFill>
                  <a:srgbClr val="222222"/>
                </a:solidFill>
                <a:latin typeface="Arial" pitchFamily="34" charset="0"/>
                <a:ea typeface="Arial" pitchFamily="34" charset="-122"/>
                <a:cs typeface="Arial" pitchFamily="34" charset="-120"/>
              </a:rPr>
              <a:t>Arrange appropriate supports and engage the right stakeholders so patients with particular needs are well supported — interpreters, nominated support people, family and cultural support.</a:t>
            </a:r>
            <a:endParaRPr lang="en-US" sz="1200"/>
          </a:p>
        </p:txBody>
      </p:sp>
      <p:sp>
        <p:nvSpPr>
          <p:cNvPr id="15" name="Shape 10"/>
          <p:cNvSpPr/>
          <p:nvPr/>
        </p:nvSpPr>
        <p:spPr>
          <a:xfrm>
            <a:off x="868680" y="3639312"/>
            <a:ext cx="402336" cy="402336"/>
          </a:xfrm>
          <a:prstGeom prst="ellipse">
            <a:avLst/>
          </a:prstGeom>
          <a:solidFill>
            <a:srgbClr val="007586"/>
          </a:solidFill>
          <a:ln/>
        </p:spPr>
        <p:txBody>
          <a:bodyPr/>
          <a:lstStyle/>
          <a:p>
            <a:endParaRPr lang="en-AU"/>
          </a:p>
        </p:txBody>
      </p:sp>
      <p:pic>
        <p:nvPicPr>
          <p:cNvPr id="16" name="Image 2" descr="preencoded.png"/>
          <p:cNvPicPr>
            <a:picLocks noChangeAspect="1"/>
          </p:cNvPicPr>
          <p:nvPr/>
        </p:nvPicPr>
        <p:blipFill>
          <a:blip r:embed="rId3"/>
          <a:stretch>
            <a:fillRect/>
          </a:stretch>
        </p:blipFill>
        <p:spPr>
          <a:xfrm>
            <a:off x="977311" y="3747943"/>
            <a:ext cx="185075" cy="185075"/>
          </a:xfrm>
          <a:prstGeom prst="rect">
            <a:avLst/>
          </a:prstGeom>
        </p:spPr>
      </p:pic>
      <p:sp>
        <p:nvSpPr>
          <p:cNvPr id="17" name="Text 11"/>
          <p:cNvSpPr/>
          <p:nvPr/>
        </p:nvSpPr>
        <p:spPr>
          <a:xfrm>
            <a:off x="1463040" y="3447288"/>
            <a:ext cx="6858000" cy="786384"/>
          </a:xfrm>
          <a:prstGeom prst="rect">
            <a:avLst/>
          </a:prstGeom>
          <a:noFill/>
          <a:ln/>
        </p:spPr>
        <p:txBody>
          <a:bodyPr wrap="square" lIns="0" tIns="0" rIns="0" bIns="0" rtlCol="0" anchor="ctr"/>
          <a:lstStyle/>
          <a:p>
            <a:pPr marL="0" indent="0">
              <a:lnSpc>
                <a:spcPct val="108000"/>
              </a:lnSpc>
              <a:buNone/>
            </a:pPr>
            <a:r>
              <a:rPr lang="en-US" sz="1200">
                <a:solidFill>
                  <a:srgbClr val="222222"/>
                </a:solidFill>
                <a:latin typeface="Arial" pitchFamily="34" charset="0"/>
                <a:ea typeface="Arial" pitchFamily="34" charset="-122"/>
                <a:cs typeface="Arial" pitchFamily="34" charset="-120"/>
              </a:rPr>
              <a:t>If a SAPSE occurs at another health service entity, collaborate with that entity throughout the process; escalate disagreement to the Secretary.</a:t>
            </a:r>
            <a:endParaRPr lang="en-US" sz="1200"/>
          </a:p>
        </p:txBody>
      </p:sp>
      <p:sp>
        <p:nvSpPr>
          <p:cNvPr id="18" name="Shape 12"/>
          <p:cNvSpPr/>
          <p:nvPr/>
        </p:nvSpPr>
        <p:spPr>
          <a:xfrm>
            <a:off x="868680" y="4425696"/>
            <a:ext cx="402336" cy="402336"/>
          </a:xfrm>
          <a:prstGeom prst="ellipse">
            <a:avLst/>
          </a:prstGeom>
          <a:solidFill>
            <a:srgbClr val="007586"/>
          </a:solidFill>
          <a:ln/>
        </p:spPr>
        <p:txBody>
          <a:bodyPr/>
          <a:lstStyle/>
          <a:p>
            <a:endParaRPr lang="en-AU"/>
          </a:p>
        </p:txBody>
      </p:sp>
      <p:pic>
        <p:nvPicPr>
          <p:cNvPr id="19" name="Image 3" descr="preencoded.png"/>
          <p:cNvPicPr>
            <a:picLocks noChangeAspect="1"/>
          </p:cNvPicPr>
          <p:nvPr/>
        </p:nvPicPr>
        <p:blipFill>
          <a:blip r:embed="rId3"/>
          <a:stretch>
            <a:fillRect/>
          </a:stretch>
        </p:blipFill>
        <p:spPr>
          <a:xfrm>
            <a:off x="977311" y="4534327"/>
            <a:ext cx="185075" cy="185075"/>
          </a:xfrm>
          <a:prstGeom prst="rect">
            <a:avLst/>
          </a:prstGeom>
        </p:spPr>
      </p:pic>
      <p:sp>
        <p:nvSpPr>
          <p:cNvPr id="20" name="Text 13"/>
          <p:cNvSpPr/>
          <p:nvPr/>
        </p:nvSpPr>
        <p:spPr>
          <a:xfrm>
            <a:off x="1463040" y="4233672"/>
            <a:ext cx="6858000" cy="786384"/>
          </a:xfrm>
          <a:prstGeom prst="rect">
            <a:avLst/>
          </a:prstGeom>
          <a:noFill/>
          <a:ln/>
        </p:spPr>
        <p:txBody>
          <a:bodyPr wrap="square" lIns="0" tIns="0" rIns="0" bIns="0" rtlCol="0" anchor="ctr"/>
          <a:lstStyle/>
          <a:p>
            <a:pPr marL="0" indent="0">
              <a:lnSpc>
                <a:spcPct val="108000"/>
              </a:lnSpc>
              <a:buNone/>
            </a:pPr>
            <a:r>
              <a:rPr lang="en-US" sz="1200">
                <a:solidFill>
                  <a:srgbClr val="222222"/>
                </a:solidFill>
                <a:latin typeface="Arial" pitchFamily="34" charset="0"/>
                <a:ea typeface="Arial" pitchFamily="34" charset="-122"/>
                <a:cs typeface="Arial" pitchFamily="34" charset="-120"/>
              </a:rPr>
              <a:t>A patient who opts out can re-enter the process at any time; while there is a delay to the SDC meeting, Requirements 6 to 9 continue regardless.</a:t>
            </a:r>
            <a:endParaRPr lang="en-US" sz="1200"/>
          </a:p>
        </p:txBody>
      </p:sp>
      <p:sp>
        <p:nvSpPr>
          <p:cNvPr id="21" name="Shape 14"/>
          <p:cNvSpPr/>
          <p:nvPr/>
        </p:nvSpPr>
        <p:spPr>
          <a:xfrm>
            <a:off x="868680" y="5212080"/>
            <a:ext cx="402336" cy="402336"/>
          </a:xfrm>
          <a:prstGeom prst="ellipse">
            <a:avLst/>
          </a:prstGeom>
          <a:solidFill>
            <a:srgbClr val="007586"/>
          </a:solidFill>
          <a:ln/>
        </p:spPr>
        <p:txBody>
          <a:bodyPr/>
          <a:lstStyle/>
          <a:p>
            <a:endParaRPr lang="en-AU"/>
          </a:p>
        </p:txBody>
      </p:sp>
      <p:pic>
        <p:nvPicPr>
          <p:cNvPr id="22" name="Image 4" descr="preencoded.png"/>
          <p:cNvPicPr>
            <a:picLocks noChangeAspect="1"/>
          </p:cNvPicPr>
          <p:nvPr/>
        </p:nvPicPr>
        <p:blipFill>
          <a:blip r:embed="rId3"/>
          <a:stretch>
            <a:fillRect/>
          </a:stretch>
        </p:blipFill>
        <p:spPr>
          <a:xfrm>
            <a:off x="977311" y="5320711"/>
            <a:ext cx="185075" cy="185075"/>
          </a:xfrm>
          <a:prstGeom prst="rect">
            <a:avLst/>
          </a:prstGeom>
        </p:spPr>
      </p:pic>
      <p:sp>
        <p:nvSpPr>
          <p:cNvPr id="23" name="Text 15"/>
          <p:cNvSpPr/>
          <p:nvPr/>
        </p:nvSpPr>
        <p:spPr>
          <a:xfrm>
            <a:off x="1463040" y="5020056"/>
            <a:ext cx="6858000" cy="786384"/>
          </a:xfrm>
          <a:prstGeom prst="rect">
            <a:avLst/>
          </a:prstGeom>
          <a:noFill/>
          <a:ln/>
        </p:spPr>
        <p:txBody>
          <a:bodyPr wrap="square" lIns="0" tIns="0" rIns="0" bIns="0" rtlCol="0" anchor="ctr"/>
          <a:lstStyle/>
          <a:p>
            <a:pPr marL="0" indent="0">
              <a:lnSpc>
                <a:spcPct val="108000"/>
              </a:lnSpc>
              <a:buNone/>
            </a:pPr>
            <a:r>
              <a:rPr lang="en-US" sz="1200">
                <a:solidFill>
                  <a:srgbClr val="222222"/>
                </a:solidFill>
                <a:latin typeface="Arial" pitchFamily="34" charset="0"/>
                <a:ea typeface="Arial" pitchFamily="34" charset="-122"/>
                <a:cs typeface="Arial" pitchFamily="34" charset="-120"/>
              </a:rPr>
              <a:t>Where multiple people are harmed by a single event, initiate SDC once the SAPSE is identified and follow up individually with each patient.</a:t>
            </a:r>
            <a:endParaRPr lang="en-US" sz="1200"/>
          </a:p>
        </p:txBody>
      </p:sp>
      <p:pic>
        <p:nvPicPr>
          <p:cNvPr id="24" name="Image 5" descr="preencoded.png"/>
          <p:cNvPicPr>
            <a:picLocks noChangeAspect="1"/>
          </p:cNvPicPr>
          <p:nvPr/>
        </p:nvPicPr>
        <p:blipFill>
          <a:blip r:embed="rId4"/>
          <a:stretch>
            <a:fillRect/>
          </a:stretch>
        </p:blipFill>
        <p:spPr>
          <a:xfrm>
            <a:off x="8969629" y="2651760"/>
            <a:ext cx="2451861" cy="2286000"/>
          </a:xfrm>
          <a:prstGeom prst="rect">
            <a:avLst/>
          </a:prstGeom>
        </p:spPr>
      </p:pic>
      <p:sp>
        <p:nvSpPr>
          <p:cNvPr id="25" name="OfficialMarking"/>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5A6672"/>
                </a:solidFill>
                <a:latin typeface="Arial" pitchFamily="34" charset="0"/>
                <a:ea typeface="Arial" pitchFamily="34" charset="-122"/>
                <a:cs typeface="Arial" pitchFamily="34" charset="-120"/>
              </a:rPr>
              <a:t>OFFICIAL</a:t>
            </a:r>
            <a:endParaRPr lang="en-US" sz="800"/>
          </a:p>
        </p:txBody>
      </p:sp>
      <p:sp>
        <p:nvSpPr>
          <p:cNvPr id="3" name="Text 2">
            <a:extLst>
              <a:ext uri="{FF2B5EF4-FFF2-40B4-BE49-F238E27FC236}">
                <a16:creationId xmlns:a16="http://schemas.microsoft.com/office/drawing/2014/main" id="{92A424A3-61FE-DA8A-5666-D81DFE683DD0}"/>
              </a:ext>
            </a:extLst>
          </p:cNvPr>
          <p:cNvSpPr/>
          <p:nvPr/>
        </p:nvSpPr>
        <p:spPr>
          <a:xfrm>
            <a:off x="11430000" y="6510528"/>
            <a:ext cx="502920" cy="228600"/>
          </a:xfrm>
          <a:prstGeom prst="rect">
            <a:avLst/>
          </a:prstGeom>
          <a:noFill/>
          <a:ln/>
        </p:spPr>
        <p:txBody>
          <a:bodyPr wrap="square" lIns="0" tIns="0" rIns="0" bIns="0" rtlCol="0" anchor="ctr"/>
          <a:lstStyle/>
          <a:p>
            <a:pPr marL="0" indent="0" algn="r">
              <a:buNone/>
            </a:pPr>
            <a:fld id="{FDCC1CA2-7E80-45C6-8D4D-18E5CA8A9516}" type="slidenum">
              <a:rPr lang="en-US" sz="850" dirty="0">
                <a:solidFill>
                  <a:srgbClr val="5A6672"/>
                </a:solidFill>
                <a:latin typeface="Arial" pitchFamily="34" charset="0"/>
                <a:ea typeface="Arial" pitchFamily="34" charset="-122"/>
                <a:cs typeface="Arial" pitchFamily="34" charset="-120"/>
              </a:rPr>
              <a:t>44</a:t>
            </a:fld>
            <a:endParaRPr lang="en-US" sz="85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57200" y="621792"/>
            <a:ext cx="11247120" cy="548640"/>
          </a:xfrm>
          <a:prstGeom prst="rect">
            <a:avLst/>
          </a:prstGeom>
          <a:noFill/>
          <a:ln/>
        </p:spPr>
        <p:txBody>
          <a:bodyPr wrap="square" lIns="0" tIns="0" rIns="0" bIns="0" rtlCol="0" anchor="ctr"/>
          <a:lstStyle/>
          <a:p>
            <a:pPr marL="0" indent="0">
              <a:buNone/>
            </a:pPr>
            <a:r>
              <a:rPr lang="en-US" sz="2800" b="1">
                <a:solidFill>
                  <a:srgbClr val="005965"/>
                </a:solidFill>
                <a:latin typeface="Arial" pitchFamily="34" charset="0"/>
                <a:ea typeface="Arial" pitchFamily="34" charset="-122"/>
                <a:cs typeface="Arial" pitchFamily="34" charset="-120"/>
              </a:rPr>
              <a:t>Where to next, and key resources</a:t>
            </a:r>
            <a:endParaRPr lang="en-US" sz="2800"/>
          </a:p>
        </p:txBody>
      </p:sp>
      <p:sp>
        <p:nvSpPr>
          <p:cNvPr id="4" name="Shape 2"/>
          <p:cNvSpPr/>
          <p:nvPr/>
        </p:nvSpPr>
        <p:spPr>
          <a:xfrm>
            <a:off x="457200" y="1417320"/>
            <a:ext cx="3657600" cy="3794760"/>
          </a:xfrm>
          <a:prstGeom prst="roundRect">
            <a:avLst>
              <a:gd name="adj" fmla="val 2000"/>
            </a:avLst>
          </a:prstGeom>
          <a:solidFill>
            <a:srgbClr val="EAF3F5"/>
          </a:solidFill>
          <a:ln w="12700">
            <a:solidFill>
              <a:srgbClr val="AECFD9"/>
            </a:solidFill>
            <a:prstDash val="solid"/>
          </a:ln>
        </p:spPr>
        <p:txBody>
          <a:bodyPr/>
          <a:lstStyle/>
          <a:p>
            <a:endParaRPr lang="en-AU"/>
          </a:p>
        </p:txBody>
      </p:sp>
      <p:sp>
        <p:nvSpPr>
          <p:cNvPr id="5" name="Text 3"/>
          <p:cNvSpPr/>
          <p:nvPr/>
        </p:nvSpPr>
        <p:spPr>
          <a:xfrm>
            <a:off x="731520" y="1673352"/>
            <a:ext cx="3108960" cy="365760"/>
          </a:xfrm>
          <a:prstGeom prst="rect">
            <a:avLst/>
          </a:prstGeom>
          <a:noFill/>
          <a:ln/>
        </p:spPr>
        <p:txBody>
          <a:bodyPr wrap="square" lIns="0" tIns="0" rIns="0" bIns="0" rtlCol="0" anchor="ctr"/>
          <a:lstStyle/>
          <a:p>
            <a:pPr marL="0" indent="0">
              <a:buNone/>
            </a:pPr>
            <a:r>
              <a:rPr lang="en-US" sz="1600" b="1">
                <a:solidFill>
                  <a:srgbClr val="005965"/>
                </a:solidFill>
                <a:latin typeface="Arial" pitchFamily="34" charset="0"/>
                <a:ea typeface="Arial" pitchFamily="34" charset="-122"/>
                <a:cs typeface="Arial" pitchFamily="34" charset="-120"/>
              </a:rPr>
              <a:t>Continue your learning</a:t>
            </a:r>
            <a:endParaRPr lang="en-US" sz="1600"/>
          </a:p>
        </p:txBody>
      </p:sp>
      <p:sp>
        <p:nvSpPr>
          <p:cNvPr id="6" name="Text 4"/>
          <p:cNvSpPr/>
          <p:nvPr/>
        </p:nvSpPr>
        <p:spPr>
          <a:xfrm>
            <a:off x="731520" y="2148840"/>
            <a:ext cx="3108960" cy="320040"/>
          </a:xfrm>
          <a:prstGeom prst="rect">
            <a:avLst/>
          </a:prstGeom>
          <a:noFill/>
          <a:ln/>
        </p:spPr>
        <p:txBody>
          <a:bodyPr wrap="square" lIns="0" tIns="0" rIns="0" bIns="0" rtlCol="0" anchor="ctr"/>
          <a:lstStyle/>
          <a:p>
            <a:pPr marL="0" indent="0">
              <a:buNone/>
            </a:pPr>
            <a:r>
              <a:rPr lang="en-US" sz="1200">
                <a:solidFill>
                  <a:srgbClr val="5A6672"/>
                </a:solidFill>
                <a:latin typeface="Arial" pitchFamily="34" charset="0"/>
                <a:ea typeface="Arial" pitchFamily="34" charset="-122"/>
                <a:cs typeface="Arial" pitchFamily="34" charset="-120"/>
              </a:rPr>
              <a:t>Complete the following modules to learn more:</a:t>
            </a:r>
            <a:endParaRPr lang="en-US" sz="1200"/>
          </a:p>
        </p:txBody>
      </p:sp>
      <p:sp>
        <p:nvSpPr>
          <p:cNvPr id="7" name="Text 5"/>
          <p:cNvSpPr/>
          <p:nvPr/>
        </p:nvSpPr>
        <p:spPr>
          <a:xfrm>
            <a:off x="731520" y="2560320"/>
            <a:ext cx="3108960" cy="2423160"/>
          </a:xfrm>
          <a:prstGeom prst="rect">
            <a:avLst/>
          </a:prstGeom>
          <a:noFill/>
          <a:ln/>
        </p:spPr>
        <p:txBody>
          <a:bodyPr wrap="square" lIns="0" tIns="0" rIns="0" bIns="0" rtlCol="0" anchor="t"/>
          <a:lstStyle/>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SAPSE reviews, including protections</a:t>
            </a:r>
            <a:endParaRPr lang="en-US" sz="1200"/>
          </a:p>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Introduction to open disclosure</a:t>
            </a:r>
            <a:endParaRPr lang="en-US" sz="1200"/>
          </a:p>
        </p:txBody>
      </p:sp>
      <p:sp>
        <p:nvSpPr>
          <p:cNvPr id="8" name="Shape 6"/>
          <p:cNvSpPr/>
          <p:nvPr/>
        </p:nvSpPr>
        <p:spPr>
          <a:xfrm>
            <a:off x="4265676" y="1417320"/>
            <a:ext cx="3657600" cy="3794760"/>
          </a:xfrm>
          <a:prstGeom prst="roundRect">
            <a:avLst>
              <a:gd name="adj" fmla="val 2000"/>
            </a:avLst>
          </a:prstGeom>
          <a:solidFill>
            <a:srgbClr val="EAF3F5"/>
          </a:solidFill>
          <a:ln w="12700">
            <a:solidFill>
              <a:srgbClr val="AECFD9"/>
            </a:solidFill>
            <a:prstDash val="solid"/>
          </a:ln>
        </p:spPr>
        <p:txBody>
          <a:bodyPr/>
          <a:lstStyle/>
          <a:p>
            <a:endParaRPr lang="en-AU"/>
          </a:p>
        </p:txBody>
      </p:sp>
      <p:sp>
        <p:nvSpPr>
          <p:cNvPr id="9" name="Text 7"/>
          <p:cNvSpPr/>
          <p:nvPr/>
        </p:nvSpPr>
        <p:spPr>
          <a:xfrm>
            <a:off x="4539996" y="1673352"/>
            <a:ext cx="3108960" cy="365760"/>
          </a:xfrm>
          <a:prstGeom prst="rect">
            <a:avLst/>
          </a:prstGeom>
          <a:noFill/>
          <a:ln/>
        </p:spPr>
        <p:txBody>
          <a:bodyPr wrap="square" lIns="0" tIns="0" rIns="0" bIns="0" rtlCol="0" anchor="ctr"/>
          <a:lstStyle/>
          <a:p>
            <a:pPr marL="0" indent="0">
              <a:buNone/>
            </a:pPr>
            <a:r>
              <a:rPr lang="en-US" sz="1600" b="1">
                <a:solidFill>
                  <a:srgbClr val="005965"/>
                </a:solidFill>
                <a:latin typeface="Arial" pitchFamily="34" charset="0"/>
                <a:ea typeface="Arial" pitchFamily="34" charset="-122"/>
                <a:cs typeface="Arial" pitchFamily="34" charset="-120"/>
              </a:rPr>
              <a:t>Key resources</a:t>
            </a:r>
            <a:endParaRPr lang="en-US" sz="1600"/>
          </a:p>
        </p:txBody>
      </p:sp>
      <p:sp>
        <p:nvSpPr>
          <p:cNvPr id="10" name="Text 8"/>
          <p:cNvSpPr/>
          <p:nvPr/>
        </p:nvSpPr>
        <p:spPr>
          <a:xfrm>
            <a:off x="4539996" y="2148840"/>
            <a:ext cx="3108960" cy="2834640"/>
          </a:xfrm>
          <a:prstGeom prst="rect">
            <a:avLst/>
          </a:prstGeom>
          <a:noFill/>
          <a:ln/>
        </p:spPr>
        <p:txBody>
          <a:bodyPr wrap="square" lIns="0" tIns="0" rIns="0" bIns="0" rtlCol="0" anchor="t"/>
          <a:lstStyle/>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Statutory Duty of Candour and protections for SAPSE reviews, Safer Care Victoria website</a:t>
            </a:r>
            <a:endParaRPr lang="en-US" sz="1200"/>
          </a:p>
          <a:p>
            <a:pPr marL="152400" indent="-152400">
              <a:lnSpc>
                <a:spcPct val="110000"/>
              </a:lnSpc>
              <a:spcAft>
                <a:spcPts val="800"/>
              </a:spcAft>
              <a:buSzPct val="100000"/>
              <a:buChar char="•"/>
            </a:pPr>
            <a:r>
              <a:rPr lang="en-US" sz="1200">
                <a:solidFill>
                  <a:srgbClr val="222222"/>
                </a:solidFill>
                <a:latin typeface="Arial" pitchFamily="34" charset="0"/>
                <a:ea typeface="Arial" pitchFamily="34" charset="-122"/>
                <a:cs typeface="Arial" pitchFamily="34" charset="-120"/>
              </a:rPr>
              <a:t>Victorian Duty of Candour Guidelines</a:t>
            </a:r>
            <a:endParaRPr lang="en-US" sz="1200"/>
          </a:p>
        </p:txBody>
      </p:sp>
      <p:sp>
        <p:nvSpPr>
          <p:cNvPr id="11" name="Shape 9"/>
          <p:cNvSpPr/>
          <p:nvPr/>
        </p:nvSpPr>
        <p:spPr>
          <a:xfrm>
            <a:off x="8074152" y="1417320"/>
            <a:ext cx="3657600" cy="3794760"/>
          </a:xfrm>
          <a:prstGeom prst="roundRect">
            <a:avLst>
              <a:gd name="adj" fmla="val 2000"/>
            </a:avLst>
          </a:prstGeom>
          <a:solidFill>
            <a:srgbClr val="F5FBFC"/>
          </a:solidFill>
          <a:ln w="12700">
            <a:solidFill>
              <a:srgbClr val="AECFD9"/>
            </a:solidFill>
            <a:prstDash val="solid"/>
          </a:ln>
        </p:spPr>
        <p:txBody>
          <a:bodyPr/>
          <a:lstStyle/>
          <a:p>
            <a:endParaRPr lang="en-AU"/>
          </a:p>
        </p:txBody>
      </p:sp>
      <p:sp>
        <p:nvSpPr>
          <p:cNvPr id="12" name="Text 10"/>
          <p:cNvSpPr/>
          <p:nvPr/>
        </p:nvSpPr>
        <p:spPr>
          <a:xfrm>
            <a:off x="8348472" y="1673352"/>
            <a:ext cx="3108960" cy="365760"/>
          </a:xfrm>
          <a:prstGeom prst="rect">
            <a:avLst/>
          </a:prstGeom>
          <a:noFill/>
          <a:ln/>
        </p:spPr>
        <p:txBody>
          <a:bodyPr wrap="square" lIns="0" tIns="0" rIns="0" bIns="0" rtlCol="0" anchor="ctr"/>
          <a:lstStyle/>
          <a:p>
            <a:pPr marL="0" indent="0">
              <a:buNone/>
            </a:pPr>
            <a:r>
              <a:rPr lang="en-US" sz="1600" b="1">
                <a:solidFill>
                  <a:srgbClr val="005965"/>
                </a:solidFill>
                <a:latin typeface="Arial" pitchFamily="34" charset="0"/>
                <a:ea typeface="Arial" pitchFamily="34" charset="-122"/>
                <a:cs typeface="Arial" pitchFamily="34" charset="-120"/>
              </a:rPr>
              <a:t>Relevant Acts</a:t>
            </a:r>
            <a:endParaRPr lang="en-US" sz="1600"/>
          </a:p>
        </p:txBody>
      </p:sp>
      <p:sp>
        <p:nvSpPr>
          <p:cNvPr id="13" name="Text 11"/>
          <p:cNvSpPr/>
          <p:nvPr/>
        </p:nvSpPr>
        <p:spPr>
          <a:xfrm>
            <a:off x="8348472" y="2148840"/>
            <a:ext cx="3108960" cy="2834640"/>
          </a:xfrm>
          <a:prstGeom prst="rect">
            <a:avLst/>
          </a:prstGeom>
          <a:noFill/>
          <a:ln/>
        </p:spPr>
        <p:txBody>
          <a:bodyPr wrap="square" lIns="0" tIns="0" rIns="0" bIns="0" rtlCol="0" anchor="t"/>
          <a:lstStyle/>
          <a:p>
            <a:pPr marL="152400" indent="-152400">
              <a:lnSpc>
                <a:spcPct val="110000"/>
              </a:lnSpc>
              <a:spcAft>
                <a:spcPts val="800"/>
              </a:spcAft>
              <a:buSzPct val="100000"/>
              <a:buChar char="•"/>
            </a:pPr>
            <a:r>
              <a:rPr lang="en-US" sz="1200" i="1">
                <a:solidFill>
                  <a:srgbClr val="222222"/>
                </a:solidFill>
                <a:latin typeface="Arial" pitchFamily="34" charset="0"/>
                <a:ea typeface="Arial" pitchFamily="34" charset="-122"/>
                <a:cs typeface="Arial" pitchFamily="34" charset="-120"/>
              </a:rPr>
              <a:t>Health Services Act 1988</a:t>
            </a:r>
            <a:endParaRPr lang="en-US" sz="1200" i="1"/>
          </a:p>
          <a:p>
            <a:pPr marL="152400" indent="-152400">
              <a:lnSpc>
                <a:spcPct val="110000"/>
              </a:lnSpc>
              <a:spcAft>
                <a:spcPts val="800"/>
              </a:spcAft>
              <a:buSzPct val="100000"/>
              <a:buChar char="•"/>
            </a:pPr>
            <a:r>
              <a:rPr lang="en-US" sz="1200" i="1">
                <a:solidFill>
                  <a:srgbClr val="222222"/>
                </a:solidFill>
                <a:latin typeface="Arial" pitchFamily="34" charset="0"/>
                <a:ea typeface="Arial" pitchFamily="34" charset="-122"/>
                <a:cs typeface="Arial" pitchFamily="34" charset="-120"/>
              </a:rPr>
              <a:t>Health Legislation Amendment (Quality and Safety) Act 2022</a:t>
            </a:r>
            <a:endParaRPr lang="en-US" sz="1200" i="1"/>
          </a:p>
          <a:p>
            <a:pPr marL="152400" indent="-152400">
              <a:lnSpc>
                <a:spcPct val="110000"/>
              </a:lnSpc>
              <a:spcAft>
                <a:spcPts val="800"/>
              </a:spcAft>
              <a:buSzPct val="100000"/>
              <a:buChar char="•"/>
            </a:pPr>
            <a:r>
              <a:rPr lang="en-US" sz="1200" i="1">
                <a:solidFill>
                  <a:srgbClr val="222222"/>
                </a:solidFill>
                <a:latin typeface="Arial" pitchFamily="34" charset="0"/>
                <a:ea typeface="Arial" pitchFamily="34" charset="-122"/>
                <a:cs typeface="Arial" pitchFamily="34" charset="-120"/>
              </a:rPr>
              <a:t>Ambulance Services Act 1986</a:t>
            </a:r>
            <a:endParaRPr lang="en-US" sz="1200" i="1"/>
          </a:p>
          <a:p>
            <a:pPr marL="152400" indent="-152400">
              <a:lnSpc>
                <a:spcPct val="110000"/>
              </a:lnSpc>
              <a:spcAft>
                <a:spcPts val="800"/>
              </a:spcAft>
              <a:buSzPct val="100000"/>
              <a:buChar char="•"/>
            </a:pPr>
            <a:r>
              <a:rPr lang="en-US" sz="1200" i="1">
                <a:solidFill>
                  <a:srgbClr val="222222"/>
                </a:solidFill>
                <a:latin typeface="Arial" pitchFamily="34" charset="0"/>
                <a:ea typeface="Arial" pitchFamily="34" charset="-122"/>
                <a:cs typeface="Arial" pitchFamily="34" charset="-120"/>
              </a:rPr>
              <a:t>Non-Emergency Patient Transport and First Aid Services Act 2003</a:t>
            </a:r>
            <a:endParaRPr lang="en-US" sz="1200" i="1"/>
          </a:p>
          <a:p>
            <a:pPr marL="152400" indent="-152400">
              <a:lnSpc>
                <a:spcPct val="110000"/>
              </a:lnSpc>
              <a:spcAft>
                <a:spcPts val="800"/>
              </a:spcAft>
              <a:buSzPct val="100000"/>
              <a:buChar char="•"/>
            </a:pPr>
            <a:r>
              <a:rPr lang="en-US" sz="1200" i="1">
                <a:solidFill>
                  <a:srgbClr val="222222"/>
                </a:solidFill>
                <a:latin typeface="Arial" pitchFamily="34" charset="0"/>
                <a:ea typeface="Arial" pitchFamily="34" charset="-122"/>
                <a:cs typeface="Arial" pitchFamily="34" charset="-120"/>
              </a:rPr>
              <a:t>Mental Health Act 2014</a:t>
            </a:r>
            <a:endParaRPr lang="en-US" sz="1200" i="1"/>
          </a:p>
        </p:txBody>
      </p:sp>
      <p:sp>
        <p:nvSpPr>
          <p:cNvPr id="14" name="Shape 12"/>
          <p:cNvSpPr/>
          <p:nvPr/>
        </p:nvSpPr>
        <p:spPr>
          <a:xfrm>
            <a:off x="457200" y="5440680"/>
            <a:ext cx="11274552" cy="822960"/>
          </a:xfrm>
          <a:prstGeom prst="roundRect">
            <a:avLst>
              <a:gd name="adj" fmla="val 8889"/>
            </a:avLst>
          </a:prstGeom>
          <a:solidFill>
            <a:srgbClr val="FDF0EB"/>
          </a:solidFill>
          <a:ln w="12700">
            <a:solidFill>
              <a:srgbClr val="E6643C"/>
            </a:solidFill>
            <a:prstDash val="solid"/>
          </a:ln>
        </p:spPr>
        <p:txBody>
          <a:bodyPr/>
          <a:lstStyle/>
          <a:p>
            <a:endParaRPr lang="en-AU"/>
          </a:p>
        </p:txBody>
      </p:sp>
      <p:sp>
        <p:nvSpPr>
          <p:cNvPr id="15" name="Shape 13"/>
          <p:cNvSpPr/>
          <p:nvPr/>
        </p:nvSpPr>
        <p:spPr>
          <a:xfrm>
            <a:off x="777240" y="5660136"/>
            <a:ext cx="384048" cy="384048"/>
          </a:xfrm>
          <a:prstGeom prst="ellipse">
            <a:avLst/>
          </a:prstGeom>
          <a:solidFill>
            <a:srgbClr val="E6643C"/>
          </a:solidFill>
          <a:ln/>
        </p:spPr>
        <p:txBody>
          <a:bodyPr/>
          <a:lstStyle/>
          <a:p>
            <a:endParaRPr lang="en-AU"/>
          </a:p>
        </p:txBody>
      </p:sp>
      <p:sp>
        <p:nvSpPr>
          <p:cNvPr id="16" name="Text 14"/>
          <p:cNvSpPr/>
          <p:nvPr/>
        </p:nvSpPr>
        <p:spPr>
          <a:xfrm>
            <a:off x="777240" y="5660136"/>
            <a:ext cx="384048" cy="384048"/>
          </a:xfrm>
          <a:prstGeom prst="rect">
            <a:avLst/>
          </a:prstGeom>
          <a:noFill/>
          <a:ln/>
        </p:spPr>
        <p:txBody>
          <a:bodyPr wrap="square" lIns="0" tIns="0" rIns="0" bIns="0" rtlCol="0" anchor="ctr"/>
          <a:lstStyle/>
          <a:p>
            <a:pPr marL="0" indent="0" algn="ctr">
              <a:buNone/>
            </a:pPr>
            <a:r>
              <a:rPr lang="en-US" sz="1500" b="1" i="1">
                <a:solidFill>
                  <a:srgbClr val="FFFFFF"/>
                </a:solidFill>
                <a:latin typeface="Arial" pitchFamily="34" charset="0"/>
                <a:ea typeface="Arial" pitchFamily="34" charset="-122"/>
                <a:cs typeface="Arial" pitchFamily="34" charset="-120"/>
              </a:rPr>
              <a:t>i</a:t>
            </a:r>
            <a:endParaRPr lang="en-US" sz="1500"/>
          </a:p>
        </p:txBody>
      </p:sp>
      <p:sp>
        <p:nvSpPr>
          <p:cNvPr id="17" name="Text 15"/>
          <p:cNvSpPr/>
          <p:nvPr/>
        </p:nvSpPr>
        <p:spPr>
          <a:xfrm>
            <a:off x="1371600" y="5440680"/>
            <a:ext cx="10149840" cy="822960"/>
          </a:xfrm>
          <a:prstGeom prst="rect">
            <a:avLst/>
          </a:prstGeom>
          <a:noFill/>
          <a:ln/>
        </p:spPr>
        <p:txBody>
          <a:bodyPr wrap="square" lIns="0" tIns="0" rIns="0" bIns="0" rtlCol="0" anchor="ctr"/>
          <a:lstStyle/>
          <a:p>
            <a:pPr marL="0" indent="0">
              <a:buNone/>
            </a:pPr>
            <a:r>
              <a:rPr lang="en-US" sz="1250" b="1">
                <a:solidFill>
                  <a:srgbClr val="E6643C"/>
                </a:solidFill>
                <a:latin typeface="Arial" pitchFamily="34" charset="0"/>
                <a:ea typeface="Arial" pitchFamily="34" charset="-122"/>
                <a:cs typeface="Arial" pitchFamily="34" charset="-120"/>
              </a:rPr>
              <a:t>Glossary.  </a:t>
            </a:r>
            <a:r>
              <a:rPr lang="en-US" sz="1250">
                <a:solidFill>
                  <a:srgbClr val="222222"/>
                </a:solidFill>
                <a:latin typeface="Arial" pitchFamily="34" charset="0"/>
                <a:ea typeface="Arial" pitchFamily="34" charset="-122"/>
                <a:cs typeface="Arial" pitchFamily="34" charset="-120"/>
              </a:rPr>
              <a:t>Definitions for key terms appear throughout this module and in the Victorian Duty of Candour Guidelines.</a:t>
            </a:r>
            <a:endParaRPr lang="en-US" sz="1250"/>
          </a:p>
        </p:txBody>
      </p:sp>
      <p:sp>
        <p:nvSpPr>
          <p:cNvPr id="18" name="Text 16"/>
          <p:cNvSpPr/>
          <p:nvPr/>
        </p:nvSpPr>
        <p:spPr>
          <a:xfrm>
            <a:off x="457200" y="6473952"/>
            <a:ext cx="5029200" cy="274320"/>
          </a:xfrm>
          <a:prstGeom prst="rect">
            <a:avLst/>
          </a:prstGeom>
          <a:noFill/>
          <a:ln/>
        </p:spPr>
        <p:txBody>
          <a:bodyPr wrap="square" lIns="0" tIns="0" rIns="0" bIns="0" rtlCol="0" anchor="ctr"/>
          <a:lstStyle/>
          <a:p>
            <a:pPr marL="0" indent="0">
              <a:buNone/>
            </a:pPr>
            <a:r>
              <a:rPr lang="en-US" sz="900">
                <a:solidFill>
                  <a:srgbClr val="5A6672"/>
                </a:solidFill>
                <a:latin typeface="Arial" pitchFamily="34" charset="0"/>
                <a:ea typeface="Arial" pitchFamily="34" charset="-122"/>
                <a:cs typeface="Arial" pitchFamily="34" charset="-120"/>
              </a:rPr>
              <a:t>Statutory Duty of Candour  |  Safer Care Victoria</a:t>
            </a:r>
            <a:endParaRPr lang="en-US" sz="900"/>
          </a:p>
        </p:txBody>
      </p:sp>
      <p:sp>
        <p:nvSpPr>
          <p:cNvPr id="19" name="Text 17"/>
          <p:cNvSpPr/>
          <p:nvPr/>
        </p:nvSpPr>
        <p:spPr>
          <a:xfrm>
            <a:off x="5180076" y="6473952"/>
            <a:ext cx="1828800" cy="274320"/>
          </a:xfrm>
          <a:prstGeom prst="rect">
            <a:avLst/>
          </a:prstGeom>
          <a:noFill/>
          <a:ln/>
        </p:spPr>
        <p:txBody>
          <a:bodyPr wrap="square" lIns="0" tIns="0" rIns="0" bIns="0" rtlCol="0" anchor="ctr"/>
          <a:lstStyle/>
          <a:p>
            <a:pPr marL="0" indent="0" algn="ctr">
              <a:buNone/>
            </a:pPr>
            <a:r>
              <a:rPr lang="en-US" sz="900">
                <a:solidFill>
                  <a:srgbClr val="5A6672"/>
                </a:solidFill>
                <a:latin typeface="Arial" pitchFamily="34" charset="0"/>
                <a:ea typeface="Arial" pitchFamily="34" charset="-122"/>
                <a:cs typeface="Arial" pitchFamily="34" charset="-120"/>
              </a:rPr>
              <a:t>OFFICIAL</a:t>
            </a:r>
            <a:endParaRPr lang="en-US" sz="900"/>
          </a:p>
        </p:txBody>
      </p:sp>
      <p:sp>
        <p:nvSpPr>
          <p:cNvPr id="21" name="Text 2">
            <a:extLst>
              <a:ext uri="{FF2B5EF4-FFF2-40B4-BE49-F238E27FC236}">
                <a16:creationId xmlns:a16="http://schemas.microsoft.com/office/drawing/2014/main" id="{BA2D8726-BE57-C8F5-CB7D-EA066765C355}"/>
              </a:ext>
            </a:extLst>
          </p:cNvPr>
          <p:cNvSpPr/>
          <p:nvPr/>
        </p:nvSpPr>
        <p:spPr>
          <a:xfrm>
            <a:off x="11430000" y="6510528"/>
            <a:ext cx="502920" cy="228600"/>
          </a:xfrm>
          <a:prstGeom prst="rect">
            <a:avLst/>
          </a:prstGeom>
          <a:noFill/>
          <a:ln/>
        </p:spPr>
        <p:txBody>
          <a:bodyPr wrap="square" lIns="0" tIns="0" rIns="0" bIns="0" rtlCol="0" anchor="ctr"/>
          <a:lstStyle/>
          <a:p>
            <a:pPr marL="0" indent="0" algn="r">
              <a:buNone/>
            </a:pPr>
            <a:fld id="{FDCC1CA2-7E80-45C6-8D4D-18E5CA8A9516}" type="slidenum">
              <a:rPr lang="en-US" sz="850" dirty="0">
                <a:solidFill>
                  <a:srgbClr val="5A6672"/>
                </a:solidFill>
                <a:latin typeface="Arial" pitchFamily="34" charset="0"/>
                <a:ea typeface="Arial" pitchFamily="34" charset="-122"/>
                <a:cs typeface="Arial" pitchFamily="34" charset="-120"/>
              </a:rPr>
              <a:t>45</a:t>
            </a:fld>
            <a:endParaRPr lang="en-US" sz="85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37">
    <p:bg>
      <p:bgPr>
        <a:solidFill>
          <a:srgbClr val="007586"/>
        </a:solidFill>
        <a:effectLst/>
      </p:bgPr>
    </p:bg>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BFE0E5"/>
                </a:solidFill>
                <a:latin typeface="Arial" pitchFamily="34" charset="0"/>
                <a:ea typeface="Arial" pitchFamily="34" charset="-122"/>
                <a:cs typeface="Arial" pitchFamily="34" charset="-120"/>
              </a:rPr>
              <a:t>OFFICIAL</a:t>
            </a:r>
            <a:endParaRPr lang="en-US" sz="800"/>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BFE0E5"/>
                </a:solidFill>
                <a:latin typeface="Arial" pitchFamily="34" charset="0"/>
                <a:ea typeface="Arial" pitchFamily="34" charset="-122"/>
                <a:cs typeface="Arial" pitchFamily="34" charset="-120"/>
              </a:rPr>
              <a:t>Statutory Duty of Candour  |  Safer Care Victoria</a:t>
            </a:r>
            <a:endParaRPr lang="en-US" sz="850"/>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DA0822DC-6851-4F93-B90F-F6294DE4D809}" type="slidenum">
              <a:rPr lang="en-US" sz="850" dirty="0">
                <a:solidFill>
                  <a:srgbClr val="5A6672"/>
                </a:solidFill>
                <a:latin typeface="Arial" pitchFamily="34" charset="0"/>
                <a:ea typeface="Arial" pitchFamily="34" charset="-122"/>
                <a:cs typeface="Arial" pitchFamily="34" charset="-120"/>
              </a:rPr>
              <a:t>46</a:t>
            </a:fld>
            <a:endParaRPr lang="en-US" sz="850"/>
          </a:p>
        </p:txBody>
      </p:sp>
      <p:pic>
        <p:nvPicPr>
          <p:cNvPr id="6" name="Image 0" descr="preencoded.png"/>
          <p:cNvPicPr>
            <a:picLocks noChangeAspect="1"/>
          </p:cNvPicPr>
          <p:nvPr/>
        </p:nvPicPr>
        <p:blipFill>
          <a:blip r:embed="rId3">
            <a:alphaModFix amt="45000"/>
          </a:blip>
          <a:stretch>
            <a:fillRect/>
          </a:stretch>
        </p:blipFill>
        <p:spPr>
          <a:xfrm>
            <a:off x="8762695" y="0"/>
            <a:ext cx="3429000" cy="6858000"/>
          </a:xfrm>
          <a:prstGeom prst="rect">
            <a:avLst/>
          </a:prstGeom>
        </p:spPr>
      </p:pic>
      <p:sp>
        <p:nvSpPr>
          <p:cNvPr id="7" name="Text 3"/>
          <p:cNvSpPr/>
          <p:nvPr/>
        </p:nvSpPr>
        <p:spPr>
          <a:xfrm>
            <a:off x="566928" y="502920"/>
            <a:ext cx="5486400" cy="274320"/>
          </a:xfrm>
          <a:prstGeom prst="rect">
            <a:avLst/>
          </a:prstGeom>
          <a:noFill/>
          <a:ln/>
        </p:spPr>
        <p:txBody>
          <a:bodyPr wrap="square" lIns="0" tIns="0" rIns="0" bIns="0" rtlCol="0" anchor="ctr"/>
          <a:lstStyle/>
          <a:p>
            <a:pPr marL="0" indent="0">
              <a:buNone/>
            </a:pPr>
            <a:r>
              <a:rPr lang="en-US" sz="1100" b="1" kern="0" spc="200">
                <a:solidFill>
                  <a:srgbClr val="FFFFFF"/>
                </a:solidFill>
                <a:latin typeface="Arial" pitchFamily="34" charset="0"/>
                <a:ea typeface="Arial" pitchFamily="34" charset="-122"/>
                <a:cs typeface="Arial" pitchFamily="34" charset="-120"/>
              </a:rPr>
              <a:t>KEY TAKEAWAYS</a:t>
            </a:r>
            <a:endParaRPr lang="en-US" sz="1100"/>
          </a:p>
        </p:txBody>
      </p:sp>
      <p:sp>
        <p:nvSpPr>
          <p:cNvPr id="8" name="Text 4"/>
          <p:cNvSpPr/>
          <p:nvPr/>
        </p:nvSpPr>
        <p:spPr>
          <a:xfrm>
            <a:off x="566928" y="822960"/>
            <a:ext cx="8412480" cy="640080"/>
          </a:xfrm>
          <a:prstGeom prst="rect">
            <a:avLst/>
          </a:prstGeom>
          <a:noFill/>
          <a:ln/>
        </p:spPr>
        <p:txBody>
          <a:bodyPr wrap="square" lIns="0" tIns="0" rIns="0" bIns="0" rtlCol="0" anchor="ctr"/>
          <a:lstStyle/>
          <a:p>
            <a:pPr marL="0" indent="0">
              <a:buNone/>
            </a:pPr>
            <a:r>
              <a:rPr lang="en-US" sz="2800" b="1" err="1">
                <a:solidFill>
                  <a:srgbClr val="FFFFFF"/>
                </a:solidFill>
                <a:latin typeface="Arial" pitchFamily="34" charset="0"/>
                <a:ea typeface="Arial" pitchFamily="34" charset="-122"/>
                <a:cs typeface="Arial" pitchFamily="34" charset="-120"/>
              </a:rPr>
              <a:t>Candour</a:t>
            </a:r>
            <a:r>
              <a:rPr lang="en-US" sz="2800" b="1">
                <a:solidFill>
                  <a:srgbClr val="FFFFFF"/>
                </a:solidFill>
                <a:latin typeface="Arial" pitchFamily="34" charset="0"/>
                <a:ea typeface="Arial" pitchFamily="34" charset="-122"/>
                <a:cs typeface="Arial" pitchFamily="34" charset="-120"/>
              </a:rPr>
              <a:t> is the law — and a discipline</a:t>
            </a:r>
            <a:endParaRPr lang="en-US" sz="2800"/>
          </a:p>
        </p:txBody>
      </p:sp>
      <p:sp>
        <p:nvSpPr>
          <p:cNvPr id="10" name="Shape 6"/>
          <p:cNvSpPr/>
          <p:nvPr/>
        </p:nvSpPr>
        <p:spPr>
          <a:xfrm>
            <a:off x="594360" y="1975104"/>
            <a:ext cx="457200" cy="457200"/>
          </a:xfrm>
          <a:prstGeom prst="ellipse">
            <a:avLst/>
          </a:prstGeom>
          <a:solidFill>
            <a:srgbClr val="FFFFFF"/>
          </a:solidFill>
          <a:ln/>
        </p:spPr>
        <p:txBody>
          <a:bodyPr/>
          <a:lstStyle/>
          <a:p>
            <a:endParaRPr lang="en-AU"/>
          </a:p>
        </p:txBody>
      </p:sp>
      <p:pic>
        <p:nvPicPr>
          <p:cNvPr id="11" name="Image 1" descr="preencoded.png"/>
          <p:cNvPicPr>
            <a:picLocks noChangeAspect="1"/>
          </p:cNvPicPr>
          <p:nvPr/>
        </p:nvPicPr>
        <p:blipFill>
          <a:blip r:embed="rId4"/>
          <a:stretch>
            <a:fillRect/>
          </a:stretch>
        </p:blipFill>
        <p:spPr>
          <a:xfrm>
            <a:off x="717804" y="2098548"/>
            <a:ext cx="210312" cy="210312"/>
          </a:xfrm>
          <a:prstGeom prst="rect">
            <a:avLst/>
          </a:prstGeom>
        </p:spPr>
      </p:pic>
      <p:sp>
        <p:nvSpPr>
          <p:cNvPr id="12" name="Text 7"/>
          <p:cNvSpPr/>
          <p:nvPr/>
        </p:nvSpPr>
        <p:spPr>
          <a:xfrm>
            <a:off x="1280160" y="1920240"/>
            <a:ext cx="2743200" cy="566928"/>
          </a:xfrm>
          <a:prstGeom prst="rect">
            <a:avLst/>
          </a:prstGeom>
          <a:noFill/>
          <a:ln/>
        </p:spPr>
        <p:txBody>
          <a:bodyPr wrap="square" lIns="0" tIns="0" rIns="0" bIns="0" rtlCol="0" anchor="ctr"/>
          <a:lstStyle/>
          <a:p>
            <a:pPr marL="0" indent="0">
              <a:buNone/>
            </a:pPr>
            <a:r>
              <a:rPr lang="en-US" sz="1400" b="1">
                <a:solidFill>
                  <a:srgbClr val="FFFFFF"/>
                </a:solidFill>
                <a:latin typeface="Arial" pitchFamily="34" charset="0"/>
                <a:ea typeface="Arial" pitchFamily="34" charset="-122"/>
                <a:cs typeface="Arial" pitchFamily="34" charset="-120"/>
              </a:rPr>
              <a:t>A legal duty</a:t>
            </a:r>
            <a:endParaRPr lang="en-US" sz="1400"/>
          </a:p>
        </p:txBody>
      </p:sp>
      <p:sp>
        <p:nvSpPr>
          <p:cNvPr id="13" name="Text 8"/>
          <p:cNvSpPr/>
          <p:nvPr/>
        </p:nvSpPr>
        <p:spPr>
          <a:xfrm>
            <a:off x="4069080" y="1920240"/>
            <a:ext cx="6400800" cy="566928"/>
          </a:xfrm>
          <a:prstGeom prst="rect">
            <a:avLst/>
          </a:prstGeom>
          <a:noFill/>
          <a:ln/>
        </p:spPr>
        <p:txBody>
          <a:bodyPr wrap="square" lIns="0" tIns="0" rIns="0" bIns="0" rtlCol="0" anchor="ctr"/>
          <a:lstStyle/>
          <a:p>
            <a:pPr marL="0" indent="0">
              <a:lnSpc>
                <a:spcPct val="105000"/>
              </a:lnSpc>
              <a:buNone/>
            </a:pPr>
            <a:r>
              <a:rPr lang="en-US" sz="1200">
                <a:solidFill>
                  <a:srgbClr val="EAF6F8"/>
                </a:solidFill>
                <a:latin typeface="Arial" pitchFamily="34" charset="0"/>
                <a:ea typeface="Arial" pitchFamily="34" charset="-122"/>
                <a:cs typeface="Arial" pitchFamily="34" charset="-120"/>
              </a:rPr>
              <a:t>SDC obliges Victorian health service entities to apologise and communicate openly after every SAPSE.</a:t>
            </a:r>
            <a:endParaRPr lang="en-US" sz="1200"/>
          </a:p>
        </p:txBody>
      </p:sp>
      <p:sp>
        <p:nvSpPr>
          <p:cNvPr id="14" name="Shape 9"/>
          <p:cNvSpPr/>
          <p:nvPr/>
        </p:nvSpPr>
        <p:spPr>
          <a:xfrm>
            <a:off x="594360" y="2779776"/>
            <a:ext cx="457200" cy="457200"/>
          </a:xfrm>
          <a:prstGeom prst="ellipse">
            <a:avLst/>
          </a:prstGeom>
          <a:solidFill>
            <a:srgbClr val="FFFFFF"/>
          </a:solidFill>
          <a:ln/>
        </p:spPr>
        <p:txBody>
          <a:bodyPr/>
          <a:lstStyle/>
          <a:p>
            <a:endParaRPr lang="en-AU"/>
          </a:p>
        </p:txBody>
      </p:sp>
      <p:pic>
        <p:nvPicPr>
          <p:cNvPr id="15" name="Image 2" descr="preencoded.png"/>
          <p:cNvPicPr>
            <a:picLocks noChangeAspect="1"/>
          </p:cNvPicPr>
          <p:nvPr/>
        </p:nvPicPr>
        <p:blipFill>
          <a:blip r:embed="rId5"/>
          <a:stretch>
            <a:fillRect/>
          </a:stretch>
        </p:blipFill>
        <p:spPr>
          <a:xfrm>
            <a:off x="717804" y="2903220"/>
            <a:ext cx="210312" cy="210312"/>
          </a:xfrm>
          <a:prstGeom prst="rect">
            <a:avLst/>
          </a:prstGeom>
        </p:spPr>
      </p:pic>
      <p:sp>
        <p:nvSpPr>
          <p:cNvPr id="16" name="Text 10"/>
          <p:cNvSpPr/>
          <p:nvPr/>
        </p:nvSpPr>
        <p:spPr>
          <a:xfrm>
            <a:off x="1280160" y="2724912"/>
            <a:ext cx="2743200" cy="566928"/>
          </a:xfrm>
          <a:prstGeom prst="rect">
            <a:avLst/>
          </a:prstGeom>
          <a:noFill/>
          <a:ln/>
        </p:spPr>
        <p:txBody>
          <a:bodyPr wrap="square" lIns="0" tIns="0" rIns="0" bIns="0" rtlCol="0" anchor="ctr"/>
          <a:lstStyle/>
          <a:p>
            <a:pPr marL="0" indent="0">
              <a:buNone/>
            </a:pPr>
            <a:r>
              <a:rPr lang="en-US" sz="1400" b="1">
                <a:solidFill>
                  <a:srgbClr val="FFFFFF"/>
                </a:solidFill>
                <a:latin typeface="Arial" pitchFamily="34" charset="0"/>
                <a:ea typeface="Arial" pitchFamily="34" charset="-122"/>
                <a:cs typeface="Arial" pitchFamily="34" charset="-120"/>
              </a:rPr>
              <a:t>A protected apology</a:t>
            </a:r>
            <a:endParaRPr lang="en-US" sz="1400"/>
          </a:p>
        </p:txBody>
      </p:sp>
      <p:sp>
        <p:nvSpPr>
          <p:cNvPr id="17" name="Text 11"/>
          <p:cNvSpPr/>
          <p:nvPr/>
        </p:nvSpPr>
        <p:spPr>
          <a:xfrm>
            <a:off x="4069080" y="2724912"/>
            <a:ext cx="6400800" cy="566928"/>
          </a:xfrm>
          <a:prstGeom prst="rect">
            <a:avLst/>
          </a:prstGeom>
          <a:noFill/>
          <a:ln/>
        </p:spPr>
        <p:txBody>
          <a:bodyPr wrap="square" lIns="0" tIns="0" rIns="0" bIns="0" rtlCol="0" anchor="ctr"/>
          <a:lstStyle/>
          <a:p>
            <a:pPr marL="0" indent="0">
              <a:lnSpc>
                <a:spcPct val="105000"/>
              </a:lnSpc>
              <a:buNone/>
            </a:pPr>
            <a:r>
              <a:rPr lang="en-US" sz="1200">
                <a:solidFill>
                  <a:srgbClr val="EAF6F8"/>
                </a:solidFill>
                <a:latin typeface="Arial" pitchFamily="34" charset="0"/>
                <a:ea typeface="Arial" pitchFamily="34" charset="-122"/>
                <a:cs typeface="Arial" pitchFamily="34" charset="-120"/>
              </a:rPr>
              <a:t>Saying ‘we are sorry’ is mandatory — and cannot be used against the entity in civil proceedings.</a:t>
            </a:r>
            <a:endParaRPr lang="en-US" sz="1200"/>
          </a:p>
        </p:txBody>
      </p:sp>
      <p:sp>
        <p:nvSpPr>
          <p:cNvPr id="18" name="Shape 12"/>
          <p:cNvSpPr/>
          <p:nvPr/>
        </p:nvSpPr>
        <p:spPr>
          <a:xfrm>
            <a:off x="594360" y="3584448"/>
            <a:ext cx="457200" cy="457200"/>
          </a:xfrm>
          <a:prstGeom prst="ellipse">
            <a:avLst/>
          </a:prstGeom>
          <a:solidFill>
            <a:srgbClr val="FFFFFF"/>
          </a:solidFill>
          <a:ln/>
        </p:spPr>
        <p:txBody>
          <a:bodyPr/>
          <a:lstStyle/>
          <a:p>
            <a:endParaRPr lang="en-AU"/>
          </a:p>
        </p:txBody>
      </p:sp>
      <p:pic>
        <p:nvPicPr>
          <p:cNvPr id="19" name="Image 3" descr="preencoded.png"/>
          <p:cNvPicPr>
            <a:picLocks noChangeAspect="1"/>
          </p:cNvPicPr>
          <p:nvPr/>
        </p:nvPicPr>
        <p:blipFill>
          <a:blip r:embed="rId6"/>
          <a:stretch>
            <a:fillRect/>
          </a:stretch>
        </p:blipFill>
        <p:spPr>
          <a:xfrm>
            <a:off x="717804" y="3707892"/>
            <a:ext cx="210312" cy="210312"/>
          </a:xfrm>
          <a:prstGeom prst="rect">
            <a:avLst/>
          </a:prstGeom>
        </p:spPr>
      </p:pic>
      <p:sp>
        <p:nvSpPr>
          <p:cNvPr id="20" name="Text 13"/>
          <p:cNvSpPr/>
          <p:nvPr/>
        </p:nvSpPr>
        <p:spPr>
          <a:xfrm>
            <a:off x="1280160" y="3529584"/>
            <a:ext cx="2743200" cy="566928"/>
          </a:xfrm>
          <a:prstGeom prst="rect">
            <a:avLst/>
          </a:prstGeom>
          <a:noFill/>
          <a:ln/>
        </p:spPr>
        <p:txBody>
          <a:bodyPr wrap="square" lIns="0" tIns="0" rIns="0" bIns="0" rtlCol="0" anchor="ctr"/>
          <a:lstStyle/>
          <a:p>
            <a:pPr marL="0" indent="0">
              <a:buNone/>
            </a:pPr>
            <a:r>
              <a:rPr lang="en-US" sz="1400" b="1">
                <a:solidFill>
                  <a:srgbClr val="FFFFFF"/>
                </a:solidFill>
                <a:latin typeface="Arial" pitchFamily="34" charset="0"/>
                <a:ea typeface="Arial" pitchFamily="34" charset="-122"/>
                <a:cs typeface="Arial" pitchFamily="34" charset="-120"/>
              </a:rPr>
              <a:t>Fixed deadlines</a:t>
            </a:r>
            <a:endParaRPr lang="en-US" sz="1400"/>
          </a:p>
        </p:txBody>
      </p:sp>
      <p:sp>
        <p:nvSpPr>
          <p:cNvPr id="21" name="Text 14"/>
          <p:cNvSpPr/>
          <p:nvPr/>
        </p:nvSpPr>
        <p:spPr>
          <a:xfrm>
            <a:off x="4069080" y="3529584"/>
            <a:ext cx="6400800" cy="566928"/>
          </a:xfrm>
          <a:prstGeom prst="rect">
            <a:avLst/>
          </a:prstGeom>
          <a:noFill/>
          <a:ln/>
        </p:spPr>
        <p:txBody>
          <a:bodyPr wrap="square" lIns="0" tIns="0" rIns="0" bIns="0" rtlCol="0" anchor="ctr"/>
          <a:lstStyle/>
          <a:p>
            <a:pPr marL="0" indent="0">
              <a:lnSpc>
                <a:spcPct val="105000"/>
              </a:lnSpc>
              <a:buNone/>
            </a:pPr>
            <a:r>
              <a:rPr lang="en-US" sz="1200">
                <a:solidFill>
                  <a:srgbClr val="EAF6F8"/>
                </a:solidFill>
                <a:latin typeface="Arial" pitchFamily="34" charset="0"/>
                <a:ea typeface="Arial" pitchFamily="34" charset="-122"/>
                <a:cs typeface="Arial" pitchFamily="34" charset="-120"/>
              </a:rPr>
              <a:t>Apology within 24 hours; meeting within 10 business days; final report within 50 business days.</a:t>
            </a:r>
            <a:endParaRPr lang="en-US" sz="1200"/>
          </a:p>
        </p:txBody>
      </p:sp>
      <p:sp>
        <p:nvSpPr>
          <p:cNvPr id="22" name="Shape 15"/>
          <p:cNvSpPr/>
          <p:nvPr/>
        </p:nvSpPr>
        <p:spPr>
          <a:xfrm>
            <a:off x="594360" y="4389120"/>
            <a:ext cx="457200" cy="457200"/>
          </a:xfrm>
          <a:prstGeom prst="ellipse">
            <a:avLst/>
          </a:prstGeom>
          <a:solidFill>
            <a:srgbClr val="FFFFFF"/>
          </a:solidFill>
          <a:ln/>
        </p:spPr>
        <p:txBody>
          <a:bodyPr/>
          <a:lstStyle/>
          <a:p>
            <a:endParaRPr lang="en-AU"/>
          </a:p>
        </p:txBody>
      </p:sp>
      <p:pic>
        <p:nvPicPr>
          <p:cNvPr id="23" name="Image 4" descr="preencoded.png"/>
          <p:cNvPicPr>
            <a:picLocks noChangeAspect="1"/>
          </p:cNvPicPr>
          <p:nvPr/>
        </p:nvPicPr>
        <p:blipFill>
          <a:blip r:embed="rId7"/>
          <a:stretch>
            <a:fillRect/>
          </a:stretch>
        </p:blipFill>
        <p:spPr>
          <a:xfrm>
            <a:off x="717804" y="4512564"/>
            <a:ext cx="210312" cy="210312"/>
          </a:xfrm>
          <a:prstGeom prst="rect">
            <a:avLst/>
          </a:prstGeom>
        </p:spPr>
      </p:pic>
      <p:sp>
        <p:nvSpPr>
          <p:cNvPr id="24" name="Text 16"/>
          <p:cNvSpPr/>
          <p:nvPr/>
        </p:nvSpPr>
        <p:spPr>
          <a:xfrm>
            <a:off x="1280160" y="4334256"/>
            <a:ext cx="2743200" cy="566928"/>
          </a:xfrm>
          <a:prstGeom prst="rect">
            <a:avLst/>
          </a:prstGeom>
          <a:noFill/>
          <a:ln/>
        </p:spPr>
        <p:txBody>
          <a:bodyPr wrap="square" lIns="0" tIns="0" rIns="0" bIns="0" rtlCol="0" anchor="ctr"/>
          <a:lstStyle/>
          <a:p>
            <a:pPr marL="0" indent="0">
              <a:buNone/>
            </a:pPr>
            <a:r>
              <a:rPr lang="en-US" sz="1400" b="1">
                <a:solidFill>
                  <a:srgbClr val="FFFFFF"/>
                </a:solidFill>
                <a:latin typeface="Arial" pitchFamily="34" charset="0"/>
                <a:ea typeface="Arial" pitchFamily="34" charset="-122"/>
                <a:cs typeface="Arial" pitchFamily="34" charset="-120"/>
              </a:rPr>
              <a:t>Documented throughout</a:t>
            </a:r>
            <a:endParaRPr lang="en-US" sz="1400"/>
          </a:p>
        </p:txBody>
      </p:sp>
      <p:sp>
        <p:nvSpPr>
          <p:cNvPr id="25" name="Text 17"/>
          <p:cNvSpPr/>
          <p:nvPr/>
        </p:nvSpPr>
        <p:spPr>
          <a:xfrm>
            <a:off x="4069080" y="4334256"/>
            <a:ext cx="6400800" cy="566928"/>
          </a:xfrm>
          <a:prstGeom prst="rect">
            <a:avLst/>
          </a:prstGeom>
          <a:noFill/>
          <a:ln/>
        </p:spPr>
        <p:txBody>
          <a:bodyPr wrap="square" lIns="0" tIns="0" rIns="0" bIns="0" rtlCol="0" anchor="ctr"/>
          <a:lstStyle/>
          <a:p>
            <a:pPr marL="0" indent="0">
              <a:lnSpc>
                <a:spcPct val="105000"/>
              </a:lnSpc>
              <a:buNone/>
            </a:pPr>
            <a:r>
              <a:rPr lang="en-US" sz="1200">
                <a:solidFill>
                  <a:srgbClr val="EAF6F8"/>
                </a:solidFill>
                <a:latin typeface="Arial" pitchFamily="34" charset="0"/>
                <a:ea typeface="Arial" pitchFamily="34" charset="-122"/>
                <a:cs typeface="Arial" pitchFamily="34" charset="-120"/>
              </a:rPr>
              <a:t>Every stage, date and decision is recorded, and compliance is reported and auditable.</a:t>
            </a:r>
            <a:endParaRPr lang="en-US" sz="1200"/>
          </a:p>
        </p:txBody>
      </p:sp>
      <p:sp>
        <p:nvSpPr>
          <p:cNvPr id="26" name="Shape 18"/>
          <p:cNvSpPr/>
          <p:nvPr/>
        </p:nvSpPr>
        <p:spPr>
          <a:xfrm>
            <a:off x="594360" y="5193792"/>
            <a:ext cx="457200" cy="457200"/>
          </a:xfrm>
          <a:prstGeom prst="ellipse">
            <a:avLst/>
          </a:prstGeom>
          <a:solidFill>
            <a:srgbClr val="FFFFFF"/>
          </a:solidFill>
          <a:ln/>
        </p:spPr>
        <p:txBody>
          <a:bodyPr/>
          <a:lstStyle/>
          <a:p>
            <a:endParaRPr lang="en-AU"/>
          </a:p>
        </p:txBody>
      </p:sp>
      <p:pic>
        <p:nvPicPr>
          <p:cNvPr id="27" name="Image 5" descr="preencoded.png"/>
          <p:cNvPicPr>
            <a:picLocks noChangeAspect="1"/>
          </p:cNvPicPr>
          <p:nvPr/>
        </p:nvPicPr>
        <p:blipFill>
          <a:blip r:embed="rId8"/>
          <a:stretch>
            <a:fillRect/>
          </a:stretch>
        </p:blipFill>
        <p:spPr>
          <a:xfrm>
            <a:off x="717804" y="5317236"/>
            <a:ext cx="210312" cy="210312"/>
          </a:xfrm>
          <a:prstGeom prst="rect">
            <a:avLst/>
          </a:prstGeom>
        </p:spPr>
      </p:pic>
      <p:sp>
        <p:nvSpPr>
          <p:cNvPr id="28" name="Text 19"/>
          <p:cNvSpPr/>
          <p:nvPr/>
        </p:nvSpPr>
        <p:spPr>
          <a:xfrm>
            <a:off x="1280160" y="5138928"/>
            <a:ext cx="2743200" cy="566928"/>
          </a:xfrm>
          <a:prstGeom prst="rect">
            <a:avLst/>
          </a:prstGeom>
          <a:noFill/>
          <a:ln/>
        </p:spPr>
        <p:txBody>
          <a:bodyPr wrap="square" lIns="0" tIns="0" rIns="0" bIns="0" rtlCol="0" anchor="ctr"/>
          <a:lstStyle/>
          <a:p>
            <a:pPr marL="0" indent="0">
              <a:buNone/>
            </a:pPr>
            <a:r>
              <a:rPr lang="en-US" sz="1400" b="1">
                <a:solidFill>
                  <a:srgbClr val="FFFFFF"/>
                </a:solidFill>
                <a:latin typeface="Arial" pitchFamily="34" charset="0"/>
                <a:ea typeface="Arial" pitchFamily="34" charset="-122"/>
                <a:cs typeface="Arial" pitchFamily="34" charset="-120"/>
              </a:rPr>
              <a:t>Built around the patient</a:t>
            </a:r>
            <a:endParaRPr lang="en-US" sz="1400"/>
          </a:p>
        </p:txBody>
      </p:sp>
      <p:sp>
        <p:nvSpPr>
          <p:cNvPr id="29" name="Text 20"/>
          <p:cNvSpPr/>
          <p:nvPr/>
        </p:nvSpPr>
        <p:spPr>
          <a:xfrm>
            <a:off x="4069080" y="5138928"/>
            <a:ext cx="6400800" cy="566928"/>
          </a:xfrm>
          <a:prstGeom prst="rect">
            <a:avLst/>
          </a:prstGeom>
          <a:noFill/>
          <a:ln/>
        </p:spPr>
        <p:txBody>
          <a:bodyPr wrap="square" lIns="0" tIns="0" rIns="0" bIns="0" rtlCol="0" anchor="ctr"/>
          <a:lstStyle/>
          <a:p>
            <a:pPr marL="0" indent="0">
              <a:lnSpc>
                <a:spcPct val="105000"/>
              </a:lnSpc>
              <a:buNone/>
            </a:pPr>
            <a:r>
              <a:rPr lang="en-US" sz="1200">
                <a:solidFill>
                  <a:srgbClr val="EAF6F8"/>
                </a:solidFill>
                <a:latin typeface="Arial" pitchFamily="34" charset="0"/>
                <a:ea typeface="Arial" pitchFamily="34" charset="-122"/>
                <a:cs typeface="Arial" pitchFamily="34" charset="-120"/>
              </a:rPr>
              <a:t>Choice, capacity, culture and communication needs shape how the duty is delivered.</a:t>
            </a:r>
            <a:endParaRPr lang="en-US" sz="1200"/>
          </a:p>
        </p:txBody>
      </p:sp>
      <p:pic>
        <p:nvPicPr>
          <p:cNvPr id="30" name="Image 6" descr="preencoded.png"/>
          <p:cNvPicPr>
            <a:picLocks noChangeAspect="1"/>
          </p:cNvPicPr>
          <p:nvPr/>
        </p:nvPicPr>
        <p:blipFill>
          <a:blip r:embed="rId9"/>
          <a:stretch>
            <a:fillRect/>
          </a:stretch>
        </p:blipFill>
        <p:spPr>
          <a:xfrm>
            <a:off x="10727397" y="2138319"/>
            <a:ext cx="890458" cy="896112"/>
          </a:xfrm>
          <a:prstGeom prst="rect">
            <a:avLst/>
          </a:prstGeom>
        </p:spPr>
      </p:pic>
      <p:pic>
        <p:nvPicPr>
          <p:cNvPr id="31" name="Image 7" descr="preencoded.png"/>
          <p:cNvPicPr>
            <a:picLocks noChangeAspect="1"/>
          </p:cNvPicPr>
          <p:nvPr/>
        </p:nvPicPr>
        <p:blipFill>
          <a:blip r:embed="rId10"/>
          <a:stretch>
            <a:fillRect/>
          </a:stretch>
        </p:blipFill>
        <p:spPr>
          <a:xfrm>
            <a:off x="10663793" y="3217311"/>
            <a:ext cx="1017667" cy="896112"/>
          </a:xfrm>
          <a:prstGeom prst="rect">
            <a:avLst/>
          </a:prstGeom>
        </p:spPr>
      </p:pic>
      <p:pic>
        <p:nvPicPr>
          <p:cNvPr id="32" name="Image 8" descr="preencoded.png"/>
          <p:cNvPicPr>
            <a:picLocks noChangeAspect="1"/>
          </p:cNvPicPr>
          <p:nvPr/>
        </p:nvPicPr>
        <p:blipFill>
          <a:blip r:embed="rId11"/>
          <a:stretch>
            <a:fillRect/>
          </a:stretch>
        </p:blipFill>
        <p:spPr>
          <a:xfrm>
            <a:off x="10782482" y="4274820"/>
            <a:ext cx="961130" cy="896112"/>
          </a:xfrm>
          <a:prstGeom prst="rect">
            <a:avLst/>
          </a:prstGeom>
        </p:spPr>
      </p:pic>
      <p:pic>
        <p:nvPicPr>
          <p:cNvPr id="33" name="Image 9" descr="preencoded.png"/>
          <p:cNvPicPr>
            <a:picLocks noChangeAspect="1"/>
          </p:cNvPicPr>
          <p:nvPr/>
        </p:nvPicPr>
        <p:blipFill>
          <a:blip r:embed="rId12"/>
          <a:stretch>
            <a:fillRect/>
          </a:stretch>
        </p:blipFill>
        <p:spPr>
          <a:xfrm>
            <a:off x="10378440" y="5440680"/>
            <a:ext cx="1101322" cy="7772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007586"/>
        </a:solidFill>
        <a:effectLst/>
      </p:bgPr>
    </p:bg>
    <p:spTree>
      <p:nvGrpSpPr>
        <p:cNvPr id="1" name=""/>
        <p:cNvGrpSpPr/>
        <p:nvPr/>
      </p:nvGrpSpPr>
      <p:grpSpPr>
        <a:xfrm>
          <a:off x="0" y="0"/>
          <a:ext cx="0" cy="0"/>
          <a:chOff x="0" y="0"/>
          <a:chExt cx="0" cy="0"/>
        </a:xfrm>
      </p:grpSpPr>
      <p:sp>
        <p:nvSpPr>
          <p:cNvPr id="2" name="Text 0"/>
          <p:cNvSpPr/>
          <p:nvPr/>
        </p:nvSpPr>
        <p:spPr>
          <a:xfrm>
            <a:off x="5184648" y="6510528"/>
            <a:ext cx="1828800" cy="228600"/>
          </a:xfrm>
          <a:prstGeom prst="rect">
            <a:avLst/>
          </a:prstGeom>
          <a:noFill/>
          <a:ln/>
        </p:spPr>
        <p:txBody>
          <a:bodyPr wrap="square" lIns="0" tIns="0" rIns="0" bIns="0" rtlCol="0" anchor="ctr"/>
          <a:lstStyle/>
          <a:p>
            <a:pPr marL="0" indent="0" algn="ctr">
              <a:buNone/>
            </a:pPr>
            <a:r>
              <a:rPr lang="en-US" sz="800" b="1">
                <a:solidFill>
                  <a:srgbClr val="BFE0E5"/>
                </a:solidFill>
                <a:latin typeface="Arial" pitchFamily="34" charset="0"/>
                <a:ea typeface="Arial" pitchFamily="34" charset="-122"/>
                <a:cs typeface="Arial" pitchFamily="34" charset="-120"/>
              </a:rPr>
              <a:t>OFFICIAL</a:t>
            </a:r>
            <a:endParaRPr lang="en-US" sz="800"/>
          </a:p>
        </p:txBody>
      </p:sp>
      <p:sp>
        <p:nvSpPr>
          <p:cNvPr id="3" name="Text 1"/>
          <p:cNvSpPr/>
          <p:nvPr/>
        </p:nvSpPr>
        <p:spPr>
          <a:xfrm>
            <a:off x="548640" y="6510528"/>
            <a:ext cx="4572000" cy="228600"/>
          </a:xfrm>
          <a:prstGeom prst="rect">
            <a:avLst/>
          </a:prstGeom>
          <a:noFill/>
          <a:ln/>
        </p:spPr>
        <p:txBody>
          <a:bodyPr wrap="square" lIns="0" tIns="0" rIns="0" bIns="0" rtlCol="0" anchor="ctr"/>
          <a:lstStyle/>
          <a:p>
            <a:pPr marL="0" indent="0">
              <a:buNone/>
            </a:pPr>
            <a:r>
              <a:rPr lang="en-US" sz="850">
                <a:solidFill>
                  <a:srgbClr val="BFE0E5"/>
                </a:solidFill>
                <a:latin typeface="Arial" pitchFamily="34" charset="0"/>
                <a:ea typeface="Arial" pitchFamily="34" charset="-122"/>
                <a:cs typeface="Arial" pitchFamily="34" charset="-120"/>
              </a:rPr>
              <a:t>Statutory Duty of Candour  |  Safer Care Victoria</a:t>
            </a:r>
            <a:endParaRPr lang="en-US" sz="850"/>
          </a:p>
        </p:txBody>
      </p:sp>
      <p:sp>
        <p:nvSpPr>
          <p:cNvPr id="4" name="Text 2"/>
          <p:cNvSpPr/>
          <p:nvPr/>
        </p:nvSpPr>
        <p:spPr>
          <a:xfrm>
            <a:off x="11430000" y="6510528"/>
            <a:ext cx="502920" cy="228600"/>
          </a:xfrm>
          <a:prstGeom prst="rect">
            <a:avLst/>
          </a:prstGeom>
          <a:noFill/>
          <a:ln/>
        </p:spPr>
        <p:txBody>
          <a:bodyPr wrap="square" lIns="0" tIns="0" rIns="0" bIns="0" rtlCol="0" anchor="ctr"/>
          <a:lstStyle/>
          <a:p>
            <a:pPr marL="0" indent="0" algn="r">
              <a:buNone/>
            </a:pPr>
            <a:fld id="{E4017F71-B33B-4EF2-BA5D-69C3D275BA86}" type="slidenum">
              <a:rPr lang="en-US" sz="850" dirty="0">
                <a:solidFill>
                  <a:srgbClr val="5A6672"/>
                </a:solidFill>
                <a:latin typeface="Arial" pitchFamily="34" charset="0"/>
                <a:ea typeface="Arial" pitchFamily="34" charset="-122"/>
                <a:cs typeface="Arial" pitchFamily="34" charset="-120"/>
              </a:rPr>
              <a:t>5</a:t>
            </a:fld>
            <a:endParaRPr lang="en-US" sz="850"/>
          </a:p>
        </p:txBody>
      </p:sp>
      <p:pic>
        <p:nvPicPr>
          <p:cNvPr id="5" name="Image 0" descr="preencoded.png"/>
          <p:cNvPicPr>
            <a:picLocks noChangeAspect="1"/>
          </p:cNvPicPr>
          <p:nvPr/>
        </p:nvPicPr>
        <p:blipFill>
          <a:blip r:embed="rId3">
            <a:alphaModFix amt="45000"/>
          </a:blip>
          <a:stretch>
            <a:fillRect/>
          </a:stretch>
        </p:blipFill>
        <p:spPr>
          <a:xfrm>
            <a:off x="8762695" y="0"/>
            <a:ext cx="3429000" cy="6858000"/>
          </a:xfrm>
          <a:prstGeom prst="rect">
            <a:avLst/>
          </a:prstGeom>
        </p:spPr>
      </p:pic>
      <p:sp>
        <p:nvSpPr>
          <p:cNvPr id="6" name="Text 3"/>
          <p:cNvSpPr/>
          <p:nvPr/>
        </p:nvSpPr>
        <p:spPr>
          <a:xfrm>
            <a:off x="566928" y="2011680"/>
            <a:ext cx="4572000" cy="502920"/>
          </a:xfrm>
          <a:prstGeom prst="rect">
            <a:avLst/>
          </a:prstGeom>
          <a:noFill/>
          <a:ln/>
        </p:spPr>
        <p:txBody>
          <a:bodyPr wrap="square" lIns="0" tIns="0" rIns="0" bIns="0" rtlCol="0" anchor="ctr"/>
          <a:lstStyle/>
          <a:p>
            <a:pPr marL="0" indent="0">
              <a:buNone/>
            </a:pPr>
            <a:r>
              <a:rPr lang="en-US" sz="2400">
                <a:solidFill>
                  <a:srgbClr val="FFFFFF"/>
                </a:solidFill>
                <a:latin typeface="Arial" pitchFamily="34" charset="0"/>
                <a:ea typeface="Arial" pitchFamily="34" charset="-122"/>
                <a:cs typeface="Arial" pitchFamily="34" charset="-120"/>
              </a:rPr>
              <a:t>Section 01</a:t>
            </a:r>
            <a:endParaRPr lang="en-US" sz="2400"/>
          </a:p>
        </p:txBody>
      </p:sp>
      <p:sp>
        <p:nvSpPr>
          <p:cNvPr id="7" name="Text 4"/>
          <p:cNvSpPr/>
          <p:nvPr/>
        </p:nvSpPr>
        <p:spPr>
          <a:xfrm>
            <a:off x="566928" y="2560320"/>
            <a:ext cx="8138160" cy="1463040"/>
          </a:xfrm>
          <a:prstGeom prst="rect">
            <a:avLst/>
          </a:prstGeom>
          <a:noFill/>
          <a:ln/>
        </p:spPr>
        <p:txBody>
          <a:bodyPr wrap="square" lIns="0" tIns="0" rIns="0" bIns="0" rtlCol="0" anchor="ctr"/>
          <a:lstStyle/>
          <a:p>
            <a:pPr marL="0" indent="0">
              <a:lnSpc>
                <a:spcPct val="102000"/>
              </a:lnSpc>
              <a:buNone/>
            </a:pPr>
            <a:r>
              <a:rPr lang="en-US" sz="3400" b="1">
                <a:solidFill>
                  <a:srgbClr val="FFFFFF"/>
                </a:solidFill>
                <a:latin typeface="Arial" pitchFamily="34" charset="0"/>
                <a:ea typeface="Arial" pitchFamily="34" charset="-122"/>
                <a:cs typeface="Arial" pitchFamily="34" charset="-120"/>
              </a:rPr>
              <a:t>Understanding Statutory Duty of Candour</a:t>
            </a:r>
            <a:endParaRPr lang="en-US" sz="3400"/>
          </a:p>
        </p:txBody>
      </p:sp>
      <p:sp>
        <p:nvSpPr>
          <p:cNvPr id="9" name="Text 6"/>
          <p:cNvSpPr/>
          <p:nvPr/>
        </p:nvSpPr>
        <p:spPr>
          <a:xfrm>
            <a:off x="594360" y="4114800"/>
            <a:ext cx="7863840" cy="731520"/>
          </a:xfrm>
          <a:prstGeom prst="rect">
            <a:avLst/>
          </a:prstGeom>
          <a:noFill/>
          <a:ln/>
        </p:spPr>
        <p:txBody>
          <a:bodyPr wrap="square" lIns="0" tIns="0" rIns="0" bIns="0" rtlCol="0" anchor="ctr"/>
          <a:lstStyle/>
          <a:p>
            <a:pPr marL="0" indent="0">
              <a:lnSpc>
                <a:spcPct val="115000"/>
              </a:lnSpc>
              <a:buNone/>
            </a:pPr>
            <a:r>
              <a:rPr lang="en-US" sz="1350">
                <a:solidFill>
                  <a:srgbClr val="FFFFFF"/>
                </a:solidFill>
                <a:latin typeface="Arial" pitchFamily="34" charset="0"/>
                <a:ea typeface="Arial" pitchFamily="34" charset="-122"/>
                <a:cs typeface="Arial" pitchFamily="34" charset="-120"/>
              </a:rPr>
              <a:t>What the duty is, who it applies to, and why the protected apology matters.</a:t>
            </a:r>
            <a:endParaRPr lang="en-US" sz="1350"/>
          </a:p>
        </p:txBody>
      </p:sp>
      <p:pic>
        <p:nvPicPr>
          <p:cNvPr id="10" name="Image 1" descr="preencoded.png"/>
          <p:cNvPicPr>
            <a:picLocks noChangeAspect="1"/>
          </p:cNvPicPr>
          <p:nvPr/>
        </p:nvPicPr>
        <p:blipFill>
          <a:blip r:embed="rId4"/>
          <a:stretch>
            <a:fillRect/>
          </a:stretch>
        </p:blipFill>
        <p:spPr>
          <a:xfrm>
            <a:off x="566928" y="5440680"/>
            <a:ext cx="1101322" cy="777240"/>
          </a:xfrm>
          <a:prstGeom prst="rect">
            <a:avLst/>
          </a:prstGeom>
        </p:spPr>
      </p:pic>
      <p:pic>
        <p:nvPicPr>
          <p:cNvPr id="11" name="Image 2"/>
          <p:cNvPicPr>
            <a:picLocks noChangeAspect="1"/>
          </p:cNvPicPr>
          <p:nvPr/>
        </p:nvPicPr>
        <p:blipFill>
          <a:blip r:embed="rId5"/>
          <a:srcRect/>
          <a:stretch/>
        </p:blipFill>
        <p:spPr>
          <a:xfrm>
            <a:off x="9189720" y="2246914"/>
            <a:ext cx="2089851" cy="2089851"/>
          </a:xfrm>
          <a:prstGeom prst="ellipse">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OFFICIAL</a:t>
            </a: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Statutory Duty of Candour  |  Safer Care Victoria</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F3B2E4C4-C8D2-47DA-A122-DEFEC851BB30}" type="slidenum">
              <a:rPr kumimoji="0" lang="en-US" sz="850" b="0" i="0" u="none" strike="noStrike" kern="1200" cap="none" spc="0" normalizeH="0" baseline="0" noProof="0" dirty="0">
                <a:ln>
                  <a:noFill/>
                </a:ln>
                <a:solidFill>
                  <a:srgbClr val="5A6672"/>
                </a:solidFill>
                <a:effectLst/>
                <a:uLnTx/>
                <a:uFillTx/>
                <a:latin typeface="Arial" pitchFamily="34" charset="0"/>
                <a:ea typeface="Arial" pitchFamily="34" charset="-122"/>
                <a:cs typeface="Arial" pitchFamily="34" charset="-12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Two definitions underpin the duty</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5"/>
          <p:cNvSpPr/>
          <p:nvPr/>
        </p:nvSpPr>
        <p:spPr>
          <a:xfrm>
            <a:off x="548640" y="1600200"/>
            <a:ext cx="6309360" cy="1755648"/>
          </a:xfrm>
          <a:prstGeom prst="roundRect">
            <a:avLst>
              <a:gd name="adj" fmla="val 4688"/>
            </a:avLst>
          </a:prstGeom>
          <a:solidFill>
            <a:srgbClr val="00758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6"/>
          <p:cNvSpPr/>
          <p:nvPr/>
        </p:nvSpPr>
        <p:spPr>
          <a:xfrm>
            <a:off x="822960" y="1722882"/>
            <a:ext cx="457200" cy="457200"/>
          </a:xfrm>
          <a:prstGeom prst="ellips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Image 0" descr="preencoded.png"/>
          <p:cNvPicPr>
            <a:picLocks noChangeAspect="1"/>
          </p:cNvPicPr>
          <p:nvPr/>
        </p:nvPicPr>
        <p:blipFill>
          <a:blip r:embed="rId5"/>
          <a:stretch>
            <a:fillRect/>
          </a:stretch>
        </p:blipFill>
        <p:spPr>
          <a:xfrm>
            <a:off x="946404" y="1846326"/>
            <a:ext cx="210312" cy="210312"/>
          </a:xfrm>
          <a:prstGeom prst="rect">
            <a:avLst/>
          </a:prstGeom>
        </p:spPr>
      </p:pic>
      <p:sp>
        <p:nvSpPr>
          <p:cNvPr id="11" name="Text 7"/>
          <p:cNvSpPr/>
          <p:nvPr/>
        </p:nvSpPr>
        <p:spPr>
          <a:xfrm>
            <a:off x="1417320" y="1722658"/>
            <a:ext cx="461772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Statutory Duty of Candour (SDC)</a:t>
            </a:r>
            <a:endParaRPr kumimoji="0" lang="en-US" sz="14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8"/>
          <p:cNvSpPr/>
          <p:nvPr/>
        </p:nvSpPr>
        <p:spPr>
          <a:xfrm>
            <a:off x="800100" y="2323024"/>
            <a:ext cx="5867400" cy="91440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From 30 November 2022, Statutory Duty of Candour (SDC) became a legal obligation that applies to relevant Victorian health service entities, ensuring that </a:t>
            </a:r>
            <a:r>
              <a:rPr kumimoji="0" lang="en-GB" sz="12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patients </a:t>
            </a:r>
            <a:r>
              <a:rPr kumimoji="0" lang="en-GB" sz="1200" b="0"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and their families or carers are apologised to and communicated with openly and honestly when a Serious Adverse Patient Safety Event (SAPSE) has occurred. </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9"/>
          <p:cNvSpPr/>
          <p:nvPr/>
        </p:nvSpPr>
        <p:spPr>
          <a:xfrm>
            <a:off x="548640" y="3538728"/>
            <a:ext cx="6309360" cy="1755648"/>
          </a:xfrm>
          <a:prstGeom prst="roundRect">
            <a:avLst>
              <a:gd name="adj" fmla="val 4688"/>
            </a:avLst>
          </a:prstGeom>
          <a:solidFill>
            <a:srgbClr val="EAF3F5"/>
          </a:solidFill>
          <a:ln w="9525">
            <a:solidFill>
              <a:srgbClr val="AECFD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0"/>
          <p:cNvSpPr/>
          <p:nvPr/>
        </p:nvSpPr>
        <p:spPr>
          <a:xfrm>
            <a:off x="822960" y="3794760"/>
            <a:ext cx="457200" cy="457200"/>
          </a:xfrm>
          <a:prstGeom prst="ellipse">
            <a:avLst/>
          </a:prstGeom>
          <a:solidFill>
            <a:srgbClr val="E6643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preencoded.png"/>
          <p:cNvPicPr>
            <a:picLocks noChangeAspect="1"/>
          </p:cNvPicPr>
          <p:nvPr/>
        </p:nvPicPr>
        <p:blipFill>
          <a:blip r:embed="rId6"/>
          <a:stretch>
            <a:fillRect/>
          </a:stretch>
        </p:blipFill>
        <p:spPr>
          <a:xfrm>
            <a:off x="946404" y="3918204"/>
            <a:ext cx="210312" cy="210312"/>
          </a:xfrm>
          <a:prstGeom prst="rect">
            <a:avLst/>
          </a:prstGeom>
        </p:spPr>
      </p:pic>
      <p:sp>
        <p:nvSpPr>
          <p:cNvPr id="17" name="Text 11"/>
          <p:cNvSpPr/>
          <p:nvPr/>
        </p:nvSpPr>
        <p:spPr>
          <a:xfrm>
            <a:off x="1417320" y="3776472"/>
            <a:ext cx="461772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Serious Adverse Patient Safety Event (SAPSE)</a:t>
            </a:r>
            <a:endParaRPr kumimoji="0" lang="en-US" sz="14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2"/>
          <p:cNvSpPr/>
          <p:nvPr/>
        </p:nvSpPr>
        <p:spPr>
          <a:xfrm>
            <a:off x="822960" y="4288536"/>
            <a:ext cx="5844540" cy="91440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GB"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 SAPSE is a serious adverse patient safety event that, in the reasonable opinion of a registered health practitioner, has resulted in, or is likely to result in, unintended or unexpected </a:t>
            </a:r>
            <a:r>
              <a:rPr kumimoji="0" lang="en-GB" sz="1200" b="1"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Moderate </a:t>
            </a:r>
            <a:r>
              <a:rPr kumimoji="0" lang="en-GB"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or </a:t>
            </a:r>
            <a:r>
              <a:rPr kumimoji="0" lang="en-GB" sz="1200" b="1"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Severe </a:t>
            </a:r>
            <a:r>
              <a:rPr kumimoji="0" lang="en-GB"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harm or prolonged psychological harm being sustained by the patient.</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0" name="Image 4" descr="preencoded.png"/>
          <p:cNvPicPr>
            <a:picLocks noChangeAspect="1"/>
          </p:cNvPicPr>
          <p:nvPr/>
        </p:nvPicPr>
        <p:blipFill>
          <a:blip r:embed="rId7"/>
          <a:stretch>
            <a:fillRect/>
          </a:stretch>
        </p:blipFill>
        <p:spPr>
          <a:xfrm>
            <a:off x="7506788" y="1751113"/>
            <a:ext cx="4136572" cy="3355774"/>
          </a:xfrm>
          <a:prstGeom prst="rect">
            <a:avLst/>
          </a:prstGeom>
        </p:spPr>
      </p:pic>
      <p:sp>
        <p:nvSpPr>
          <p:cNvPr id="21" name="Shape 13"/>
          <p:cNvSpPr/>
          <p:nvPr/>
        </p:nvSpPr>
        <p:spPr>
          <a:xfrm>
            <a:off x="548640" y="5412352"/>
            <a:ext cx="11464066" cy="837483"/>
          </a:xfrm>
          <a:prstGeom prst="roundRect">
            <a:avLst>
              <a:gd name="adj" fmla="val 11111"/>
            </a:avLst>
          </a:prstGeom>
          <a:solidFill>
            <a:srgbClr val="FFFFFF"/>
          </a:solidFill>
          <a:ln w="9525">
            <a:solidFill>
              <a:srgbClr val="AECFD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B38050B5-0D73-E879-9E2F-DD7DBACE5467}"/>
              </a:ext>
            </a:extLst>
          </p:cNvPr>
          <p:cNvGrpSpPr/>
          <p:nvPr/>
        </p:nvGrpSpPr>
        <p:grpSpPr>
          <a:xfrm>
            <a:off x="772668" y="5632704"/>
            <a:ext cx="384048" cy="384048"/>
            <a:chOff x="786384" y="5715000"/>
            <a:chExt cx="384048" cy="384048"/>
          </a:xfrm>
        </p:grpSpPr>
        <p:sp>
          <p:nvSpPr>
            <p:cNvPr id="22" name="Shape 14"/>
            <p:cNvSpPr/>
            <p:nvPr/>
          </p:nvSpPr>
          <p:spPr>
            <a:xfrm>
              <a:off x="786384" y="5715000"/>
              <a:ext cx="384048" cy="384048"/>
            </a:xfrm>
            <a:prstGeom prst="ellipse">
              <a:avLst/>
            </a:prstGeom>
            <a:solidFill>
              <a:srgbClr val="00758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3" name="Image 5" descr="preencoded.png"/>
            <p:cNvPicPr>
              <a:picLocks noChangeAspect="1"/>
            </p:cNvPicPr>
            <p:nvPr/>
          </p:nvPicPr>
          <p:blipFill>
            <a:blip r:embed="rId8"/>
            <a:stretch>
              <a:fillRect/>
            </a:stretch>
          </p:blipFill>
          <p:spPr>
            <a:xfrm>
              <a:off x="890077" y="5818693"/>
              <a:ext cx="176662" cy="176662"/>
            </a:xfrm>
            <a:prstGeom prst="rect">
              <a:avLst/>
            </a:prstGeom>
          </p:spPr>
        </p:pic>
      </p:grpSp>
      <p:sp>
        <p:nvSpPr>
          <p:cNvPr id="24" name="Text 15"/>
          <p:cNvSpPr/>
          <p:nvPr/>
        </p:nvSpPr>
        <p:spPr>
          <a:xfrm>
            <a:off x="1470659" y="5183752"/>
            <a:ext cx="10371717" cy="1281953"/>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Builds on existing practice.  </a:t>
            </a: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SDC strengthens obligations under the Australian Open Disclosure Framework, which continues to apply to all cases of harm and near miss.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5" name="Whena  serious adeverse will be required..">
            <a:hlinkClick r:id="" action="ppaction://media"/>
            <a:extLst>
              <a:ext uri="{FF2B5EF4-FFF2-40B4-BE49-F238E27FC236}">
                <a16:creationId xmlns:a16="http://schemas.microsoft.com/office/drawing/2014/main" id="{D47E5CEE-E45F-74CF-E38D-128084D9A84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45905" y="36167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F12E2-C13B-5D7C-32BA-5EF9083F8EC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C2B1D5A-07CD-4CDA-FC44-14F2C0B8699B}"/>
              </a:ext>
            </a:extLst>
          </p:cNvPr>
          <p:cNvSpPr/>
          <p:nvPr/>
        </p:nvSpPr>
        <p:spPr>
          <a:xfrm>
            <a:off x="5184648" y="6551676"/>
            <a:ext cx="182880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OFFICIAL</a:t>
            </a: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1">
            <a:extLst>
              <a:ext uri="{FF2B5EF4-FFF2-40B4-BE49-F238E27FC236}">
                <a16:creationId xmlns:a16="http://schemas.microsoft.com/office/drawing/2014/main" id="{C9C4C03C-E3CB-7F58-A395-11873CED95E1}"/>
              </a:ext>
            </a:extLst>
          </p:cNvPr>
          <p:cNvSpPr/>
          <p:nvPr/>
        </p:nvSpPr>
        <p:spPr>
          <a:xfrm>
            <a:off x="548640" y="6510528"/>
            <a:ext cx="4572000"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Statutory Duty of Candour  |  Safer Care Victoria</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a:extLst>
              <a:ext uri="{FF2B5EF4-FFF2-40B4-BE49-F238E27FC236}">
                <a16:creationId xmlns:a16="http://schemas.microsoft.com/office/drawing/2014/main" id="{7B1495B3-38AB-6089-AC4F-310D4D81C12C}"/>
              </a:ext>
            </a:extLst>
          </p:cNvPr>
          <p:cNvSpPr/>
          <p:nvPr/>
        </p:nvSpPr>
        <p:spPr>
          <a:xfrm>
            <a:off x="11430000" y="6510528"/>
            <a:ext cx="502920" cy="22860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CBD81E81-5E2C-4897-8848-86DFB5DE2E6A}" type="slidenum">
              <a:rPr kumimoji="0" lang="en-US" sz="850" b="0" i="0" u="none" strike="noStrike" kern="1200" cap="none" spc="0" normalizeH="0" baseline="0" noProof="0" dirty="0">
                <a:ln>
                  <a:noFill/>
                </a:ln>
                <a:solidFill>
                  <a:srgbClr val="5A6672"/>
                </a:solidFill>
                <a:effectLst/>
                <a:uLnTx/>
                <a:uFillTx/>
                <a:latin typeface="Arial" pitchFamily="34" charset="0"/>
                <a:ea typeface="Arial" pitchFamily="34" charset="-122"/>
                <a:cs typeface="Arial" pitchFamily="34" charset="-12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a:extLst>
              <a:ext uri="{FF2B5EF4-FFF2-40B4-BE49-F238E27FC236}">
                <a16:creationId xmlns:a16="http://schemas.microsoft.com/office/drawing/2014/main" id="{CE738AE3-18C5-004E-B1B7-D4B771B07669}"/>
              </a:ext>
            </a:extLst>
          </p:cNvPr>
          <p:cNvSpPr/>
          <p:nvPr/>
        </p:nvSpPr>
        <p:spPr>
          <a:xfrm>
            <a:off x="548640" y="658368"/>
            <a:ext cx="10515600" cy="6858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Introduction to Statutory Duty of Candour</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5">
            <a:extLst>
              <a:ext uri="{FF2B5EF4-FFF2-40B4-BE49-F238E27FC236}">
                <a16:creationId xmlns:a16="http://schemas.microsoft.com/office/drawing/2014/main" id="{C77ADCBA-E355-3450-AB3D-81EDD2F2F6E3}"/>
              </a:ext>
            </a:extLst>
          </p:cNvPr>
          <p:cNvSpPr/>
          <p:nvPr/>
        </p:nvSpPr>
        <p:spPr>
          <a:xfrm>
            <a:off x="548640" y="1465196"/>
            <a:ext cx="2679192" cy="4224528"/>
          </a:xfrm>
          <a:prstGeom prst="roundRect">
            <a:avLst>
              <a:gd name="adj" fmla="val 3072"/>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Image 0" descr="preencoded.png">
            <a:extLst>
              <a:ext uri="{FF2B5EF4-FFF2-40B4-BE49-F238E27FC236}">
                <a16:creationId xmlns:a16="http://schemas.microsoft.com/office/drawing/2014/main" id="{3C873150-1677-3D30-F059-BA9581FC3E18}"/>
              </a:ext>
            </a:extLst>
          </p:cNvPr>
          <p:cNvPicPr>
            <a:picLocks noChangeAspect="1"/>
          </p:cNvPicPr>
          <p:nvPr/>
        </p:nvPicPr>
        <p:blipFill>
          <a:blip r:embed="rId3"/>
          <a:stretch>
            <a:fillRect/>
          </a:stretch>
        </p:blipFill>
        <p:spPr>
          <a:xfrm>
            <a:off x="1271016" y="1757804"/>
            <a:ext cx="1234440" cy="1234440"/>
          </a:xfrm>
          <a:prstGeom prst="rect">
            <a:avLst/>
          </a:prstGeom>
        </p:spPr>
      </p:pic>
      <p:sp>
        <p:nvSpPr>
          <p:cNvPr id="10" name="Text 6">
            <a:extLst>
              <a:ext uri="{FF2B5EF4-FFF2-40B4-BE49-F238E27FC236}">
                <a16:creationId xmlns:a16="http://schemas.microsoft.com/office/drawing/2014/main" id="{C8D27AC2-4F03-E172-83F5-46175F73ACA5}"/>
              </a:ext>
            </a:extLst>
          </p:cNvPr>
          <p:cNvSpPr/>
          <p:nvPr/>
        </p:nvSpPr>
        <p:spPr>
          <a:xfrm>
            <a:off x="731520" y="3111116"/>
            <a:ext cx="2313432"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What</a:t>
            </a:r>
            <a:endParaRPr kumimoji="0" lang="en-US" sz="1700" b="0" i="0" u="none" strike="noStrike" kern="1200" cap="none" spc="0" normalizeH="0" baseline="0" noProof="0">
              <a:ln>
                <a:noFill/>
              </a:ln>
              <a:solidFill>
                <a:srgbClr val="007586"/>
              </a:solidFill>
              <a:effectLst/>
              <a:uLnTx/>
              <a:uFillTx/>
              <a:latin typeface="Calibri" panose="020F0502020204030204"/>
              <a:ea typeface="+mn-ea"/>
              <a:cs typeface="+mn-cs"/>
            </a:endParaRPr>
          </a:p>
        </p:txBody>
      </p:sp>
      <p:sp>
        <p:nvSpPr>
          <p:cNvPr id="11" name="Text 7">
            <a:extLst>
              <a:ext uri="{FF2B5EF4-FFF2-40B4-BE49-F238E27FC236}">
                <a16:creationId xmlns:a16="http://schemas.microsoft.com/office/drawing/2014/main" id="{5B0A03BD-FC06-E7BB-66D6-0AE906B30963}"/>
              </a:ext>
            </a:extLst>
          </p:cNvPr>
          <p:cNvSpPr/>
          <p:nvPr/>
        </p:nvSpPr>
        <p:spPr>
          <a:xfrm>
            <a:off x="804672" y="3568316"/>
            <a:ext cx="2221992" cy="1892808"/>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 legal duty to apologise and communicate openly and honestly with patients, families and carers after a serious adverse patient safety event (SAPSE).</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8">
            <a:extLst>
              <a:ext uri="{FF2B5EF4-FFF2-40B4-BE49-F238E27FC236}">
                <a16:creationId xmlns:a16="http://schemas.microsoft.com/office/drawing/2014/main" id="{9FD114CF-41E6-B5AD-A7C5-E006FE1FB8A2}"/>
              </a:ext>
            </a:extLst>
          </p:cNvPr>
          <p:cNvSpPr/>
          <p:nvPr/>
        </p:nvSpPr>
        <p:spPr>
          <a:xfrm>
            <a:off x="3474720" y="1465196"/>
            <a:ext cx="2679192" cy="4224528"/>
          </a:xfrm>
          <a:prstGeom prst="roundRect">
            <a:avLst>
              <a:gd name="adj" fmla="val 3072"/>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Image 1" descr="preencoded.png">
            <a:extLst>
              <a:ext uri="{FF2B5EF4-FFF2-40B4-BE49-F238E27FC236}">
                <a16:creationId xmlns:a16="http://schemas.microsoft.com/office/drawing/2014/main" id="{7C1E57C9-4489-45DF-AC97-53F8F227E86D}"/>
              </a:ext>
            </a:extLst>
          </p:cNvPr>
          <p:cNvPicPr>
            <a:picLocks noChangeAspect="1"/>
          </p:cNvPicPr>
          <p:nvPr/>
        </p:nvPicPr>
        <p:blipFill>
          <a:blip r:embed="rId4"/>
          <a:stretch>
            <a:fillRect/>
          </a:stretch>
        </p:blipFill>
        <p:spPr>
          <a:xfrm>
            <a:off x="4200990" y="1757804"/>
            <a:ext cx="1226652" cy="1234440"/>
          </a:xfrm>
          <a:prstGeom prst="rect">
            <a:avLst/>
          </a:prstGeom>
        </p:spPr>
      </p:pic>
      <p:sp>
        <p:nvSpPr>
          <p:cNvPr id="14" name="Text 9">
            <a:extLst>
              <a:ext uri="{FF2B5EF4-FFF2-40B4-BE49-F238E27FC236}">
                <a16:creationId xmlns:a16="http://schemas.microsoft.com/office/drawing/2014/main" id="{D544AA42-1AF7-FE60-F476-4916DBAC5900}"/>
              </a:ext>
            </a:extLst>
          </p:cNvPr>
          <p:cNvSpPr/>
          <p:nvPr/>
        </p:nvSpPr>
        <p:spPr>
          <a:xfrm>
            <a:off x="3657600" y="3111116"/>
            <a:ext cx="2313432"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Who</a:t>
            </a:r>
            <a:endParaRPr kumimoji="0" lang="en-US" sz="1700" b="0" i="0" u="none" strike="noStrike" kern="1200" cap="none" spc="0" normalizeH="0" baseline="0" noProof="0">
              <a:ln>
                <a:noFill/>
              </a:ln>
              <a:solidFill>
                <a:srgbClr val="007586"/>
              </a:solidFill>
              <a:effectLst/>
              <a:uLnTx/>
              <a:uFillTx/>
              <a:latin typeface="Calibri" panose="020F0502020204030204"/>
              <a:ea typeface="+mn-ea"/>
              <a:cs typeface="+mn-cs"/>
            </a:endParaRPr>
          </a:p>
        </p:txBody>
      </p:sp>
      <p:sp>
        <p:nvSpPr>
          <p:cNvPr id="15" name="Text 10">
            <a:extLst>
              <a:ext uri="{FF2B5EF4-FFF2-40B4-BE49-F238E27FC236}">
                <a16:creationId xmlns:a16="http://schemas.microsoft.com/office/drawing/2014/main" id="{EFF68BF3-717D-DA47-CAE1-4096AB0CC8FC}"/>
              </a:ext>
            </a:extLst>
          </p:cNvPr>
          <p:cNvSpPr/>
          <p:nvPr/>
        </p:nvSpPr>
        <p:spPr>
          <a:xfrm>
            <a:off x="3730752" y="3568316"/>
            <a:ext cx="2221992" cy="1892808"/>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Nine categories of Victorian health service entities; public and private hospitals, health services, day procedure centres and patient transport services.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1">
            <a:extLst>
              <a:ext uri="{FF2B5EF4-FFF2-40B4-BE49-F238E27FC236}">
                <a16:creationId xmlns:a16="http://schemas.microsoft.com/office/drawing/2014/main" id="{5890639A-AE69-B8EF-FF3E-59455398B362}"/>
              </a:ext>
            </a:extLst>
          </p:cNvPr>
          <p:cNvSpPr/>
          <p:nvPr/>
        </p:nvSpPr>
        <p:spPr>
          <a:xfrm>
            <a:off x="6400800" y="1456052"/>
            <a:ext cx="2679192" cy="4224528"/>
          </a:xfrm>
          <a:prstGeom prst="roundRect">
            <a:avLst>
              <a:gd name="adj" fmla="val 3072"/>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Image 2" descr="preencoded.png">
            <a:extLst>
              <a:ext uri="{FF2B5EF4-FFF2-40B4-BE49-F238E27FC236}">
                <a16:creationId xmlns:a16="http://schemas.microsoft.com/office/drawing/2014/main" id="{D51677D8-E451-680D-7B65-14C7D90B368F}"/>
              </a:ext>
            </a:extLst>
          </p:cNvPr>
          <p:cNvPicPr>
            <a:picLocks noChangeAspect="1"/>
          </p:cNvPicPr>
          <p:nvPr/>
        </p:nvPicPr>
        <p:blipFill>
          <a:blip r:embed="rId5"/>
          <a:stretch>
            <a:fillRect/>
          </a:stretch>
        </p:blipFill>
        <p:spPr>
          <a:xfrm>
            <a:off x="7123176" y="1757804"/>
            <a:ext cx="1234440" cy="1234440"/>
          </a:xfrm>
          <a:prstGeom prst="rect">
            <a:avLst/>
          </a:prstGeom>
        </p:spPr>
      </p:pic>
      <p:sp>
        <p:nvSpPr>
          <p:cNvPr id="18" name="Text 12">
            <a:extLst>
              <a:ext uri="{FF2B5EF4-FFF2-40B4-BE49-F238E27FC236}">
                <a16:creationId xmlns:a16="http://schemas.microsoft.com/office/drawing/2014/main" id="{1D9E23B8-77F6-4E94-71BF-0E5658F20256}"/>
              </a:ext>
            </a:extLst>
          </p:cNvPr>
          <p:cNvSpPr/>
          <p:nvPr/>
        </p:nvSpPr>
        <p:spPr>
          <a:xfrm>
            <a:off x="6583680" y="3111116"/>
            <a:ext cx="2313432"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When</a:t>
            </a:r>
            <a:endParaRPr kumimoji="0" lang="en-US" sz="1700" b="0" i="0" u="none" strike="noStrike" kern="1200" cap="none" spc="0" normalizeH="0" baseline="0" noProof="0">
              <a:ln>
                <a:noFill/>
              </a:ln>
              <a:solidFill>
                <a:srgbClr val="007586"/>
              </a:solidFill>
              <a:effectLst/>
              <a:uLnTx/>
              <a:uFillTx/>
              <a:latin typeface="Calibri" panose="020F0502020204030204"/>
              <a:ea typeface="+mn-ea"/>
              <a:cs typeface="+mn-cs"/>
            </a:endParaRPr>
          </a:p>
        </p:txBody>
      </p:sp>
      <p:sp>
        <p:nvSpPr>
          <p:cNvPr id="19" name="Text 13">
            <a:extLst>
              <a:ext uri="{FF2B5EF4-FFF2-40B4-BE49-F238E27FC236}">
                <a16:creationId xmlns:a16="http://schemas.microsoft.com/office/drawing/2014/main" id="{BDAF647E-BB17-E77B-A5B4-F2651A931E2C}"/>
              </a:ext>
            </a:extLst>
          </p:cNvPr>
          <p:cNvSpPr/>
          <p:nvPr/>
        </p:nvSpPr>
        <p:spPr>
          <a:xfrm>
            <a:off x="6656832" y="3568316"/>
            <a:ext cx="2221992" cy="1892808"/>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The duty starts as soon as a SAPSE is identified, with statutory deadlines from 24 hours (apology) to 50 business days (final review report).</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4">
            <a:extLst>
              <a:ext uri="{FF2B5EF4-FFF2-40B4-BE49-F238E27FC236}">
                <a16:creationId xmlns:a16="http://schemas.microsoft.com/office/drawing/2014/main" id="{1E2A160F-D366-4416-A4DD-0ACB203C82CE}"/>
              </a:ext>
            </a:extLst>
          </p:cNvPr>
          <p:cNvSpPr/>
          <p:nvPr/>
        </p:nvSpPr>
        <p:spPr>
          <a:xfrm>
            <a:off x="9326880" y="1465196"/>
            <a:ext cx="2679192" cy="4224528"/>
          </a:xfrm>
          <a:prstGeom prst="roundRect">
            <a:avLst>
              <a:gd name="adj" fmla="val 3072"/>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3" descr="preencoded.png">
            <a:extLst>
              <a:ext uri="{FF2B5EF4-FFF2-40B4-BE49-F238E27FC236}">
                <a16:creationId xmlns:a16="http://schemas.microsoft.com/office/drawing/2014/main" id="{4D50E84A-57AD-B157-6414-DFDCCE62EB74}"/>
              </a:ext>
            </a:extLst>
          </p:cNvPr>
          <p:cNvPicPr>
            <a:picLocks noChangeAspect="1"/>
          </p:cNvPicPr>
          <p:nvPr/>
        </p:nvPicPr>
        <p:blipFill>
          <a:blip r:embed="rId6"/>
          <a:stretch>
            <a:fillRect/>
          </a:stretch>
        </p:blipFill>
        <p:spPr>
          <a:xfrm>
            <a:off x="10049256" y="1757804"/>
            <a:ext cx="1234440" cy="1234440"/>
          </a:xfrm>
          <a:prstGeom prst="rect">
            <a:avLst/>
          </a:prstGeom>
        </p:spPr>
      </p:pic>
      <p:sp>
        <p:nvSpPr>
          <p:cNvPr id="22" name="Text 15">
            <a:extLst>
              <a:ext uri="{FF2B5EF4-FFF2-40B4-BE49-F238E27FC236}">
                <a16:creationId xmlns:a16="http://schemas.microsoft.com/office/drawing/2014/main" id="{2AEB7D8F-54C5-D598-0999-C57FDB617024}"/>
              </a:ext>
            </a:extLst>
          </p:cNvPr>
          <p:cNvSpPr/>
          <p:nvPr/>
        </p:nvSpPr>
        <p:spPr>
          <a:xfrm>
            <a:off x="9509760" y="3111116"/>
            <a:ext cx="2313432"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Why</a:t>
            </a:r>
            <a:endParaRPr kumimoji="0" lang="en-US" sz="1700" b="0" i="0" u="none" strike="noStrike" kern="1200" cap="none" spc="0" normalizeH="0" baseline="0" noProof="0">
              <a:ln>
                <a:noFill/>
              </a:ln>
              <a:solidFill>
                <a:srgbClr val="007586"/>
              </a:solidFill>
              <a:effectLst/>
              <a:uLnTx/>
              <a:uFillTx/>
              <a:latin typeface="Calibri" panose="020F0502020204030204"/>
              <a:ea typeface="+mn-ea"/>
              <a:cs typeface="+mn-cs"/>
            </a:endParaRPr>
          </a:p>
        </p:txBody>
      </p:sp>
      <p:sp>
        <p:nvSpPr>
          <p:cNvPr id="23" name="Text 16">
            <a:extLst>
              <a:ext uri="{FF2B5EF4-FFF2-40B4-BE49-F238E27FC236}">
                <a16:creationId xmlns:a16="http://schemas.microsoft.com/office/drawing/2014/main" id="{6D620835-9B59-61C1-BEEF-D60B5BA4DF6B}"/>
              </a:ext>
            </a:extLst>
          </p:cNvPr>
          <p:cNvSpPr/>
          <p:nvPr/>
        </p:nvSpPr>
        <p:spPr>
          <a:xfrm>
            <a:off x="9582912" y="3568316"/>
            <a:ext cx="2221992" cy="18928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22222"/>
                </a:solidFill>
                <a:effectLst/>
                <a:uLnTx/>
                <a:uFillTx/>
                <a:latin typeface="Arial" pitchFamily="34" charset="0"/>
                <a:ea typeface="+mn-ea"/>
                <a:cs typeface="Arial" pitchFamily="34" charset="-120"/>
              </a:rPr>
              <a:t>A mandatory apology expressing compassion, regret or sympathy, protected under the </a:t>
            </a:r>
            <a:r>
              <a:rPr kumimoji="0" lang="en-GB" sz="1200" b="0" i="1" u="none" strike="noStrike" kern="1200" cap="none" spc="0" normalizeH="0" baseline="0" noProof="0">
                <a:ln>
                  <a:noFill/>
                </a:ln>
                <a:solidFill>
                  <a:srgbClr val="222222"/>
                </a:solidFill>
                <a:effectLst/>
                <a:uLnTx/>
                <a:uFillTx/>
                <a:latin typeface="Arial" pitchFamily="34" charset="0"/>
                <a:ea typeface="+mn-ea"/>
                <a:cs typeface="Arial" pitchFamily="34" charset="-120"/>
              </a:rPr>
              <a:t>Health Services Act 1988 </a:t>
            </a:r>
            <a:r>
              <a:rPr kumimoji="0" lang="en-GB" sz="1200" b="0" u="none" strike="noStrike" kern="1200" cap="none" spc="0" normalizeH="0" baseline="0" noProof="0">
                <a:ln>
                  <a:noFill/>
                </a:ln>
                <a:solidFill>
                  <a:srgbClr val="222222"/>
                </a:solidFill>
                <a:effectLst/>
                <a:uLnTx/>
                <a:uFillTx/>
                <a:latin typeface="Arial" pitchFamily="34" charset="0"/>
                <a:ea typeface="+mn-ea"/>
                <a:cs typeface="Arial" pitchFamily="34" charset="-120"/>
              </a:rPr>
              <a:t>s</a:t>
            </a:r>
            <a:r>
              <a:rPr kumimoji="0" lang="en-GB" sz="1200" b="0" i="0" u="none" strike="noStrike" kern="1200" cap="none" spc="0" normalizeH="0" baseline="0" noProof="0">
                <a:ln>
                  <a:noFill/>
                </a:ln>
                <a:solidFill>
                  <a:srgbClr val="222222"/>
                </a:solidFill>
                <a:effectLst/>
                <a:uLnTx/>
                <a:uFillTx/>
                <a:latin typeface="Arial" pitchFamily="34" charset="0"/>
                <a:ea typeface="+mn-ea"/>
                <a:cs typeface="Arial" pitchFamily="34" charset="-120"/>
              </a:rPr>
              <a:t>o it cannot be used against the entity in civil proceedings.</a:t>
            </a:r>
          </a:p>
        </p:txBody>
      </p:sp>
    </p:spTree>
    <p:extLst>
      <p:ext uri="{BB962C8B-B14F-4D97-AF65-F5344CB8AC3E}">
        <p14:creationId xmlns:p14="http://schemas.microsoft.com/office/powerpoint/2010/main" val="958193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
          <p:cNvSpPr/>
          <p:nvPr/>
        </p:nvSpPr>
        <p:spPr>
          <a:xfrm>
            <a:off x="548640" y="658368"/>
            <a:ext cx="10515600" cy="685800"/>
          </a:xfrm>
          <a:prstGeom prst="rect">
            <a:avLst/>
          </a:prstGeom>
          <a:noFill/>
          <a:ln/>
        </p:spPr>
        <p:txBody>
          <a:bodyPr wrap="square" lIns="0" tIns="0" rIns="0" bIns="0" rtlCol="0" anchor="t"/>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What the definitions mean in practice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Shape"/>
          <p:cNvSpPr/>
          <p:nvPr/>
        </p:nvSpPr>
        <p:spPr>
          <a:xfrm>
            <a:off x="548640" y="1645920"/>
            <a:ext cx="3575304" cy="3017520"/>
          </a:xfrm>
          <a:prstGeom prst="roundRect">
            <a:avLst>
              <a:gd name="adj" fmla="val 2308"/>
            </a:avLst>
          </a:prstGeom>
          <a:solidFill>
            <a:srgbClr val="EAF3F5"/>
          </a:solidFill>
          <a:ln>
            <a:solidFill>
              <a:srgbClr val="007586"/>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Text"/>
          <p:cNvSpPr/>
          <p:nvPr/>
        </p:nvSpPr>
        <p:spPr>
          <a:xfrm>
            <a:off x="822960" y="1920240"/>
            <a:ext cx="3026664" cy="502920"/>
          </a:xfrm>
          <a:prstGeom prst="rect">
            <a:avLst/>
          </a:prstGeom>
          <a:noFill/>
          <a:ln/>
        </p:spPr>
        <p:txBody>
          <a:bodyPr wrap="square" lIns="0" tIns="0" rIns="0" bIns="0" rtlCol="0" anchor="ct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Moderate harm</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Text"/>
          <p:cNvSpPr/>
          <p:nvPr/>
        </p:nvSpPr>
        <p:spPr>
          <a:xfrm>
            <a:off x="822960" y="2532888"/>
            <a:ext cx="3026664" cy="1856232"/>
          </a:xfrm>
          <a:prstGeom prst="rect">
            <a:avLst/>
          </a:prstGeom>
          <a:noFill/>
          <a:ln/>
        </p:spPr>
        <p:txBody>
          <a:bodyPr wrap="square" lIns="0" tIns="0" rIns="0" bIns="0" rtlCol="0" anchor="t"/>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Harm that requires a moderate increase in treatment to a patient, such as an unplanned or unexpected return to surgery, but does not include harm that causes permanent damage or injury to an individual.</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Shape"/>
          <p:cNvSpPr/>
          <p:nvPr/>
        </p:nvSpPr>
        <p:spPr>
          <a:xfrm>
            <a:off x="4306824" y="1645920"/>
            <a:ext cx="3575304" cy="3017520"/>
          </a:xfrm>
          <a:prstGeom prst="roundRect">
            <a:avLst>
              <a:gd name="adj" fmla="val 2308"/>
            </a:avLst>
          </a:prstGeom>
          <a:solidFill>
            <a:srgbClr val="EAF3F5"/>
          </a:solidFill>
          <a:ln>
            <a:solidFill>
              <a:srgbClr val="007586"/>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Text"/>
          <p:cNvSpPr/>
          <p:nvPr/>
        </p:nvSpPr>
        <p:spPr>
          <a:xfrm>
            <a:off x="4581144" y="1920240"/>
            <a:ext cx="3026664" cy="502920"/>
          </a:xfrm>
          <a:prstGeom prst="rect">
            <a:avLst/>
          </a:prstGeom>
          <a:noFill/>
          <a:ln/>
        </p:spPr>
        <p:txBody>
          <a:bodyPr wrap="square" lIns="0" tIns="0" rIns="0" bIns="0" rtlCol="0" anchor="ct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Severe harm</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Text"/>
          <p:cNvSpPr/>
          <p:nvPr/>
        </p:nvSpPr>
        <p:spPr>
          <a:xfrm>
            <a:off x="4581144" y="2532888"/>
            <a:ext cx="3026664" cy="1856232"/>
          </a:xfrm>
          <a:prstGeom prst="rect">
            <a:avLst/>
          </a:prstGeom>
          <a:noFill/>
          <a:ln/>
        </p:spPr>
        <p:txBody>
          <a:bodyPr wrap="square" lIns="0" tIns="0" rIns="0" bIns="0" rtlCol="0" anchor="t"/>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Harm that causes a permanent lessening in the functioning of an individual, unrelated to the natural course of the person's illness or underlying condition. This includes harm that can lead to a permanent impairment or disability, or death.</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Shape"/>
          <p:cNvSpPr/>
          <p:nvPr/>
        </p:nvSpPr>
        <p:spPr>
          <a:xfrm>
            <a:off x="8065008" y="1645920"/>
            <a:ext cx="3575304" cy="3017520"/>
          </a:xfrm>
          <a:prstGeom prst="roundRect">
            <a:avLst>
              <a:gd name="adj" fmla="val 2308"/>
            </a:avLst>
          </a:prstGeom>
          <a:solidFill>
            <a:srgbClr val="EAF3F5"/>
          </a:solidFill>
          <a:ln>
            <a:solidFill>
              <a:srgbClr val="007586"/>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Text"/>
          <p:cNvSpPr/>
          <p:nvPr/>
        </p:nvSpPr>
        <p:spPr>
          <a:xfrm>
            <a:off x="8339328" y="1920240"/>
            <a:ext cx="3026664" cy="502920"/>
          </a:xfrm>
          <a:prstGeom prst="rect">
            <a:avLst/>
          </a:prstGeom>
          <a:noFill/>
          <a:ln/>
        </p:spPr>
        <p:txBody>
          <a:bodyPr wrap="square" lIns="0" tIns="0" rIns="0" bIns="0" rtlCol="0" anchor="ct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Prolonged psychological harm</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Text"/>
          <p:cNvSpPr/>
          <p:nvPr/>
        </p:nvSpPr>
        <p:spPr>
          <a:xfrm>
            <a:off x="8339328" y="2532888"/>
            <a:ext cx="3026664" cy="1856232"/>
          </a:xfrm>
          <a:prstGeom prst="rect">
            <a:avLst/>
          </a:prstGeom>
          <a:noFill/>
          <a:ln/>
        </p:spPr>
        <p:txBody>
          <a:bodyPr wrap="square" lIns="0" tIns="0" rIns="0" bIns="0" rtlCol="0" anchor="t"/>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Psychological harm which a patient has experienced, or is likely to experience, for a continuous period of at least 28 days.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Shape"/>
          <p:cNvSpPr/>
          <p:nvPr/>
        </p:nvSpPr>
        <p:spPr>
          <a:xfrm>
            <a:off x="548640" y="4937760"/>
            <a:ext cx="11091672" cy="1234440"/>
          </a:xfrm>
          <a:prstGeom prst="roundRect">
            <a:avLst>
              <a:gd name="adj" fmla="val 50000"/>
            </a:avLst>
          </a:prstGeom>
          <a:solidFill>
            <a:srgbClr val="FFFF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Shape"/>
          <p:cNvSpPr/>
          <p:nvPr/>
        </p:nvSpPr>
        <p:spPr>
          <a:xfrm>
            <a:off x="822960" y="5335524"/>
            <a:ext cx="438912" cy="438912"/>
          </a:xfrm>
          <a:prstGeom prst="ellipse">
            <a:avLst/>
          </a:prstGeom>
          <a:solidFill>
            <a:srgbClr val="E6643C"/>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Text"/>
          <p:cNvSpPr/>
          <p:nvPr/>
        </p:nvSpPr>
        <p:spPr>
          <a:xfrm>
            <a:off x="822960" y="5335524"/>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1400" b="1" i="0" u="none" strike="noStrike" kern="1200" cap="none" spc="0" normalizeH="0" baseline="0" noProof="0" err="1">
                <a:ln>
                  <a:noFill/>
                </a:ln>
                <a:solidFill>
                  <a:srgbClr val="FFFFFF"/>
                </a:solidFill>
                <a:effectLst/>
                <a:uLnTx/>
                <a:uFillTx/>
                <a:latin typeface="Arial" pitchFamily="34" charset="0"/>
                <a:ea typeface="Arial" pitchFamily="34" charset="-122"/>
                <a:cs typeface="Arial" pitchFamily="34" charset="-120"/>
              </a:rPr>
              <a:t>i</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Text"/>
          <p:cNvSpPr/>
          <p:nvPr/>
        </p:nvSpPr>
        <p:spPr>
          <a:xfrm>
            <a:off x="1417320" y="4937760"/>
            <a:ext cx="9948672" cy="1234440"/>
          </a:xfrm>
          <a:prstGeom prst="rect">
            <a:avLst/>
          </a:prstGeom>
          <a:noFill/>
          <a:ln/>
        </p:spPr>
        <p:txBody>
          <a:bodyPr wrap="square" lIns="0" tIns="0" rIns="0" bIns="0" rtlCol="0" anchor="ct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Who is the patient?   </a:t>
            </a:r>
            <a:r>
              <a:rPr kumimoji="0" lang="en-US" sz="1200" b="0"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Any patient, including inpatients, consumers, clients or residents who have suffered an adverse event or SAPSE while receiving health services. Where the patient lacks capacity or dies, the term also covers others involved in the duty of </a:t>
            </a:r>
            <a:r>
              <a:rPr kumimoji="0" lang="en-US" sz="1200" b="0" i="0" u="none" strike="noStrike" kern="1200" cap="none" spc="0" normalizeH="0" baseline="0" noProof="0" err="1">
                <a:ln>
                  <a:noFill/>
                </a:ln>
                <a:solidFill>
                  <a:srgbClr val="005965"/>
                </a:solidFill>
                <a:effectLst/>
                <a:uLnTx/>
                <a:uFillTx/>
                <a:latin typeface="Arial" pitchFamily="34" charset="0"/>
                <a:ea typeface="Arial" pitchFamily="34" charset="-122"/>
                <a:cs typeface="Arial" pitchFamily="34" charset="-120"/>
              </a:rPr>
              <a:t>candour</a:t>
            </a:r>
            <a:r>
              <a:rPr kumimoji="0" lang="en-US" sz="1200" b="0"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 or adverse event review process, including immediate family, carers, next of kin, or any person nominated by the patient.</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Text"/>
          <p:cNvSpPr/>
          <p:nvPr/>
        </p:nvSpPr>
        <p:spPr>
          <a:xfrm>
            <a:off x="548640" y="6510528"/>
            <a:ext cx="4572000" cy="228600"/>
          </a:xfrm>
          <a:prstGeom prst="rect">
            <a:avLst/>
          </a:prstGeom>
          <a:noFill/>
          <a:ln/>
        </p:spPr>
        <p:txBody>
          <a:bodyPr wrap="square" lIns="0" tIns="0" rIns="0" bIns="0" rtlCol="0" anchor="ct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850" b="0"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Statutory Duty of Candour  |  Safer Care Victoria</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Text"/>
          <p:cNvSpPr/>
          <p:nvPr/>
        </p:nvSpPr>
        <p:spPr>
          <a:xfrm>
            <a:off x="5184648" y="6510528"/>
            <a:ext cx="1828800" cy="228600"/>
          </a:xfrm>
          <a:prstGeom prst="rect">
            <a:avLst/>
          </a:prstGeom>
          <a:noFill/>
          <a:ln/>
        </p:spPr>
        <p:txBody>
          <a:bodyPr wrap="square" lIns="0" tIns="0" rIns="0" bIns="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800" b="1"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OFFICIAL</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Text"/>
          <p:cNvSpPr/>
          <p:nvPr/>
        </p:nvSpPr>
        <p:spPr>
          <a:xfrm>
            <a:off x="11430000" y="6510528"/>
            <a:ext cx="502920" cy="228600"/>
          </a:xfrm>
          <a:prstGeom prst="rect">
            <a:avLst/>
          </a:prstGeom>
          <a:noFill/>
          <a:ln/>
        </p:spPr>
        <p:txBody>
          <a:bodyPr wrap="square" lIns="0" tIns="0" rIns="0" bIns="0" rtlCol="0" anchor="ctr"/>
          <a:lstStyle/>
          <a:p>
            <a:pPr marL="0" marR="0" lvl="0" indent="0" algn="r" defTabSz="914400" rtl="0" eaLnBrk="1" fontAlgn="auto" latinLnBrk="0" hangingPunct="1">
              <a:lnSpc>
                <a:spcPct val="106000"/>
              </a:lnSpc>
              <a:spcBef>
                <a:spcPts val="0"/>
              </a:spcBef>
              <a:spcAft>
                <a:spcPts val="0"/>
              </a:spcAft>
              <a:buClrTx/>
              <a:buSzTx/>
              <a:buFontTx/>
              <a:buNone/>
              <a:tabLst/>
              <a:defRPr/>
            </a:pPr>
            <a:fld id="{9EE68BCB-BAAA-46A3-BE45-B375799E9FAA}" type="slidenum">
              <a:rPr kumimoji="0" lang="en-US" sz="850" b="0" i="0" u="none" strike="noStrike" kern="1200" cap="none" spc="0" normalizeH="0" baseline="0" noProof="0" dirty="0">
                <a:ln>
                  <a:noFill/>
                </a:ln>
                <a:solidFill>
                  <a:srgbClr val="5A6672"/>
                </a:solidFill>
                <a:effectLst/>
                <a:uLnTx/>
                <a:uFillTx/>
                <a:latin typeface="Arial" pitchFamily="34" charset="0"/>
                <a:ea typeface="Arial" pitchFamily="34" charset="-122"/>
                <a:cs typeface="Arial" pitchFamily="34" charset="-120"/>
              </a:rPr>
              <a:pPr marL="0" marR="0" lvl="0" indent="0" algn="r" defTabSz="914400" rtl="0" eaLnBrk="1" fontAlgn="auto" latinLnBrk="0" hangingPunct="1">
                <a:lnSpc>
                  <a:spcPct val="106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a:extLst>
              <a:ext uri="{FF2B5EF4-FFF2-40B4-BE49-F238E27FC236}">
                <a16:creationId xmlns:a16="http://schemas.microsoft.com/office/drawing/2014/main" id="{268EDF83-144D-FF9E-9CF2-C7A566ED5681}"/>
              </a:ext>
            </a:extLst>
          </p:cNvPr>
          <p:cNvSpPr/>
          <p:nvPr/>
        </p:nvSpPr>
        <p:spPr>
          <a:xfrm>
            <a:off x="548639" y="4965192"/>
            <a:ext cx="11091671" cy="1207008"/>
          </a:xfrm>
          <a:prstGeom prst="roundRect">
            <a:avLst>
              <a:gd name="adj" fmla="val 2308"/>
            </a:avLst>
          </a:prstGeom>
          <a:noFill/>
          <a:ln>
            <a:solidFill>
              <a:srgbClr val="007586"/>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84648" y="6510528"/>
            <a:ext cx="182880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OFFICIAL</a:t>
            </a: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1"/>
          <p:cNvSpPr/>
          <p:nvPr/>
        </p:nvSpPr>
        <p:spPr>
          <a:xfrm>
            <a:off x="548640" y="6510528"/>
            <a:ext cx="4572000"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5A6672"/>
                </a:solidFill>
                <a:effectLst/>
                <a:uLnTx/>
                <a:uFillTx/>
                <a:latin typeface="Arial" pitchFamily="34" charset="0"/>
                <a:ea typeface="Arial" pitchFamily="34" charset="-122"/>
                <a:cs typeface="Arial" pitchFamily="34" charset="-120"/>
              </a:rPr>
              <a:t>Statutory Duty of Candour  |  Safer Care Victoria</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11430000" y="6510528"/>
            <a:ext cx="502920" cy="22860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248743C3-060B-4A57-9EC4-A56D37A9AB36}" type="slidenum">
              <a:rPr kumimoji="0" lang="en-US" sz="850" b="0" i="0" u="none" strike="noStrike" kern="1200" cap="none" spc="0" normalizeH="0" baseline="0" noProof="0" dirty="0">
                <a:ln>
                  <a:noFill/>
                </a:ln>
                <a:solidFill>
                  <a:srgbClr val="5A6672"/>
                </a:solidFill>
                <a:effectLst/>
                <a:uLnTx/>
                <a:uFillTx/>
                <a:latin typeface="Arial" pitchFamily="34" charset="0"/>
                <a:ea typeface="Arial" pitchFamily="34" charset="-122"/>
                <a:cs typeface="Arial" pitchFamily="34" charset="-12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548640" y="658368"/>
            <a:ext cx="10515600" cy="6858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586"/>
                </a:solidFill>
                <a:effectLst/>
                <a:uLnTx/>
                <a:uFillTx/>
                <a:latin typeface="Arial" pitchFamily="34" charset="0"/>
                <a:ea typeface="Arial" pitchFamily="34" charset="-122"/>
                <a:cs typeface="Arial" pitchFamily="34" charset="-120"/>
              </a:rPr>
              <a:t>Five things every patient must receive</a:t>
            </a:r>
            <a:endParaRPr kumimoji="0" lang="en-US" sz="2800" b="0" i="0" u="none" strike="noStrike" kern="1200" cap="none" spc="0" normalizeH="0" baseline="0" noProof="0">
              <a:ln>
                <a:noFill/>
              </a:ln>
              <a:solidFill>
                <a:srgbClr val="007586"/>
              </a:solidFill>
              <a:effectLst/>
              <a:uLnTx/>
              <a:uFillTx/>
              <a:latin typeface="Calibri" panose="020F0502020204030204"/>
              <a:ea typeface="+mn-ea"/>
              <a:cs typeface="+mn-cs"/>
            </a:endParaRPr>
          </a:p>
        </p:txBody>
      </p:sp>
      <p:sp>
        <p:nvSpPr>
          <p:cNvPr id="8" name="Shape 5"/>
          <p:cNvSpPr/>
          <p:nvPr/>
        </p:nvSpPr>
        <p:spPr>
          <a:xfrm>
            <a:off x="548640" y="1783080"/>
            <a:ext cx="2121408" cy="3246120"/>
          </a:xfrm>
          <a:prstGeom prst="roundRect">
            <a:avLst>
              <a:gd name="adj" fmla="val 3879"/>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Image 0" descr="preencoded.png"/>
          <p:cNvPicPr>
            <a:picLocks noChangeAspect="1"/>
          </p:cNvPicPr>
          <p:nvPr/>
        </p:nvPicPr>
        <p:blipFill>
          <a:blip r:embed="rId3"/>
          <a:stretch>
            <a:fillRect/>
          </a:stretch>
        </p:blipFill>
        <p:spPr>
          <a:xfrm>
            <a:off x="1129284" y="2057400"/>
            <a:ext cx="960120" cy="960120"/>
          </a:xfrm>
          <a:prstGeom prst="rect">
            <a:avLst/>
          </a:prstGeom>
        </p:spPr>
      </p:pic>
      <p:sp>
        <p:nvSpPr>
          <p:cNvPr id="10" name="Text 6"/>
          <p:cNvSpPr/>
          <p:nvPr/>
        </p:nvSpPr>
        <p:spPr>
          <a:xfrm>
            <a:off x="658368" y="3154680"/>
            <a:ext cx="1901952" cy="566928"/>
          </a:xfrm>
          <a:prstGeom prst="rect">
            <a:avLst/>
          </a:prstGeom>
          <a:noFill/>
          <a:ln/>
        </p:spPr>
        <p:txBody>
          <a:bodyPr wrap="square" lIns="0" tIns="0" rIns="0" bIns="0" rtlCol="0" anchor="ctr"/>
          <a:lstStyle/>
          <a:p>
            <a:pPr marL="0" marR="0" lvl="0" indent="0" algn="ctr" defTabSz="914400" rtl="0" eaLnBrk="1" fontAlgn="auto" latinLnBrk="0" hangingPunct="1">
              <a:lnSpc>
                <a:spcPct val="98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Written facts</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7"/>
          <p:cNvSpPr/>
          <p:nvPr/>
        </p:nvSpPr>
        <p:spPr>
          <a:xfrm>
            <a:off x="713232" y="3721608"/>
            <a:ext cx="1792224" cy="1143000"/>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 clear written account of what happened.</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8"/>
          <p:cNvSpPr/>
          <p:nvPr/>
        </p:nvSpPr>
        <p:spPr>
          <a:xfrm>
            <a:off x="2788920" y="1783080"/>
            <a:ext cx="2121408" cy="3246120"/>
          </a:xfrm>
          <a:prstGeom prst="roundRect">
            <a:avLst>
              <a:gd name="adj" fmla="val 3879"/>
            </a:avLst>
          </a:prstGeom>
          <a:solidFill>
            <a:srgbClr val="FFFFFF"/>
          </a:solidFill>
          <a:ln w="222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Image 1" descr="preencoded.png"/>
          <p:cNvPicPr>
            <a:picLocks noChangeAspect="1"/>
          </p:cNvPicPr>
          <p:nvPr/>
        </p:nvPicPr>
        <p:blipFill>
          <a:blip r:embed="rId4"/>
          <a:stretch>
            <a:fillRect/>
          </a:stretch>
        </p:blipFill>
        <p:spPr>
          <a:xfrm>
            <a:off x="3369564" y="2057400"/>
            <a:ext cx="960120" cy="960120"/>
          </a:xfrm>
          <a:prstGeom prst="rect">
            <a:avLst/>
          </a:prstGeom>
        </p:spPr>
      </p:pic>
      <p:sp>
        <p:nvSpPr>
          <p:cNvPr id="14" name="Text 9"/>
          <p:cNvSpPr/>
          <p:nvPr/>
        </p:nvSpPr>
        <p:spPr>
          <a:xfrm>
            <a:off x="2898648" y="3154680"/>
            <a:ext cx="1901952" cy="566928"/>
          </a:xfrm>
          <a:prstGeom prst="rect">
            <a:avLst/>
          </a:prstGeom>
          <a:noFill/>
          <a:ln/>
        </p:spPr>
        <p:txBody>
          <a:bodyPr wrap="square" lIns="0" tIns="0" rIns="0" bIns="0" rtlCol="0" anchor="ctr"/>
          <a:lstStyle/>
          <a:p>
            <a:pPr marL="0" marR="0" lvl="0" indent="0" algn="ctr" defTabSz="914400" rtl="0" eaLnBrk="1" fontAlgn="auto" latinLnBrk="0" hangingPunct="1">
              <a:lnSpc>
                <a:spcPct val="98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An apology</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0"/>
          <p:cNvSpPr/>
          <p:nvPr/>
        </p:nvSpPr>
        <p:spPr>
          <a:xfrm>
            <a:off x="2953512" y="3721608"/>
            <a:ext cx="1792224" cy="1143000"/>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For the harm the patient has suffered.</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1"/>
          <p:cNvSpPr/>
          <p:nvPr/>
        </p:nvSpPr>
        <p:spPr>
          <a:xfrm>
            <a:off x="5029200" y="1783080"/>
            <a:ext cx="2121408" cy="3246120"/>
          </a:xfrm>
          <a:prstGeom prst="roundRect">
            <a:avLst>
              <a:gd name="adj" fmla="val 3879"/>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Image 2" descr="preencoded.png"/>
          <p:cNvPicPr>
            <a:picLocks noChangeAspect="1"/>
          </p:cNvPicPr>
          <p:nvPr/>
        </p:nvPicPr>
        <p:blipFill>
          <a:blip r:embed="rId5"/>
          <a:stretch>
            <a:fillRect/>
          </a:stretch>
        </p:blipFill>
        <p:spPr>
          <a:xfrm>
            <a:off x="5609844" y="2057400"/>
            <a:ext cx="960120" cy="960120"/>
          </a:xfrm>
          <a:prstGeom prst="rect">
            <a:avLst/>
          </a:prstGeom>
        </p:spPr>
      </p:pic>
      <p:sp>
        <p:nvSpPr>
          <p:cNvPr id="18" name="Text 12"/>
          <p:cNvSpPr/>
          <p:nvPr/>
        </p:nvSpPr>
        <p:spPr>
          <a:xfrm>
            <a:off x="5138928" y="3154680"/>
            <a:ext cx="1901952" cy="566928"/>
          </a:xfrm>
          <a:prstGeom prst="rect">
            <a:avLst/>
          </a:prstGeom>
          <a:noFill/>
          <a:ln/>
        </p:spPr>
        <p:txBody>
          <a:bodyPr wrap="square" lIns="0" tIns="0" rIns="0" bIns="0" rtlCol="0" anchor="ctr"/>
          <a:lstStyle/>
          <a:p>
            <a:pPr marL="0" marR="0" lvl="0" indent="0" algn="ctr" defTabSz="914400" rtl="0" eaLnBrk="1" fontAlgn="auto" latinLnBrk="0" hangingPunct="1">
              <a:lnSpc>
                <a:spcPct val="98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The response</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3"/>
          <p:cNvSpPr/>
          <p:nvPr/>
        </p:nvSpPr>
        <p:spPr>
          <a:xfrm>
            <a:off x="5193792" y="3721608"/>
            <a:ext cx="1792224" cy="1143000"/>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How the health service responded to the event.</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4"/>
          <p:cNvSpPr/>
          <p:nvPr/>
        </p:nvSpPr>
        <p:spPr>
          <a:xfrm>
            <a:off x="7269480" y="1783080"/>
            <a:ext cx="2121408" cy="3246120"/>
          </a:xfrm>
          <a:prstGeom prst="roundRect">
            <a:avLst>
              <a:gd name="adj" fmla="val 3879"/>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3" descr="preencoded.png"/>
          <p:cNvPicPr>
            <a:picLocks noChangeAspect="1"/>
          </p:cNvPicPr>
          <p:nvPr/>
        </p:nvPicPr>
        <p:blipFill>
          <a:blip r:embed="rId6"/>
          <a:stretch>
            <a:fillRect/>
          </a:stretch>
        </p:blipFill>
        <p:spPr>
          <a:xfrm>
            <a:off x="7850124" y="2057400"/>
            <a:ext cx="960120" cy="960120"/>
          </a:xfrm>
          <a:prstGeom prst="rect">
            <a:avLst/>
          </a:prstGeom>
        </p:spPr>
      </p:pic>
      <p:sp>
        <p:nvSpPr>
          <p:cNvPr id="22" name="Text 15"/>
          <p:cNvSpPr/>
          <p:nvPr/>
        </p:nvSpPr>
        <p:spPr>
          <a:xfrm>
            <a:off x="7379208" y="3154680"/>
            <a:ext cx="1901952" cy="566928"/>
          </a:xfrm>
          <a:prstGeom prst="rect">
            <a:avLst/>
          </a:prstGeom>
          <a:noFill/>
          <a:ln/>
        </p:spPr>
        <p:txBody>
          <a:bodyPr wrap="square" lIns="0" tIns="0" rIns="0" bIns="0" rtlCol="0" anchor="ctr"/>
          <a:lstStyle/>
          <a:p>
            <a:pPr marL="0" marR="0" lvl="0" indent="0" algn="ctr" defTabSz="914400" rtl="0" eaLnBrk="1" fontAlgn="auto" latinLnBrk="0" hangingPunct="1">
              <a:lnSpc>
                <a:spcPct val="98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Prevention steps</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16"/>
          <p:cNvSpPr/>
          <p:nvPr/>
        </p:nvSpPr>
        <p:spPr>
          <a:xfrm>
            <a:off x="7434072" y="3721608"/>
            <a:ext cx="1792224" cy="1143000"/>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Actions taken to stop the event recurring.</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Shape 17"/>
          <p:cNvSpPr/>
          <p:nvPr/>
        </p:nvSpPr>
        <p:spPr>
          <a:xfrm>
            <a:off x="9509760" y="1783080"/>
            <a:ext cx="2121408" cy="3246120"/>
          </a:xfrm>
          <a:prstGeom prst="roundRect">
            <a:avLst>
              <a:gd name="adj" fmla="val 3879"/>
            </a:avLst>
          </a:prstGeom>
          <a:solidFill>
            <a:srgbClr val="FFFFFF"/>
          </a:solidFill>
          <a:ln w="9525">
            <a:solidFill>
              <a:srgbClr val="00758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5" name="Image 4" descr="preencoded.png"/>
          <p:cNvPicPr>
            <a:picLocks noChangeAspect="1"/>
          </p:cNvPicPr>
          <p:nvPr/>
        </p:nvPicPr>
        <p:blipFill>
          <a:blip r:embed="rId7"/>
          <a:stretch>
            <a:fillRect/>
          </a:stretch>
        </p:blipFill>
        <p:spPr>
          <a:xfrm>
            <a:off x="10090404" y="2057400"/>
            <a:ext cx="960120" cy="960120"/>
          </a:xfrm>
          <a:prstGeom prst="rect">
            <a:avLst/>
          </a:prstGeom>
        </p:spPr>
      </p:pic>
      <p:sp>
        <p:nvSpPr>
          <p:cNvPr id="26" name="Text 18"/>
          <p:cNvSpPr/>
          <p:nvPr/>
        </p:nvSpPr>
        <p:spPr>
          <a:xfrm>
            <a:off x="9619488" y="3154680"/>
            <a:ext cx="1901952" cy="566928"/>
          </a:xfrm>
          <a:prstGeom prst="rect">
            <a:avLst/>
          </a:prstGeom>
          <a:noFill/>
          <a:ln/>
        </p:spPr>
        <p:txBody>
          <a:bodyPr wrap="square" lIns="0" tIns="0" rIns="0" bIns="0" rtlCol="0" anchor="ctr"/>
          <a:lstStyle/>
          <a:p>
            <a:pPr marL="0" marR="0" lvl="0" indent="0" algn="ctr" defTabSz="914400" rtl="0" eaLnBrk="1" fontAlgn="auto" latinLnBrk="0" hangingPunct="1">
              <a:lnSpc>
                <a:spcPct val="98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Required information</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19"/>
          <p:cNvSpPr/>
          <p:nvPr/>
        </p:nvSpPr>
        <p:spPr>
          <a:xfrm>
            <a:off x="9674352" y="3721608"/>
            <a:ext cx="1792224" cy="1143000"/>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Anything set out in the Victorian Duty of Candour Guidelines.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Shape 20"/>
          <p:cNvSpPr/>
          <p:nvPr/>
        </p:nvSpPr>
        <p:spPr>
          <a:xfrm>
            <a:off x="548640" y="5349240"/>
            <a:ext cx="11091672" cy="658368"/>
          </a:xfrm>
          <a:prstGeom prst="roundRect">
            <a:avLst>
              <a:gd name="adj" fmla="val 11111"/>
            </a:avLst>
          </a:prstGeom>
          <a:solidFill>
            <a:srgbClr val="007586">
              <a:alpha val="25098"/>
            </a:srgbClr>
          </a:solidFill>
          <a:ln>
            <a:solidFill>
              <a:srgbClr val="00758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Shape 21"/>
          <p:cNvSpPr/>
          <p:nvPr/>
        </p:nvSpPr>
        <p:spPr>
          <a:xfrm>
            <a:off x="786384" y="5486400"/>
            <a:ext cx="384048" cy="384048"/>
          </a:xfrm>
          <a:prstGeom prst="ellipse">
            <a:avLst/>
          </a:prstGeom>
          <a:solidFill>
            <a:srgbClr val="5A667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0" name="Image 5" descr="preencoded.png"/>
          <p:cNvPicPr>
            <a:picLocks noChangeAspect="1"/>
          </p:cNvPicPr>
          <p:nvPr/>
        </p:nvPicPr>
        <p:blipFill>
          <a:blip r:embed="rId8"/>
          <a:stretch>
            <a:fillRect/>
          </a:stretch>
        </p:blipFill>
        <p:spPr>
          <a:xfrm>
            <a:off x="890077" y="5590093"/>
            <a:ext cx="176662" cy="176662"/>
          </a:xfrm>
          <a:prstGeom prst="rect">
            <a:avLst/>
          </a:prstGeom>
        </p:spPr>
      </p:pic>
      <p:sp>
        <p:nvSpPr>
          <p:cNvPr id="31" name="Text 22"/>
          <p:cNvSpPr/>
          <p:nvPr/>
        </p:nvSpPr>
        <p:spPr>
          <a:xfrm>
            <a:off x="1325880" y="5349240"/>
            <a:ext cx="1014984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a:ln>
                  <a:noFill/>
                </a:ln>
                <a:solidFill>
                  <a:srgbClr val="005965"/>
                </a:solidFill>
                <a:effectLst/>
                <a:uLnTx/>
                <a:uFillTx/>
                <a:latin typeface="Arial" pitchFamily="34" charset="0"/>
                <a:ea typeface="Arial" pitchFamily="34" charset="-122"/>
                <a:cs typeface="Arial" pitchFamily="34" charset="-120"/>
              </a:rPr>
              <a:t>Patient choice is respected.  </a:t>
            </a:r>
            <a:r>
              <a:rPr kumimoji="0" lang="en-US" sz="1200" b="0" i="0" u="none" strike="noStrike" kern="1200" cap="none" spc="0" normalizeH="0" baseline="0" noProof="0">
                <a:ln>
                  <a:noFill/>
                </a:ln>
                <a:solidFill>
                  <a:srgbClr val="222222"/>
                </a:solidFill>
                <a:effectLst/>
                <a:uLnTx/>
                <a:uFillTx/>
                <a:latin typeface="Arial" pitchFamily="34" charset="0"/>
                <a:ea typeface="Arial" pitchFamily="34" charset="-122"/>
                <a:cs typeface="Arial" pitchFamily="34" charset="-120"/>
              </a:rPr>
              <a:t>Patients may decline any or all of these elements, this decision must be documented and their re-entry into the process kept open.</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FC3F77DFC31A48A7830C8F752803B7" ma:contentTypeVersion="20" ma:contentTypeDescription="Create a new document." ma:contentTypeScope="" ma:versionID="81d51de3d91030ed780ef54e9158ff73">
  <xsd:schema xmlns:xsd="http://www.w3.org/2001/XMLSchema" xmlns:xs="http://www.w3.org/2001/XMLSchema" xmlns:p="http://schemas.microsoft.com/office/2006/metadata/properties" xmlns:ns2="46317f61-c490-4cb9-bb9b-e317ad5a6137" xmlns:ns3="4ad00312-14bb-479d-806c-21cb409f5252" targetNamespace="http://schemas.microsoft.com/office/2006/metadata/properties" ma:root="true" ma:fieldsID="414a0c0766567a1d2abdddcf25ba7f02" ns2:_="" ns3:_="">
    <xsd:import namespace="46317f61-c490-4cb9-bb9b-e317ad5a6137"/>
    <xsd:import namespace="4ad00312-14bb-479d-806c-21cb409f525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CR" minOccurs="0"/>
                <xsd:element ref="ns2:Order0" minOccurs="0"/>
                <xsd:element ref="ns2:No" minOccurs="0"/>
                <xsd:element ref="ns2:Number" minOccurs="0"/>
                <xsd:element ref="ns2:MediaServiceLocation" minOccurs="0"/>
                <xsd:element ref="ns2:MediaServiceObjectDetectorVersions" minOccurs="0"/>
                <xsd:element ref="ns2:MediaServiceSearchProperties" minOccurs="0"/>
                <xsd:element ref="ns2:MediaServiceBillingMetadata"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317f61-c490-4cb9-bb9b-e317ad5a61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Order0" ma:index="20" nillable="true" ma:displayName="Order" ma:format="Dropdown" ma:internalName="Order0" ma:percentage="FALSE">
      <xsd:simpleType>
        <xsd:restriction base="dms:Number"/>
      </xsd:simpleType>
    </xsd:element>
    <xsd:element name="No" ma:index="21" nillable="true" ma:displayName="No" ma:default="1" ma:format="Dropdown" ma:internalName="No" ma:percentage="FALSE">
      <xsd:simpleType>
        <xsd:restriction base="dms:Number"/>
      </xsd:simpleType>
    </xsd:element>
    <xsd:element name="Number" ma:index="22" nillable="true" ma:displayName="Number" ma:format="Dropdown" ma:internalName="Number" ma:percentage="FALSE">
      <xsd:simpleType>
        <xsd:restriction base="dms:Number"/>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_Flow_SignoffStatus" ma:index="27" nillable="true" ma:displayName="Sign-off status"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d00312-14bb-479d-806c-21cb409f525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95f7065-d89c-4952-b1bb-9c35ce0c0d09}" ma:internalName="TaxCatchAll" ma:showField="CatchAllData" ma:web="4ad00312-14bb-479d-806c-21cb409f525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rder0 xmlns="46317f61-c490-4cb9-bb9b-e317ad5a6137" xsi:nil="true"/>
    <No xmlns="46317f61-c490-4cb9-bb9b-e317ad5a6137">1</No>
    <_Flow_SignoffStatus xmlns="46317f61-c490-4cb9-bb9b-e317ad5a6137" xsi:nil="true"/>
    <TaxCatchAll xmlns="4ad00312-14bb-479d-806c-21cb409f5252" xsi:nil="true"/>
    <lcf76f155ced4ddcb4097134ff3c332f xmlns="46317f61-c490-4cb9-bb9b-e317ad5a6137">
      <Terms xmlns="http://schemas.microsoft.com/office/infopath/2007/PartnerControls"/>
    </lcf76f155ced4ddcb4097134ff3c332f>
    <Number xmlns="46317f61-c490-4cb9-bb9b-e317ad5a6137" xsi:nil="true"/>
  </documentManagement>
</p:properties>
</file>

<file path=customXml/itemProps1.xml><?xml version="1.0" encoding="utf-8"?>
<ds:datastoreItem xmlns:ds="http://schemas.openxmlformats.org/officeDocument/2006/customXml" ds:itemID="{F1B323D6-5DDB-41AA-8FBD-9F3E75D86C89}">
  <ds:schemaRefs>
    <ds:schemaRef ds:uri="46317f61-c490-4cb9-bb9b-e317ad5a6137"/>
    <ds:schemaRef ds:uri="4ad00312-14bb-479d-806c-21cb409f5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75B40A7-71BE-44C3-B73D-2A9C1F763B09}">
  <ds:schemaRefs>
    <ds:schemaRef ds:uri="http://schemas.microsoft.com/sharepoint/v3/contenttype/forms"/>
  </ds:schemaRefs>
</ds:datastoreItem>
</file>

<file path=customXml/itemProps3.xml><?xml version="1.0" encoding="utf-8"?>
<ds:datastoreItem xmlns:ds="http://schemas.openxmlformats.org/officeDocument/2006/customXml" ds:itemID="{1D22E04D-1449-473C-A2F0-DA88346BDAFA}">
  <ds:schemaRefs>
    <ds:schemaRef ds:uri="46317f61-c490-4cb9-bb9b-e317ad5a6137"/>
    <ds:schemaRef ds:uri="4ad00312-14bb-479d-806c-21cb409f52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46</Slides>
  <Notes>39</Notes>
  <HiddenSlides>0</HiddenSlide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revision>4</cp:revision>
  <dcterms:created xsi:type="dcterms:W3CDTF">2026-07-19T21:52:42Z</dcterms:created>
  <dcterms:modified xsi:type="dcterms:W3CDTF">2026-08-18T04:03:51Z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e64453-338c-4f93-8a4d-0039a0a41f2a_Enabled">
    <vt:lpwstr>true</vt:lpwstr>
  </property>
  <property fmtid="{D5CDD505-2E9C-101B-9397-08002B2CF9AE}" pid="3" name="MSIP_Label_43e64453-338c-4f93-8a4d-0039a0a41f2a_SetDate">
    <vt:lpwstr>2026-07-20T00:16:01Z</vt:lpwstr>
  </property>
  <property fmtid="{D5CDD505-2E9C-101B-9397-08002B2CF9AE}" pid="4" name="MSIP_Label_43e64453-338c-4f93-8a4d-0039a0a41f2a_Method">
    <vt:lpwstr>Privileged</vt:lpwstr>
  </property>
  <property fmtid="{D5CDD505-2E9C-101B-9397-08002B2CF9AE}" pid="5" name="MSIP_Label_43e64453-338c-4f93-8a4d-0039a0a41f2a_Name">
    <vt:lpwstr>43e64453-338c-4f93-8a4d-0039a0a41f2a</vt:lpwstr>
  </property>
  <property fmtid="{D5CDD505-2E9C-101B-9397-08002B2CF9AE}" pid="6" name="MSIP_Label_43e64453-338c-4f93-8a4d-0039a0a41f2a_SiteId">
    <vt:lpwstr>c0e0601f-0fac-449c-9c88-a104c4eb9f28</vt:lpwstr>
  </property>
  <property fmtid="{D5CDD505-2E9C-101B-9397-08002B2CF9AE}" pid="7" name="MSIP_Label_43e64453-338c-4f93-8a4d-0039a0a41f2a_ActionId">
    <vt:lpwstr>9823063c-f3b0-4b3e-8aaa-c72028d9fe71</vt:lpwstr>
  </property>
  <property fmtid="{D5CDD505-2E9C-101B-9397-08002B2CF9AE}" pid="8" name="MSIP_Label_43e64453-338c-4f93-8a4d-0039a0a41f2a_ContentBits">
    <vt:lpwstr>2</vt:lpwstr>
  </property>
  <property fmtid="{D5CDD505-2E9C-101B-9397-08002B2CF9AE}" pid="9" name="MSIP_Label_43e64453-338c-4f93-8a4d-0039a0a41f2a_Tag">
    <vt:lpwstr>10, 0, 1, 1</vt:lpwstr>
  </property>
  <property fmtid="{D5CDD505-2E9C-101B-9397-08002B2CF9AE}" pid="10" name="ClassificationContentMarkingFooterLocations">
    <vt:lpwstr>Office Theme:3</vt:lpwstr>
  </property>
  <property fmtid="{D5CDD505-2E9C-101B-9397-08002B2CF9AE}" pid="11" name="ClassificationContentMarkingFooterText">
    <vt:lpwstr>OFFICIAL</vt:lpwstr>
  </property>
  <property fmtid="{D5CDD505-2E9C-101B-9397-08002B2CF9AE}" pid="12" name="ContentTypeId">
    <vt:lpwstr>0x0101002DFC3F77DFC31A48A7830C8F752803B7</vt:lpwstr>
  </property>
  <property fmtid="{D5CDD505-2E9C-101B-9397-08002B2CF9AE}" pid="13" name="MediaServiceImageTags">
    <vt:lpwstr/>
  </property>
</Properties>
</file>